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411" r:id="rId2"/>
    <p:sldId id="505" r:id="rId3"/>
    <p:sldId id="497" r:id="rId4"/>
    <p:sldId id="503" r:id="rId5"/>
    <p:sldId id="502" r:id="rId6"/>
    <p:sldId id="504" r:id="rId7"/>
    <p:sldId id="490" r:id="rId8"/>
    <p:sldId id="500" r:id="rId9"/>
    <p:sldId id="507"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84" r:id="rId23"/>
    <p:sldId id="523" r:id="rId24"/>
    <p:sldId id="524" r:id="rId25"/>
    <p:sldId id="600" r:id="rId26"/>
    <p:sldId id="525" r:id="rId27"/>
    <p:sldId id="526" r:id="rId28"/>
    <p:sldId id="527" r:id="rId29"/>
    <p:sldId id="528" r:id="rId30"/>
    <p:sldId id="529" r:id="rId31"/>
    <p:sldId id="601" r:id="rId32"/>
    <p:sldId id="530" r:id="rId33"/>
    <p:sldId id="531" r:id="rId34"/>
    <p:sldId id="532" r:id="rId35"/>
    <p:sldId id="533" r:id="rId36"/>
    <p:sldId id="534" r:id="rId37"/>
    <p:sldId id="535" r:id="rId38"/>
    <p:sldId id="521" r:id="rId39"/>
    <p:sldId id="606" r:id="rId40"/>
    <p:sldId id="576" r:id="rId41"/>
    <p:sldId id="602" r:id="rId42"/>
    <p:sldId id="603" r:id="rId43"/>
    <p:sldId id="578" r:id="rId44"/>
    <p:sldId id="604" r:id="rId45"/>
    <p:sldId id="579" r:id="rId46"/>
    <p:sldId id="586" r:id="rId47"/>
    <p:sldId id="605" r:id="rId48"/>
    <p:sldId id="583" r:id="rId49"/>
    <p:sldId id="582" r:id="rId50"/>
    <p:sldId id="546" r:id="rId51"/>
    <p:sldId id="548" r:id="rId52"/>
    <p:sldId id="549" r:id="rId53"/>
    <p:sldId id="550" r:id="rId54"/>
    <p:sldId id="551" r:id="rId55"/>
    <p:sldId id="607" r:id="rId56"/>
    <p:sldId id="608" r:id="rId57"/>
    <p:sldId id="553" r:id="rId58"/>
    <p:sldId id="609" r:id="rId59"/>
    <p:sldId id="554" r:id="rId60"/>
    <p:sldId id="556" r:id="rId61"/>
    <p:sldId id="599" r:id="rId62"/>
    <p:sldId id="588" r:id="rId63"/>
    <p:sldId id="589" r:id="rId64"/>
    <p:sldId id="590" r:id="rId65"/>
    <p:sldId id="610" r:id="rId66"/>
    <p:sldId id="591" r:id="rId67"/>
    <p:sldId id="611" r:id="rId68"/>
    <p:sldId id="592" r:id="rId69"/>
    <p:sldId id="593" r:id="rId70"/>
    <p:sldId id="597" r:id="rId71"/>
    <p:sldId id="567" r:id="rId72"/>
    <p:sldId id="568" r:id="rId73"/>
    <p:sldId id="572" r:id="rId74"/>
    <p:sldId id="612" r:id="rId75"/>
    <p:sldId id="573" r:id="rId76"/>
    <p:sldId id="613" r:id="rId77"/>
    <p:sldId id="596" r:id="rId78"/>
    <p:sldId id="575" r:id="rId79"/>
    <p:sldId id="598" r:id="rId80"/>
    <p:sldId id="555" r:id="rId81"/>
    <p:sldId id="565" r:id="rId82"/>
    <p:sldId id="570" r:id="rId83"/>
    <p:sldId id="571" r:id="rId84"/>
    <p:sldId id="574" r:id="rId85"/>
    <p:sldId id="594" r:id="rId86"/>
  </p:sldIdLst>
  <p:sldSz cx="21607463" cy="12152313"/>
  <p:notesSz cx="6858000" cy="9144000"/>
  <p:defaultTextStyle>
    <a:defPPr>
      <a:defRPr lang="fr-FR"/>
    </a:defPPr>
    <a:lvl1pPr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1pPr>
    <a:lvl2pPr marL="1079500" indent="-6223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2pPr>
    <a:lvl3pPr marL="2159000" indent="-12446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3pPr>
    <a:lvl4pPr marL="3240088" indent="-18684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4pPr>
    <a:lvl5pPr marL="4319588" indent="-24907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5pPr>
    <a:lvl6pPr marL="2286000" algn="l" defTabSz="914400" rtl="0" eaLnBrk="1" latinLnBrk="0" hangingPunct="1">
      <a:defRPr sz="5700" kern="1200">
        <a:solidFill>
          <a:schemeClr val="tx1"/>
        </a:solidFill>
        <a:latin typeface="Arial" charset="0"/>
        <a:ea typeface="ＭＳ Ｐゴシック" pitchFamily="34" charset="-128"/>
        <a:cs typeface="+mn-cs"/>
      </a:defRPr>
    </a:lvl6pPr>
    <a:lvl7pPr marL="2743200" algn="l" defTabSz="914400" rtl="0" eaLnBrk="1" latinLnBrk="0" hangingPunct="1">
      <a:defRPr sz="5700" kern="1200">
        <a:solidFill>
          <a:schemeClr val="tx1"/>
        </a:solidFill>
        <a:latin typeface="Arial" charset="0"/>
        <a:ea typeface="ＭＳ Ｐゴシック" pitchFamily="34" charset="-128"/>
        <a:cs typeface="+mn-cs"/>
      </a:defRPr>
    </a:lvl7pPr>
    <a:lvl8pPr marL="3200400" algn="l" defTabSz="914400" rtl="0" eaLnBrk="1" latinLnBrk="0" hangingPunct="1">
      <a:defRPr sz="5700" kern="1200">
        <a:solidFill>
          <a:schemeClr val="tx1"/>
        </a:solidFill>
        <a:latin typeface="Arial" charset="0"/>
        <a:ea typeface="ＭＳ Ｐゴシック" pitchFamily="34" charset="-128"/>
        <a:cs typeface="+mn-cs"/>
      </a:defRPr>
    </a:lvl8pPr>
    <a:lvl9pPr marL="3657600" algn="l" defTabSz="914400" rtl="0" eaLnBrk="1" latinLnBrk="0" hangingPunct="1">
      <a:defRPr sz="57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3828">
          <p15:clr>
            <a:srgbClr val="A4A3A4"/>
          </p15:clr>
        </p15:guide>
        <p15:guide id="2" pos="68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FF"/>
    <a:srgbClr val="87D4F7"/>
    <a:srgbClr val="3550FE"/>
    <a:srgbClr val="C30000"/>
    <a:srgbClr val="29ABE2"/>
    <a:srgbClr val="0049FF"/>
    <a:srgbClr val="E346FF"/>
    <a:srgbClr val="AE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4012" autoAdjust="0"/>
  </p:normalViewPr>
  <p:slideViewPr>
    <p:cSldViewPr snapToGrid="0" snapToObjects="1">
      <p:cViewPr varScale="1">
        <p:scale>
          <a:sx n="42" d="100"/>
          <a:sy n="42" d="100"/>
        </p:scale>
        <p:origin x="1031" y="77"/>
      </p:cViewPr>
      <p:guideLst>
        <p:guide orient="horz" pos="3828"/>
        <p:guide pos="680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17" d="100"/>
          <a:sy n="117" d="100"/>
        </p:scale>
        <p:origin x="-454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05ED38CE-B7FF-41BF-9500-CEA2940B906C}" type="datetimeFigureOut">
              <a:rPr lang="fr-FR"/>
              <a:pPr>
                <a:defRPr/>
              </a:pPr>
              <a:t>17/10/2019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6963DFED-6B98-4188-846F-160B8DB02AAE}"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93CAAF0B-5226-4044-84AE-4C4A53D6F843}" type="datetimeFigureOut">
              <a:rPr lang="fr-FR"/>
              <a:pPr>
                <a:defRPr/>
              </a:pPr>
              <a:t>17/10/2019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2A590E4C-ABD9-406D-9257-D1132C217B21}"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defTabSz="1079500" rtl="0" eaLnBrk="0" fontAlgn="base" hangingPunct="0">
      <a:spcBef>
        <a:spcPct val="30000"/>
      </a:spcBef>
      <a:spcAft>
        <a:spcPct val="0"/>
      </a:spcAft>
      <a:defRPr sz="2800" kern="1200">
        <a:solidFill>
          <a:schemeClr val="tx1"/>
        </a:solidFill>
        <a:latin typeface="+mn-lt"/>
        <a:ea typeface="ＭＳ Ｐゴシック" charset="0"/>
        <a:cs typeface="ＭＳ Ｐゴシック" charset="0"/>
      </a:defRPr>
    </a:lvl1pPr>
    <a:lvl2pPr marL="10795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2pPr>
    <a:lvl3pPr marL="21590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3pPr>
    <a:lvl4pPr marL="32400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4pPr>
    <a:lvl5pPr marL="43195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5pPr>
    <a:lvl6pPr marL="5401361" algn="l" defTabSz="1080272" rtl="0" eaLnBrk="1" latinLnBrk="0" hangingPunct="1">
      <a:defRPr sz="2800" kern="1200">
        <a:solidFill>
          <a:schemeClr val="tx1"/>
        </a:solidFill>
        <a:latin typeface="+mn-lt"/>
        <a:ea typeface="+mn-ea"/>
        <a:cs typeface="+mn-cs"/>
      </a:defRPr>
    </a:lvl6pPr>
    <a:lvl7pPr marL="6481633" algn="l" defTabSz="1080272" rtl="0" eaLnBrk="1" latinLnBrk="0" hangingPunct="1">
      <a:defRPr sz="2800" kern="1200">
        <a:solidFill>
          <a:schemeClr val="tx1"/>
        </a:solidFill>
        <a:latin typeface="+mn-lt"/>
        <a:ea typeface="+mn-ea"/>
        <a:cs typeface="+mn-cs"/>
      </a:defRPr>
    </a:lvl7pPr>
    <a:lvl8pPr marL="7561905" algn="l" defTabSz="1080272" rtl="0" eaLnBrk="1" latinLnBrk="0" hangingPunct="1">
      <a:defRPr sz="2800" kern="1200">
        <a:solidFill>
          <a:schemeClr val="tx1"/>
        </a:solidFill>
        <a:latin typeface="+mn-lt"/>
        <a:ea typeface="+mn-ea"/>
        <a:cs typeface="+mn-cs"/>
      </a:defRPr>
    </a:lvl8pPr>
    <a:lvl9pPr marL="8642177" algn="l" defTabSz="108027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r>
              <a:rPr lang="fr-FR" dirty="0">
                <a:ea typeface="ＭＳ Ｐゴシック" pitchFamily="34" charset="-128"/>
              </a:rPr>
              <a:t>First Lecture: 7.1,</a:t>
            </a:r>
            <a:r>
              <a:rPr lang="fr-FR" baseline="0" dirty="0">
                <a:ea typeface="ＭＳ Ｐゴシック" pitchFamily="34" charset="-128"/>
              </a:rPr>
              <a:t> 7.2, and 7.3 (HOMOGENEOUS Poisson Model). </a:t>
            </a:r>
            <a:r>
              <a:rPr lang="fr-FR" baseline="0" dirty="0" err="1">
                <a:ea typeface="ＭＳ Ｐゴシック" pitchFamily="34" charset="-128"/>
              </a:rPr>
              <a:t>Dann</a:t>
            </a:r>
            <a:r>
              <a:rPr lang="fr-FR" baseline="0" dirty="0">
                <a:ea typeface="ＭＳ Ｐゴシック" pitchFamily="34" charset="-128"/>
              </a:rPr>
              <a:t> </a:t>
            </a:r>
            <a:r>
              <a:rPr lang="fr-FR" baseline="0" dirty="0" err="1">
                <a:ea typeface="ＭＳ Ｐゴシック" pitchFamily="34" charset="-128"/>
              </a:rPr>
              <a:t>um</a:t>
            </a:r>
            <a:r>
              <a:rPr lang="fr-FR" baseline="0" dirty="0">
                <a:ea typeface="ＭＳ Ｐゴシック" pitchFamily="34" charset="-128"/>
              </a:rPr>
              <a:t> 9:50h vor der Pause, </a:t>
            </a:r>
            <a:r>
              <a:rPr lang="fr-FR" baseline="0" dirty="0" err="1">
                <a:ea typeface="ＭＳ Ｐゴシック" pitchFamily="34" charset="-128"/>
              </a:rPr>
              <a:t>Exercise</a:t>
            </a:r>
            <a:r>
              <a:rPr lang="fr-FR" baseline="0" dirty="0">
                <a:ea typeface="ＭＳ Ｐゴシック" pitchFamily="34" charset="-128"/>
              </a:rPr>
              <a:t> 1 (Poisson Model)</a:t>
            </a:r>
          </a:p>
          <a:p>
            <a:r>
              <a:rPr lang="fr-FR" baseline="0" dirty="0">
                <a:ea typeface="ＭＳ Ｐゴシック" pitchFamily="34" charset="-128"/>
              </a:rPr>
              <a:t>Second Lecture: 7.3 (INHOMOGENEOUS </a:t>
            </a:r>
            <a:r>
              <a:rPr lang="fr-FR" baseline="0" dirty="0" err="1">
                <a:ea typeface="ＭＳ Ｐゴシック" pitchFamily="34" charset="-128"/>
              </a:rPr>
              <a:t>Poission</a:t>
            </a:r>
            <a:r>
              <a:rPr lang="fr-FR" baseline="0" dirty="0">
                <a:ea typeface="ＭＳ Ｐゴシック" pitchFamily="34" charset="-128"/>
              </a:rPr>
              <a:t> model, Quiz 1,  and </a:t>
            </a:r>
            <a:r>
              <a:rPr lang="fr-FR" baseline="0" dirty="0" err="1">
                <a:ea typeface="ＭＳ Ｐゴシック" pitchFamily="34" charset="-128"/>
              </a:rPr>
              <a:t>three</a:t>
            </a:r>
            <a:r>
              <a:rPr lang="fr-FR" baseline="0" dirty="0">
                <a:ea typeface="ＭＳ Ｐゴシック" pitchFamily="34" charset="-128"/>
              </a:rPr>
              <a:t> </a:t>
            </a:r>
            <a:r>
              <a:rPr lang="fr-FR" baseline="0" dirty="0" err="1">
                <a:ea typeface="ＭＳ Ｐゴシック" pitchFamily="34" charset="-128"/>
              </a:rPr>
              <a:t>definitions</a:t>
            </a:r>
            <a:r>
              <a:rPr lang="fr-FR" baseline="0" dirty="0">
                <a:ea typeface="ＭＳ Ｐゴシック" pitchFamily="34" charset="-128"/>
              </a:rPr>
              <a:t> of rate). Quiz 2, five minutes </a:t>
            </a:r>
            <a:r>
              <a:rPr lang="fr-FR" baseline="0" dirty="0" err="1">
                <a:ea typeface="ＭＳ Ｐゴシック" pitchFamily="34" charset="-128"/>
              </a:rPr>
              <a:t>before</a:t>
            </a:r>
            <a:r>
              <a:rPr lang="fr-FR" baseline="0" dirty="0">
                <a:ea typeface="ＭＳ Ｐゴシック" pitchFamily="34" charset="-128"/>
              </a:rPr>
              <a:t> the end.</a:t>
            </a:r>
          </a:p>
          <a:p>
            <a:r>
              <a:rPr lang="fr-FR" baseline="0" dirty="0" err="1">
                <a:ea typeface="ＭＳ Ｐゴシック" pitchFamily="34" charset="-128"/>
              </a:rPr>
              <a:t>Third</a:t>
            </a:r>
            <a:r>
              <a:rPr lang="fr-FR" baseline="0" dirty="0">
                <a:ea typeface="ＭＳ Ｐゴシック" pitchFamily="34" charset="-128"/>
              </a:rPr>
              <a:t> Lecture: 7.4 </a:t>
            </a:r>
            <a:r>
              <a:rPr lang="fr-FR" baseline="0" dirty="0" err="1">
                <a:ea typeface="ＭＳ Ｐゴシック" pitchFamily="34" charset="-128"/>
              </a:rPr>
              <a:t>Stochastic</a:t>
            </a:r>
            <a:r>
              <a:rPr lang="fr-FR" baseline="0" dirty="0">
                <a:ea typeface="ＭＳ Ｐゴシック" pitchFamily="34" charset="-128"/>
              </a:rPr>
              <a:t> </a:t>
            </a:r>
            <a:r>
              <a:rPr lang="fr-FR" baseline="0" dirty="0" err="1">
                <a:ea typeface="ＭＳ Ｐゴシック" pitchFamily="34" charset="-128"/>
              </a:rPr>
              <a:t>spike</a:t>
            </a:r>
            <a:r>
              <a:rPr lang="fr-FR" baseline="0" dirty="0">
                <a:ea typeface="ＭＳ Ｐゴシック" pitchFamily="34" charset="-128"/>
              </a:rPr>
              <a:t> </a:t>
            </a:r>
            <a:r>
              <a:rPr lang="fr-FR" baseline="0" dirty="0" err="1">
                <a:ea typeface="ＭＳ Ｐゴシック" pitchFamily="34" charset="-128"/>
              </a:rPr>
              <a:t>arrival</a:t>
            </a:r>
            <a:r>
              <a:rPr lang="fr-FR" baseline="0" dirty="0">
                <a:ea typeface="ＭＳ Ｐゴシック" pitchFamily="34" charset="-128"/>
              </a:rPr>
              <a:t>, on the </a:t>
            </a:r>
            <a:r>
              <a:rPr lang="fr-FR" baseline="0" dirty="0" err="1">
                <a:ea typeface="ＭＳ Ｐゴシック" pitchFamily="34" charset="-128"/>
              </a:rPr>
              <a:t>blackboard</a:t>
            </a:r>
            <a:r>
              <a:rPr lang="fr-FR" baseline="0" dirty="0">
                <a:ea typeface="ＭＳ Ｐゴシック" pitchFamily="34" charset="-128"/>
              </a:rPr>
              <a:t>, </a:t>
            </a:r>
            <a:r>
              <a:rPr lang="fr-FR" baseline="0" dirty="0" err="1">
                <a:ea typeface="ＭＳ Ｐゴシック" pitchFamily="34" charset="-128"/>
              </a:rPr>
              <a:t>then</a:t>
            </a:r>
            <a:r>
              <a:rPr lang="fr-FR" baseline="0" dirty="0">
                <a:ea typeface="ＭＳ Ｐゴシック" pitchFamily="34" charset="-128"/>
              </a:rPr>
              <a:t> </a:t>
            </a:r>
            <a:r>
              <a:rPr lang="fr-FR" baseline="0" dirty="0" err="1">
                <a:ea typeface="ＭＳ Ｐゴシック" pitchFamily="34" charset="-128"/>
              </a:rPr>
              <a:t>exericise</a:t>
            </a:r>
            <a:r>
              <a:rPr lang="fr-FR" baseline="0" dirty="0">
                <a:ea typeface="ＭＳ Ｐゴシック" pitchFamily="34" charset="-128"/>
              </a:rPr>
              <a:t> 2</a:t>
            </a:r>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a:t>
            </a:fld>
            <a:endParaRPr lang="fr-FR">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Suppose we inject a step current into a single neuron. Then you see that the first spike is very reliable, in all the 25 trials shown here. However, later spikes are not reliable at all.</a:t>
            </a:r>
          </a:p>
          <a:p>
            <a:r>
              <a:rPr lang="en-US" altLang="zh-CN" dirty="0"/>
              <a:t>On the other hand, if you inject a strongly fluctuating current into the same neuron, then you see that all spikes occur fairly reliably.</a:t>
            </a:r>
          </a:p>
          <a:p>
            <a:r>
              <a:rPr lang="en-US" altLang="zh-CN" dirty="0"/>
              <a:t>So if you increase the size of the fluctuations, so the size of the fluctuations is sigma. If you increase sigma, then the reliability increases as well. And already for fairly small amount of fluctuations, the neuron is quite reliable.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13</a:t>
            </a:fld>
            <a:endParaRPr lang="fr-FR"/>
          </a:p>
        </p:txBody>
      </p:sp>
    </p:spTree>
    <p:extLst>
      <p:ext uri="{BB962C8B-B14F-4D97-AF65-F5344CB8AC3E}">
        <p14:creationId xmlns:p14="http://schemas.microsoft.com/office/powerpoint/2010/main" val="1754533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14</a:t>
            </a:fld>
            <a:endParaRPr lang="fr-FR">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15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r>
              <a:rPr lang="en-US" dirty="0"/>
              <a:t>Thus, we may conclude that the intrinsic noise plays only a small contribution in the case that the neuron is stimulated with a fluctuating current. Now, the fluctuating current represents what the neuron is expected to see when it's embedded in the brain network. And neuron inside the brain is not going to be stimulated naturally by a step current, but rather, by some kind of fluctuating current, or more precisely, a fluctuating conductance.</a:t>
            </a:r>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connection patterns. Different areas across the brain are more strongly connected to each other than other areas.</a:t>
            </a:r>
          </a:p>
          <a:p>
            <a:r>
              <a:rPr lang="en-US" altLang="zh-CN" dirty="0"/>
              <a:t>However, locally, the connectivity looks more or less random.</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16</a:t>
            </a:fld>
            <a:endParaRPr lang="fr-FR"/>
          </a:p>
        </p:txBody>
      </p:sp>
    </p:spTree>
    <p:extLst>
      <p:ext uri="{BB962C8B-B14F-4D97-AF65-F5344CB8AC3E}">
        <p14:creationId xmlns:p14="http://schemas.microsoft.com/office/powerpoint/2010/main" val="275335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43223DD-61DD-434A-B9B2-9B352E099C01}" type="slidenum">
              <a:rPr lang="en-US" smtClean="0"/>
              <a:pPr/>
              <a:t>17</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dirty="0"/>
              <a:t>The activity pattern, this spike pattern, looks more or less random. Now, this population is not isolated. It will receive spike input from other populations. </a:t>
            </a:r>
          </a:p>
          <a:p>
            <a:r>
              <a:rPr lang="en-US" dirty="0"/>
              <a:t>And the spike input will change at some point. And the inputs, the spike arrivals, the rate of spike arrivals to this population of neurons changes. And what you see is that the neurons emit more spikes, but it's still a random pattern.</a:t>
            </a:r>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EF21FB6-C708-498C-BE27-63602AF460DF}" type="slidenum">
              <a:rPr lang="en-US" smtClean="0"/>
              <a:pPr/>
              <a:t>18</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dirty="0"/>
              <a:t>And interestingly, a deterministic network of leaky integrate-and-fire neurons with random connectivity can reproduce the fluctuations of membrane potentials and the broad inter-spike interval distributions that experimentalists have observed in vivo.</a:t>
            </a:r>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46BB30B-AB92-482D-88D3-814C574F728D}" type="slidenum">
              <a:rPr lang="en-US" smtClean="0"/>
              <a:pPr/>
              <a:t>19</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20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3B58B84-CBFD-41CF-8E62-B8DFE72177C8}" type="slidenum">
              <a:rPr lang="fr-FR" smtClean="0"/>
              <a:pPr/>
              <a:t>21</a:t>
            </a:fld>
            <a:endParaRPr lang="fr-F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22</a:t>
            </a:fld>
            <a:endParaRPr lang="fr-FR">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a:t>
            </a:fld>
            <a:endParaRPr lang="fr-FR">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23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24</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evaluate the rate, you just have to measure a single neuron for a single trial, but we have to average over time. You measurement interval has to be sufficiently long.</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25</a:t>
            </a:fld>
            <a:endParaRPr lang="fr-FR"/>
          </a:p>
        </p:txBody>
      </p:sp>
    </p:spTree>
    <p:extLst>
      <p:ext uri="{BB962C8B-B14F-4D97-AF65-F5344CB8AC3E}">
        <p14:creationId xmlns:p14="http://schemas.microsoft.com/office/powerpoint/2010/main" val="2471892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46BB30B-AB92-482D-88D3-814C574F728D}" type="slidenum">
              <a:rPr lang="en-US" smtClean="0"/>
              <a:pPr/>
              <a:t>26</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912317" y="4343704"/>
            <a:ext cx="5033367" cy="4113892"/>
          </a:xfrm>
          <a:noFill/>
          <a:ln/>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Now in this case, we have nine spikes in our measuring interval T. Now a different neuron may also have nine spikes, but the spike train in this case is much more regular. In order to distinguish between the first case and the second one, it’s important to look at the distribution of inter-spike intervals. So that inters-pike interval distribution measures the variability of the firing where it's a measure of the regularity.</a:t>
            </a:r>
            <a:endParaRPr lang="fr-FR" altLang="zh-CN" dirty="0"/>
          </a:p>
          <a:p>
            <a:endParaRPr lang="fr-F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27</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Fano factor measures repeatability across repetitions.</a:t>
            </a:r>
            <a:endParaRPr lang="fr-F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28</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While this is a good measure to analyze experimental data, it's not a code that's used by the brain(neuron).</a:t>
            </a:r>
            <a:endParaRPr lang="fr-F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29</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30</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now, instead of just counting the total number of spikes, we define short time windows.</a:t>
            </a:r>
          </a:p>
          <a:p>
            <a:r>
              <a:rPr lang="en-US" altLang="zh-CN" dirty="0"/>
              <a:t>PSTH: peristimulus time histogram.</a:t>
            </a:r>
            <a:endParaRPr lang="fr-FR" altLang="zh-CN" dirty="0"/>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31</a:t>
            </a:fld>
            <a:endParaRPr lang="fr-FR"/>
          </a:p>
        </p:txBody>
      </p:sp>
    </p:spTree>
    <p:extLst>
      <p:ext uri="{BB962C8B-B14F-4D97-AF65-F5344CB8AC3E}">
        <p14:creationId xmlns:p14="http://schemas.microsoft.com/office/powerpoint/2010/main" val="2623204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B19F653-4EE6-455D-B072-753E043788E1}" type="slidenum">
              <a:rPr lang="en-US" smtClean="0"/>
              <a:pPr/>
              <a:t>32</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12317" y="4343704"/>
            <a:ext cx="5033367" cy="4113892"/>
          </a:xfrm>
          <a:noFill/>
          <a:ln/>
        </p:spPr>
        <p:txBody>
          <a:bodyPr/>
          <a:lstStyle/>
          <a:p>
            <a:r>
              <a:rPr lang="en-US" dirty="0"/>
              <a:t>Formally, this means we count the number of spikes in a short time in the delta T across K repetitions.</a:t>
            </a:r>
          </a:p>
          <a:p>
            <a:r>
              <a:rPr lang="en-US" dirty="0"/>
              <a:t>It's a rate measure, but now with a temporal resolution defined by delta T.</a:t>
            </a:r>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BC91065-C631-4A10-8657-DACC569B220D}" type="slidenum">
              <a:rPr lang="fr-FR" smtClean="0"/>
              <a:pPr/>
              <a:t>4</a:t>
            </a:fld>
            <a:endParaRPr lang="fr-F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33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And now, the fly comes by, and the frog says to the fly, well, please fly again another 50 time so that I can average so that I can finally catch you.</a:t>
            </a:r>
          </a:p>
          <a:p>
            <a:r>
              <a:rPr lang="en-US" dirty="0"/>
              <a:t>So that's not going to happen.</a:t>
            </a:r>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34</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765315D-8857-4D73-949A-728F4C935B71}" type="slidenum">
              <a:rPr lang="en-US" smtClean="0"/>
              <a:pPr/>
              <a:t>35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dirty="0"/>
              <a:t>In this case, the rate can be defined by a population average.</a:t>
            </a:r>
          </a:p>
          <a:p>
            <a:r>
              <a:rPr lang="en-US" dirty="0"/>
              <a:t>I count in a short time interval delta T, I count all the spikes across the different neurons in a population. I divide by delta T, I divide by N, the number of neurons.</a:t>
            </a:r>
            <a:endParaRPr lang="fr-F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3B8ECBA-AEF2-4994-8FFC-8E21411B7A07}" type="slidenum">
              <a:rPr lang="en-US" smtClean="0"/>
              <a:pPr/>
              <a:t>36</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3B58B84-CBFD-41CF-8E62-B8DFE72177C8}" type="slidenum">
              <a:rPr lang="fr-FR" smtClean="0"/>
              <a:pPr/>
              <a:t>37</a:t>
            </a:fld>
            <a:endParaRPr lang="fr-F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fr-FR" dirty="0"/>
              <a:t>The</a:t>
            </a:r>
            <a:r>
              <a:rPr lang="fr-FR" baseline="0" dirty="0"/>
              <a:t> 5 minutes of discussion </a:t>
            </a:r>
            <a:r>
              <a:rPr lang="fr-FR" baseline="0" dirty="0" err="1"/>
              <a:t>were</a:t>
            </a:r>
            <a:r>
              <a:rPr lang="fr-FR" baseline="0" dirty="0"/>
              <a:t> </a:t>
            </a:r>
            <a:r>
              <a:rPr lang="fr-FR" baseline="0" dirty="0" err="1"/>
              <a:t>really</a:t>
            </a:r>
            <a:r>
              <a:rPr lang="fr-FR" baseline="0" dirty="0"/>
              <a:t> </a:t>
            </a:r>
            <a:r>
              <a:rPr lang="fr-FR" baseline="0" dirty="0" err="1"/>
              <a:t>great</a:t>
            </a:r>
            <a:r>
              <a:rPr lang="fr-FR" baseline="0" dirty="0"/>
              <a:t>, </a:t>
            </a:r>
            <a:r>
              <a:rPr lang="fr-FR" baseline="0" dirty="0" err="1"/>
              <a:t>because</a:t>
            </a:r>
            <a:r>
              <a:rPr lang="fr-FR" baseline="0" dirty="0"/>
              <a:t> </a:t>
            </a:r>
            <a:r>
              <a:rPr lang="fr-FR" baseline="0" dirty="0" err="1"/>
              <a:t>students</a:t>
            </a:r>
            <a:r>
              <a:rPr lang="fr-FR" baseline="0" dirty="0"/>
              <a:t> </a:t>
            </a:r>
            <a:r>
              <a:rPr lang="fr-FR" baseline="0" dirty="0" err="1"/>
              <a:t>did</a:t>
            </a:r>
            <a:r>
              <a:rPr lang="fr-FR" baseline="0" dirty="0"/>
              <a:t> have </a:t>
            </a:r>
            <a:r>
              <a:rPr lang="fr-FR" baseline="0" dirty="0" err="1"/>
              <a:t>different</a:t>
            </a:r>
            <a:r>
              <a:rPr lang="fr-FR" baseline="0" dirty="0"/>
              <a:t> opinions and arguments.</a:t>
            </a:r>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38</a:t>
            </a:fld>
            <a:endParaRPr lang="fr-FR">
              <a:cs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EBA35DF-D2F1-434A-B16D-D8ED60A7D282}" type="slidenum">
              <a:rPr lang="en-US" smtClean="0"/>
              <a:pPr/>
              <a:t>40</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Homogeneous Poisson process: </a:t>
            </a:r>
            <a:r>
              <a:rPr lang="en-US" dirty="0"/>
              <a:t>We assume that during the whole period, big T, the neuron and fires at a constant rate.</a:t>
            </a:r>
          </a:p>
          <a:p>
            <a:pPr marL="0" marR="0" lvl="0" indent="0" algn="l" defTabSz="10795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1079500" rtl="0" eaLnBrk="0" fontAlgn="base" latinLnBrk="0" hangingPunct="0">
              <a:lnSpc>
                <a:spcPct val="100000"/>
              </a:lnSpc>
              <a:spcBef>
                <a:spcPct val="30000"/>
              </a:spcBef>
              <a:spcAft>
                <a:spcPct val="0"/>
              </a:spcAft>
              <a:buClrTx/>
              <a:buSzTx/>
              <a:buFontTx/>
              <a:buNone/>
              <a:tabLst/>
              <a:defRPr/>
            </a:pPr>
            <a:r>
              <a:rPr lang="en-US" dirty="0"/>
              <a:t>This is expressed by this relation that the probability is proportional to delta t for very small delta 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group that still survives will decay exponentially.</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42</a:t>
            </a:fld>
            <a:endParaRPr lang="fr-FR"/>
          </a:p>
        </p:txBody>
      </p:sp>
    </p:spTree>
    <p:extLst>
      <p:ext uri="{BB962C8B-B14F-4D97-AF65-F5344CB8AC3E}">
        <p14:creationId xmlns:p14="http://schemas.microsoft.com/office/powerpoint/2010/main" val="2109288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EBA35DF-D2F1-434A-B16D-D8ED60A7D282}" type="slidenum">
              <a:rPr lang="en-US" smtClean="0"/>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t>
            </a:r>
            <a:r>
              <a:rPr lang="en-US" altLang="zh-CN" dirty="0" err="1"/>
              <a:t>isi</a:t>
            </a:r>
            <a:r>
              <a:rPr lang="en-US" altLang="zh-CN" dirty="0"/>
              <a:t> distribution, it means the neuron has to survive from t hat to t without firing. So I can take the expression I just calculated. But then it actually has to fire at time t, and the instantaneous rate of firing at time t is rho of t.</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44</a:t>
            </a:fld>
            <a:endParaRPr lang="fr-FR"/>
          </a:p>
        </p:txBody>
      </p:sp>
    </p:spTree>
    <p:extLst>
      <p:ext uri="{BB962C8B-B14F-4D97-AF65-F5344CB8AC3E}">
        <p14:creationId xmlns:p14="http://schemas.microsoft.com/office/powerpoint/2010/main" val="455124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0A3894A-2A9A-49C8-B734-970DBB32BDFC}" type="slidenum">
              <a:rPr lang="en-US" smtClean="0"/>
              <a:pPr/>
              <a:t>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5294" y="4343704"/>
            <a:ext cx="5027414" cy="4113892"/>
          </a:xfrm>
          <a:noFill/>
          <a:ln/>
        </p:spPr>
        <p:txBody>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EBA35DF-D2F1-434A-B16D-D8ED60A7D282}" type="slidenum">
              <a:rPr lang="en-US" smtClean="0"/>
              <a:pPr/>
              <a:t>45</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7922BD8-EC35-4DCD-B175-7BD2B60FA5D9}" type="slidenum">
              <a:rPr lang="en-US" smtClean="0"/>
              <a:pPr/>
              <a:t>46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Poisson model firing in step one, it's independent to firing in step two. A real neuron, if it fires a spike, it will have at dead time. It will be refractory. It's less likely to fire immediately afterwards. That's not captured by a Poisson model, neither by the homogeneous nor by the inhomogeneous Poisson process. Nevertheless, the Poisson model is an important reference model used widely in experimental and theoretical neuroscience.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47</a:t>
            </a:fld>
            <a:endParaRPr lang="fr-FR"/>
          </a:p>
        </p:txBody>
      </p:sp>
    </p:spTree>
    <p:extLst>
      <p:ext uri="{BB962C8B-B14F-4D97-AF65-F5344CB8AC3E}">
        <p14:creationId xmlns:p14="http://schemas.microsoft.com/office/powerpoint/2010/main" val="3879882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3B58B84-CBFD-41CF-8E62-B8DFE72177C8}" type="slidenum">
              <a:rPr lang="fr-FR" smtClean="0"/>
              <a:pPr/>
              <a:t>48</a:t>
            </a:fld>
            <a:endParaRPr lang="fr-F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fr-FR" dirty="0"/>
              <a:t>This </a:t>
            </a:r>
            <a:r>
              <a:rPr lang="fr-FR" dirty="0" err="1"/>
              <a:t>worked</a:t>
            </a:r>
            <a:r>
              <a:rPr lang="fr-FR" dirty="0"/>
              <a:t> </a:t>
            </a:r>
            <a:r>
              <a:rPr lang="fr-FR" dirty="0" err="1"/>
              <a:t>very</a:t>
            </a:r>
            <a:r>
              <a:rPr lang="fr-FR" dirty="0"/>
              <a:t> </a:t>
            </a:r>
            <a:r>
              <a:rPr lang="fr-FR" dirty="0" err="1"/>
              <a:t>well</a:t>
            </a:r>
            <a:r>
              <a:rPr lang="fr-FR" dirty="0"/>
              <a:t>. </a:t>
            </a:r>
            <a:r>
              <a:rPr lang="fr-FR" dirty="0" err="1"/>
              <a:t>Students</a:t>
            </a:r>
            <a:r>
              <a:rPr lang="fr-FR" dirty="0"/>
              <a:t> </a:t>
            </a:r>
            <a:r>
              <a:rPr lang="fr-FR" dirty="0" err="1"/>
              <a:t>were</a:t>
            </a:r>
            <a:r>
              <a:rPr lang="fr-FR" dirty="0"/>
              <a:t> REALLY</a:t>
            </a:r>
            <a:r>
              <a:rPr lang="fr-FR" baseline="0" dirty="0"/>
              <a:t> </a:t>
            </a:r>
            <a:r>
              <a:rPr lang="fr-FR" baseline="0" dirty="0" err="1"/>
              <a:t>suprised</a:t>
            </a:r>
            <a:r>
              <a:rPr lang="fr-FR" baseline="0" dirty="0"/>
              <a:t> </a:t>
            </a:r>
            <a:r>
              <a:rPr lang="fr-FR" baseline="0" dirty="0" err="1"/>
              <a:t>that</a:t>
            </a:r>
            <a:r>
              <a:rPr lang="fr-FR" baseline="0" dirty="0"/>
              <a:t> the </a:t>
            </a:r>
            <a:r>
              <a:rPr lang="fr-FR" baseline="0" dirty="0" err="1"/>
              <a:t>most</a:t>
            </a:r>
            <a:r>
              <a:rPr lang="fr-FR" baseline="0" dirty="0"/>
              <a:t> </a:t>
            </a:r>
            <a:r>
              <a:rPr lang="fr-FR" baseline="0" dirty="0" err="1"/>
              <a:t>likely</a:t>
            </a:r>
            <a:r>
              <a:rPr lang="fr-FR" baseline="0" dirty="0"/>
              <a:t> </a:t>
            </a:r>
            <a:r>
              <a:rPr lang="fr-FR" baseline="0" dirty="0" err="1"/>
              <a:t>interval</a:t>
            </a:r>
            <a:r>
              <a:rPr lang="fr-FR" baseline="0" dirty="0"/>
              <a:t> </a:t>
            </a:r>
            <a:r>
              <a:rPr lang="fr-FR" baseline="0" dirty="0" err="1"/>
              <a:t>is</a:t>
            </a:r>
            <a:r>
              <a:rPr lang="fr-FR" baseline="0" dirty="0"/>
              <a:t> the </a:t>
            </a:r>
            <a:r>
              <a:rPr lang="fr-FR" baseline="0" dirty="0" err="1"/>
              <a:t>shortest</a:t>
            </a:r>
            <a:r>
              <a:rPr lang="fr-FR" baseline="0" dirty="0"/>
              <a:t> one (in </a:t>
            </a:r>
            <a:r>
              <a:rPr lang="fr-FR" baseline="0" dirty="0" err="1"/>
              <a:t>both</a:t>
            </a:r>
            <a:r>
              <a:rPr lang="fr-FR" baseline="0" dirty="0"/>
              <a:t> cases)</a:t>
            </a:r>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72CC198-EF28-4C04-A71D-69267C65EB7F}" type="slidenum">
              <a:rPr lang="en-US" smtClean="0"/>
              <a:pPr/>
              <a:t>49</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50</a:t>
            </a:fld>
            <a:endParaRPr lang="fr-FR">
              <a:cs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ea typeface="ＭＳ Ｐゴシック" pitchFamily="34" charset="-128"/>
              </a:rPr>
              <a:t>We now turn to our first model that should allow to explain that observed fluctuations of the membrane potential.</a:t>
            </a:r>
            <a:endParaRPr lang="fr-FR" altLang="zh-CN" dirty="0">
              <a:ea typeface="ＭＳ Ｐゴシック" pitchFamily="34" charset="-128"/>
            </a:endParaRP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51</a:t>
            </a:fld>
            <a:endParaRPr lang="fr-FR"/>
          </a:p>
        </p:txBody>
      </p:sp>
    </p:spTree>
    <p:extLst>
      <p:ext uri="{BB962C8B-B14F-4D97-AF65-F5344CB8AC3E}">
        <p14:creationId xmlns:p14="http://schemas.microsoft.com/office/powerpoint/2010/main" val="702462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EF21FB6-C708-498C-BE27-63602AF460DF}" type="slidenum">
              <a:rPr lang="en-US" smtClean="0"/>
              <a:pPr/>
              <a:t>52</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dirty="0"/>
              <a:t>We have seen that fluctuating membrane potentials can be observed randomly connected network of leaky integrate-and-fire neurons.</a:t>
            </a:r>
            <a:endParaRPr lang="fr-F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EBA35DF-D2F1-434A-B16D-D8ED60A7D282}" type="slidenum">
              <a:rPr lang="en-US" smtClean="0"/>
              <a:pPr/>
              <a:t>54</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kern="1200" dirty="0">
                <a:solidFill>
                  <a:schemeClr val="tx1"/>
                </a:solidFill>
                <a:effectLst/>
                <a:latin typeface="+mn-lt"/>
                <a:ea typeface="ＭＳ Ｐゴシック" charset="0"/>
                <a:cs typeface="ＭＳ Ｐゴシック" charset="0"/>
              </a:rPr>
              <a:t>Stochastic are the spike times.</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56</a:t>
            </a:fld>
            <a:endParaRPr lang="fr-FR"/>
          </a:p>
        </p:txBody>
      </p:sp>
    </p:spTree>
    <p:extLst>
      <p:ext uri="{BB962C8B-B14F-4D97-AF65-F5344CB8AC3E}">
        <p14:creationId xmlns:p14="http://schemas.microsoft.com/office/powerpoint/2010/main" val="339927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Spike timing is not reliable. The neuron models we have discussed in the first two weeks were deterministic models. If you repeat the same stimulus, they respond the same. In the brain, we find fluctuations, fluctuating membrane potentials, fluctuating spike times.</a:t>
            </a:r>
          </a:p>
          <a:p>
            <a:r>
              <a:rPr lang="en-US" altLang="zh-CN" dirty="0"/>
              <a:t>So the question arises, what's the meaning of these spikes? What does that mean for information transmission? How can neuron encode information in the presence of these fluctuations? Are these fluctuations noise? Can we model these fluctuations?</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8</a:t>
            </a:fld>
            <a:endParaRPr lang="fr-FR"/>
          </a:p>
        </p:txBody>
      </p:sp>
    </p:spTree>
    <p:extLst>
      <p:ext uri="{BB962C8B-B14F-4D97-AF65-F5344CB8AC3E}">
        <p14:creationId xmlns:p14="http://schemas.microsoft.com/office/powerpoint/2010/main" val="3575409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57</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r>
              <a:rPr lang="en-US" dirty="0"/>
              <a:t>And so in that sense, a neuron embedded in the network is very similar to an isolated neuron driven by a fluctuating current with a certain mean, mu, and a certain variance of the fluctuations, called sigma.</a:t>
            </a:r>
            <a:endParaRPr lang="fr-F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59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r>
              <a:rPr lang="en-US" dirty="0"/>
              <a:t>Suppose I have some arbitrary variable x of t, which can be described as a filtering process, and some point-like events-- pulses, for example, a spike train. Then the average is just the average of the pulses integrated with that filter.</a:t>
            </a:r>
            <a:endParaRPr lang="fr-F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60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61</a:t>
            </a:fld>
            <a:endParaRPr lang="fr-FR">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63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r>
              <a:rPr lang="en-US" dirty="0"/>
              <a:t>Can we say something about the mean of this fluctuating potential?</a:t>
            </a:r>
            <a:endParaRPr lang="fr-F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ED287318-DFF1-4D60-864B-ECC80402A991}" type="slidenum">
              <a:rPr lang="en-US" smtClean="0"/>
              <a:pPr/>
              <a:t>64</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dirty="0"/>
              <a:t>x</a:t>
            </a:r>
            <a:r>
              <a:rPr lang="en-US" altLang="zh-CN" dirty="0"/>
              <a:t>(t):</a:t>
            </a:r>
            <a:r>
              <a:rPr lang="zh-CN" altLang="en-US" dirty="0"/>
              <a:t> </a:t>
            </a:r>
            <a:r>
              <a:rPr lang="en-US" altLang="zh-CN" dirty="0"/>
              <a:t>spike</a:t>
            </a:r>
            <a:r>
              <a:rPr lang="zh-CN" altLang="en-US" dirty="0"/>
              <a:t> </a:t>
            </a:r>
            <a:r>
              <a:rPr lang="en-US" altLang="zh-CN" dirty="0"/>
              <a:t>train</a:t>
            </a:r>
          </a:p>
          <a:p>
            <a:endParaRPr lang="en-US" altLang="zh-CN" dirty="0"/>
          </a:p>
          <a:p>
            <a:r>
              <a:rPr lang="en-US" altLang="zh-CN" dirty="0"/>
              <a:t>The question is can I say anything about the probability that the spike here at time t is correlated with a later spike at time t double prime?</a:t>
            </a:r>
            <a:endParaRPr lang="fr-FR" altLang="zh-CN" dirty="0"/>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65</a:t>
            </a:fld>
            <a:endParaRPr lang="fr-FR"/>
          </a:p>
        </p:txBody>
      </p:sp>
    </p:spTree>
    <p:extLst>
      <p:ext uri="{BB962C8B-B14F-4D97-AF65-F5344CB8AC3E}">
        <p14:creationId xmlns:p14="http://schemas.microsoft.com/office/powerpoint/2010/main" val="1475335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66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Poisson process means that the find probability in this time step n is completely independent from the probability of firing in some other time step k.</a:t>
            </a: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67</a:t>
            </a:fld>
            <a:endParaRPr lang="fr-FR"/>
          </a:p>
        </p:txBody>
      </p:sp>
    </p:spTree>
    <p:extLst>
      <p:ext uri="{BB962C8B-B14F-4D97-AF65-F5344CB8AC3E}">
        <p14:creationId xmlns:p14="http://schemas.microsoft.com/office/powerpoint/2010/main" val="2008731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EBA35DF-D2F1-434A-B16D-D8ED60A7D282}" type="slidenum">
              <a:rPr lang="en-US" smtClean="0"/>
              <a:pPr/>
              <a:t>68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9</a:t>
            </a:fld>
            <a:endParaRPr lang="fr-FR">
              <a:cs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69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70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71</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72</a:t>
            </a:fld>
            <a:endParaRPr lang="fr-FR">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500D201-4579-48E6-B47C-1A2818195BCB}" type="slidenum">
              <a:rPr lang="en-US" smtClean="0"/>
              <a:pPr/>
              <a:t>73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Without the noisy contribution, this neuron would never spike. The membrane potential would remain subthreshold.</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74</a:t>
            </a:fld>
            <a:endParaRPr lang="fr-FR"/>
          </a:p>
        </p:txBody>
      </p:sp>
    </p:spTree>
    <p:extLst>
      <p:ext uri="{BB962C8B-B14F-4D97-AF65-F5344CB8AC3E}">
        <p14:creationId xmlns:p14="http://schemas.microsoft.com/office/powerpoint/2010/main" val="1180205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5633840-97A5-4C32-90FF-FA2CD0ECFEFB}" type="slidenum">
              <a:rPr lang="en-US" smtClean="0"/>
              <a:pPr/>
              <a:t>75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Interestingly, if we zoom in on this subthreshold regime, it looks very similar to the in vivo data of subthreshold membrane potential fluctuations.</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76</a:t>
            </a:fld>
            <a:endParaRPr lang="fr-FR"/>
          </a:p>
        </p:txBody>
      </p:sp>
    </p:spTree>
    <p:extLst>
      <p:ext uri="{BB962C8B-B14F-4D97-AF65-F5344CB8AC3E}">
        <p14:creationId xmlns:p14="http://schemas.microsoft.com/office/powerpoint/2010/main" val="877451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D708E96-571A-4091-AE25-F35940097336}" type="slidenum">
              <a:rPr lang="en-US" smtClean="0"/>
              <a:pPr/>
              <a:t>77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78</a:t>
            </a:fld>
            <a:endParaRPr lang="fr-FR">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10</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r>
              <a:rPr lang="en-US" dirty="0"/>
              <a:t>One potential source is that there's intrinsic noise in each neuron.</a:t>
            </a:r>
          </a:p>
          <a:p>
            <a:r>
              <a:rPr lang="en-US" dirty="0"/>
              <a:t>At finite temperature with a finite number of channels, we expect some stochastic effects.</a:t>
            </a:r>
            <a:endParaRPr lang="fr-F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79</a:t>
            </a:fld>
            <a:endParaRPr lang="fr-FR">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80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81</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1172C91-74F9-454B-92A3-D58CD36CB773}" type="slidenum">
              <a:rPr lang="en-US" smtClean="0"/>
              <a:pPr/>
              <a:t>82</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D708E96-571A-4091-AE25-F35940097336}" type="slidenum">
              <a:rPr lang="en-US" smtClean="0"/>
              <a:pPr/>
              <a:t>83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D708E96-571A-4091-AE25-F35940097336}" type="slidenum">
              <a:rPr lang="en-US" smtClean="0"/>
              <a:pPr/>
              <a:t>84</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8D56F8F-D053-47BB-9544-1E8BD1D48A33}" type="slidenum">
              <a:rPr lang="fr-FR" smtClean="0"/>
              <a:pPr/>
              <a:t>11</a:t>
            </a:fld>
            <a:endParaRPr lang="fr-F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4935" y="4343693"/>
            <a:ext cx="5028132" cy="4113922"/>
          </a:xfrm>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12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OC Video Title">
    <p:spTree>
      <p:nvGrpSpPr>
        <p:cNvPr id="1" name=""/>
        <p:cNvGrpSpPr/>
        <p:nvPr/>
      </p:nvGrpSpPr>
      <p:grpSpPr>
        <a:xfrm>
          <a:off x="0" y="0"/>
          <a:ext cx="0" cy="0"/>
          <a:chOff x="0" y="0"/>
          <a:chExt cx="0" cy="0"/>
        </a:xfrm>
      </p:grpSpPr>
      <p:pic>
        <p:nvPicPr>
          <p:cNvPr id="5" name="Image 28" descr="epfl2.png"/>
          <p:cNvPicPr>
            <a:picLocks noChangeAspect="1"/>
          </p:cNvPicPr>
          <p:nvPr userDrawn="1"/>
        </p:nvPicPr>
        <p:blipFill>
          <a:blip r:embed="rId2"/>
          <a:srcRect/>
          <a:stretch>
            <a:fillRect/>
          </a:stretch>
        </p:blipFill>
        <p:spPr bwMode="auto">
          <a:xfrm>
            <a:off x="2035175" y="1579563"/>
            <a:ext cx="2112963" cy="1085850"/>
          </a:xfrm>
          <a:prstGeom prst="rect">
            <a:avLst/>
          </a:prstGeom>
          <a:noFill/>
          <a:ln w="9525">
            <a:noFill/>
            <a:miter lim="800000"/>
            <a:headEnd/>
            <a:tailEnd/>
          </a:ln>
        </p:spPr>
      </p:pic>
      <p:sp>
        <p:nvSpPr>
          <p:cNvPr id="6" name="Title 1"/>
          <p:cNvSpPr>
            <a:spLocks noGrp="1"/>
          </p:cNvSpPr>
          <p:nvPr>
            <p:ph type="title"/>
          </p:nvPr>
        </p:nvSpPr>
        <p:spPr>
          <a:xfrm>
            <a:off x="2034799" y="6126857"/>
            <a:ext cx="18624734" cy="1086925"/>
          </a:xfrm>
          <a:prstGeom prst="rect">
            <a:avLst/>
          </a:prstGeom>
        </p:spPr>
        <p:txBody>
          <a:bodyPr vert="horz"/>
          <a:lstStyle>
            <a:lvl1pPr>
              <a:defRPr lang="en-US" sz="6600" kern="1200" spc="236" dirty="0">
                <a:solidFill>
                  <a:srgbClr val="000000"/>
                </a:solidFill>
                <a:latin typeface="Impact"/>
                <a:ea typeface="ＭＳ Ｐゴシック" charset="0"/>
                <a:cs typeface="Impact"/>
              </a:defRPr>
            </a:lvl1pPr>
          </a:lstStyle>
          <a:p>
            <a:r>
              <a:rPr lang="fr-CH"/>
              <a:t>Click to edit Master title style</a:t>
            </a:r>
            <a:endParaRPr lang="en-US" dirty="0"/>
          </a:p>
        </p:txBody>
      </p:sp>
      <p:sp>
        <p:nvSpPr>
          <p:cNvPr id="14" name="Text Placeholder 13"/>
          <p:cNvSpPr>
            <a:spLocks noGrp="1"/>
          </p:cNvSpPr>
          <p:nvPr>
            <p:ph type="body" sz="quarter" idx="12"/>
          </p:nvPr>
        </p:nvSpPr>
        <p:spPr>
          <a:xfrm>
            <a:off x="2034797" y="7992177"/>
            <a:ext cx="13092127" cy="906462"/>
          </a:xfrm>
          <a:prstGeom prst="rect">
            <a:avLst/>
          </a:prstGeom>
        </p:spPr>
        <p:txBody>
          <a:bodyPr vert="horz"/>
          <a:lstStyle>
            <a:lvl1pPr marL="685800" indent="-685800">
              <a:buFontTx/>
              <a:buNone/>
              <a:defRPr lang="fr-CH" b="1" dirty="0" smtClean="0">
                <a:solidFill>
                  <a:srgbClr val="C30000"/>
                </a:solidFill>
                <a:latin typeface="Arial Narrow" charset="0"/>
                <a:cs typeface="Arial Narrow" charset="0"/>
              </a:defRPr>
            </a:lvl1pPr>
          </a:lstStyle>
          <a:p>
            <a:pPr lvl="0"/>
            <a:r>
              <a:rPr lang="fr-CH"/>
              <a:t>Click to edit Master text styles</a:t>
            </a:r>
          </a:p>
        </p:txBody>
      </p:sp>
      <p:sp>
        <p:nvSpPr>
          <p:cNvPr id="16" name="Text Placeholder 15"/>
          <p:cNvSpPr>
            <a:spLocks noGrp="1"/>
          </p:cNvSpPr>
          <p:nvPr>
            <p:ph type="body" sz="quarter" idx="13"/>
          </p:nvPr>
        </p:nvSpPr>
        <p:spPr>
          <a:xfrm>
            <a:off x="2035248" y="8898639"/>
            <a:ext cx="13091676" cy="830014"/>
          </a:xfrm>
          <a:prstGeom prst="rect">
            <a:avLst/>
          </a:prstGeom>
        </p:spPr>
        <p:txBody>
          <a:bodyPr vert="horz"/>
          <a:lstStyle>
            <a:lvl1pPr marL="685800" indent="-685800">
              <a:buFontTx/>
              <a:buNone/>
              <a:defRPr lang="fr-CH" dirty="0" smtClean="0">
                <a:solidFill>
                  <a:schemeClr val="tx1"/>
                </a:solidFill>
                <a:latin typeface="Arial Narrow" charset="0"/>
                <a:cs typeface="Arial Narrow" charset="0"/>
              </a:defRPr>
            </a:lvl1pPr>
          </a:lstStyle>
          <a:p>
            <a:pPr lvl="0"/>
            <a:r>
              <a:rPr lang="fr-CH"/>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20560" y="11072108"/>
            <a:ext cx="4501555" cy="810154"/>
          </a:xfrm>
          <a:prstGeom prst="rect">
            <a:avLst/>
          </a:prstGeom>
          <a:ln/>
        </p:spPr>
        <p:txBody>
          <a:bodyPr lIns="192911" tIns="96455" rIns="192911" bIns="96455"/>
          <a:lstStyle>
            <a:lvl1pPr>
              <a:defRPr/>
            </a:lvl1pPr>
          </a:lstStyle>
          <a:p>
            <a:pPr>
              <a:defRPr/>
            </a:pPr>
            <a:endParaRPr lang="fr-FR"/>
          </a:p>
        </p:txBody>
      </p:sp>
      <p:sp>
        <p:nvSpPr>
          <p:cNvPr id="3" name="Rectangle 5"/>
          <p:cNvSpPr>
            <a:spLocks noGrp="1" noChangeArrowheads="1"/>
          </p:cNvSpPr>
          <p:nvPr>
            <p:ph type="ftr" sz="quarter" idx="11"/>
          </p:nvPr>
        </p:nvSpPr>
        <p:spPr>
          <a:xfrm>
            <a:off x="7382550" y="11072108"/>
            <a:ext cx="6842363" cy="810154"/>
          </a:xfrm>
          <a:prstGeom prst="rect">
            <a:avLst/>
          </a:prstGeom>
          <a:ln/>
        </p:spPr>
        <p:txBody>
          <a:bodyPr lIns="192911" tIns="96455" rIns="192911" bIns="96455"/>
          <a:lstStyle>
            <a:lvl1pPr>
              <a:defRPr/>
            </a:lvl1pPr>
          </a:lstStyle>
          <a:p>
            <a:pPr>
              <a:defRPr/>
            </a:pPr>
            <a:endParaRPr lang="fr-FR"/>
          </a:p>
        </p:txBody>
      </p:sp>
      <p:sp>
        <p:nvSpPr>
          <p:cNvPr id="4" name="Rectangle 6"/>
          <p:cNvSpPr>
            <a:spLocks noGrp="1" noChangeArrowheads="1"/>
          </p:cNvSpPr>
          <p:nvPr>
            <p:ph type="sldNum" sz="quarter" idx="12"/>
          </p:nvPr>
        </p:nvSpPr>
        <p:spPr>
          <a:xfrm>
            <a:off x="15485348" y="11072108"/>
            <a:ext cx="4501555" cy="810154"/>
          </a:xfrm>
          <a:prstGeom prst="rect">
            <a:avLst/>
          </a:prstGeom>
          <a:ln/>
        </p:spPr>
        <p:txBody>
          <a:bodyPr lIns="192911" tIns="96455" rIns="192911" bIns="96455"/>
          <a:lstStyle>
            <a:lvl1pPr>
              <a:defRPr/>
            </a:lvl1pPr>
          </a:lstStyle>
          <a:p>
            <a:pPr>
              <a:defRPr/>
            </a:pPr>
            <a:fld id="{C1FFC524-F062-458A-AA3B-E5D734620D67}"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et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8157C989-9683-4E93-85AD-6E8DADA6FB43}"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6" name="Grouper 4"/>
          <p:cNvGrpSpPr>
            <a:grpSpLocks/>
          </p:cNvGrpSpPr>
          <p:nvPr userDrawn="1"/>
        </p:nvGrpSpPr>
        <p:grpSpPr bwMode="auto">
          <a:xfrm>
            <a:off x="1588" y="1563688"/>
            <a:ext cx="21607462" cy="225425"/>
            <a:chOff x="891" y="1433935"/>
            <a:chExt cx="19805650" cy="206338"/>
          </a:xfrm>
        </p:grpSpPr>
        <p:sp>
          <p:nvSpPr>
            <p:cNvPr id="7" name="Rectangle 6"/>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8" name="Rectangle 7"/>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2" name="Titre 1"/>
          <p:cNvSpPr>
            <a:spLocks noGrp="1"/>
          </p:cNvSpPr>
          <p:nvPr>
            <p:ph type="title"/>
          </p:nvPr>
        </p:nvSpPr>
        <p:spPr>
          <a:xfrm>
            <a:off x="944727" y="323223"/>
            <a:ext cx="18298949"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sans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BB6EBC08-FAE3-4A34-B1F6-5261134B6DF6}"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2"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71CC1C1A-7A90-44FD-A370-136E498F11FE}"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grpSp>
        <p:nvGrpSpPr>
          <p:cNvPr id="7" name="Grouper 4"/>
          <p:cNvGrpSpPr>
            <a:grpSpLocks/>
          </p:cNvGrpSpPr>
          <p:nvPr userDrawn="1"/>
        </p:nvGrpSpPr>
        <p:grpSpPr bwMode="auto">
          <a:xfrm>
            <a:off x="1588" y="1563688"/>
            <a:ext cx="21607462" cy="225425"/>
            <a:chOff x="891" y="1433935"/>
            <a:chExt cx="19805650" cy="206338"/>
          </a:xfrm>
        </p:grpSpPr>
        <p:sp>
          <p:nvSpPr>
            <p:cNvPr id="8" name="Rectangle 7"/>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0" name="Rectangle 9"/>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94447" y="2347948"/>
            <a:ext cx="19965085" cy="8601480"/>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a:t>Click to edit Master title style</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anvas">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AE3ADD7F-FEC2-47ED-8F59-7EBA958F93FD}"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10" name="Rectangle 9"/>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43055" y="2347948"/>
            <a:ext cx="9915077"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4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p:txBody>
      </p:sp>
      <p:sp>
        <p:nvSpPr>
          <p:cNvPr id="12" name="Espace réservé du contenu 2"/>
          <p:cNvSpPr>
            <a:spLocks noGrp="1"/>
          </p:cNvSpPr>
          <p:nvPr>
            <p:ph idx="10"/>
          </p:nvPr>
        </p:nvSpPr>
        <p:spPr>
          <a:xfrm>
            <a:off x="10823113" y="2347948"/>
            <a:ext cx="9914400"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dirty="0"/>
              <a:t>Cliquez pour modifier les styles du texte du masque</a:t>
            </a:r>
          </a:p>
          <a:p>
            <a:pPr lvl="1"/>
            <a:r>
              <a:rPr lang="fr-CH" dirty="0"/>
              <a:t>Deuxième niveau</a:t>
            </a:r>
          </a:p>
          <a:p>
            <a:pPr lvl="2"/>
            <a:r>
              <a:rPr lang="fr-CH" dirty="0"/>
              <a:t>Troisième niveau</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01E3E9F-5ABA-40FE-AF79-C325AF3393E1}"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8" name="Espace réservé du contenu 2"/>
          <p:cNvSpPr>
            <a:spLocks noGrp="1"/>
          </p:cNvSpPr>
          <p:nvPr>
            <p:ph sz="half" idx="10"/>
          </p:nvPr>
        </p:nvSpPr>
        <p:spPr>
          <a:xfrm>
            <a:off x="8447918" y="1165851"/>
            <a:ext cx="12211615" cy="9463373"/>
          </a:xfrm>
          <a:prstGeom prst="rect">
            <a:avLst/>
          </a:prstGeom>
        </p:spPr>
        <p:txBody>
          <a:bodyPr lIns="0" tIns="0" rIns="0" bIns="0"/>
          <a:lstStyle>
            <a:lvl1pPr marL="1080272" indent="-518871">
              <a:spcBef>
                <a:spcPts val="1418"/>
              </a:spcBef>
              <a:buClr>
                <a:srgbClr val="C30000"/>
              </a:buClr>
              <a:buSzPct val="159000"/>
              <a:buFont typeface="Arial"/>
              <a:buChar char="•"/>
              <a:defRPr sz="4700" b="0" i="0">
                <a:solidFill>
                  <a:srgbClr val="000000"/>
                </a:solidFill>
                <a:latin typeface="Arial Narrow"/>
                <a:cs typeface="Arial Narrow"/>
              </a:defRPr>
            </a:lvl1pPr>
            <a:lvl2pPr marL="1511632" indent="-433810">
              <a:spcBef>
                <a:spcPts val="1418"/>
              </a:spcBef>
              <a:buClr>
                <a:srgbClr val="C30000"/>
              </a:buClr>
              <a:buSzPct val="159000"/>
              <a:buFont typeface="Arial"/>
              <a:buChar char="•"/>
              <a:defRPr sz="3800" b="0" i="0">
                <a:solidFill>
                  <a:srgbClr val="000000"/>
                </a:solidFill>
                <a:latin typeface="Arial Narrow"/>
                <a:cs typeface="Arial Narrow"/>
              </a:defRPr>
            </a:lvl2pPr>
            <a:lvl3pPr marL="1834213" indent="-433810">
              <a:spcBef>
                <a:spcPts val="1418"/>
              </a:spcBef>
              <a:buClr>
                <a:srgbClr val="C30000"/>
              </a:buClr>
              <a:buSzPct val="159000"/>
              <a:buFont typeface="Arial"/>
              <a:buChar char="•"/>
              <a:defRPr sz="3500" b="0" i="0">
                <a:solidFill>
                  <a:srgbClr val="000000"/>
                </a:solidFill>
                <a:latin typeface="Arial Narrow"/>
                <a:cs typeface="Arial Narrow"/>
              </a:defRPr>
            </a:lvl3pPr>
            <a:lvl4pPr marL="2100529" indent="-348749">
              <a:spcBef>
                <a:spcPts val="1418"/>
              </a:spcBef>
              <a:buClr>
                <a:srgbClr val="C30000"/>
              </a:buClr>
              <a:buSzPct val="159000"/>
              <a:buFont typeface="Arial"/>
              <a:buChar char="•"/>
              <a:defRPr sz="3100" b="0" i="0">
                <a:solidFill>
                  <a:srgbClr val="000000"/>
                </a:solidFill>
                <a:latin typeface="Arial Narrow"/>
                <a:cs typeface="Arial Narrow"/>
              </a:defRPr>
            </a:lvl4pPr>
            <a:lvl5pPr marL="2265571" indent="-263688">
              <a:spcBef>
                <a:spcPts val="1418"/>
              </a:spcBef>
              <a:buClr>
                <a:srgbClr val="C30000"/>
              </a:buClr>
              <a:buSzPct val="159000"/>
              <a:buFont typeface="Arial"/>
              <a:buChar char="•"/>
              <a:defRPr sz="2800" b="0" i="0">
                <a:solidFill>
                  <a:srgbClr val="000000"/>
                </a:solidFill>
                <a:latin typeface="Arial Narrow"/>
                <a:cs typeface="Arial Narrow"/>
              </a:defRPr>
            </a:lvl5pPr>
            <a:lvl6pPr>
              <a:defRPr sz="4300"/>
            </a:lvl6pPr>
            <a:lvl7pPr>
              <a:defRPr sz="4300"/>
            </a:lvl7pPr>
            <a:lvl8pPr>
              <a:defRPr sz="4300"/>
            </a:lvl8pPr>
            <a:lvl9pPr>
              <a:defRPr sz="4300"/>
            </a:lvl9pPr>
          </a:lstStyle>
          <a:p>
            <a:pPr lvl="0"/>
            <a:r>
              <a:rPr lang="fr-CH" dirty="0"/>
              <a:t>Cliquez pour modifier les styles du texte du masque</a:t>
            </a:r>
          </a:p>
          <a:p>
            <a:pPr lvl="1"/>
            <a:r>
              <a:rPr lang="fr-CH" dirty="0"/>
              <a:t>Deuxième niveau</a:t>
            </a:r>
          </a:p>
          <a:p>
            <a:pPr lvl="2"/>
            <a:r>
              <a:rPr lang="fr-CH" dirty="0"/>
              <a:t>Troisième niveau</a:t>
            </a:r>
          </a:p>
          <a:p>
            <a:pPr lvl="3"/>
            <a:r>
              <a:rPr lang="fr-CH" dirty="0"/>
              <a:t>Quatrième niveau</a:t>
            </a:r>
          </a:p>
          <a:p>
            <a:pPr lvl="4"/>
            <a:r>
              <a:rPr lang="fr-CH" dirty="0"/>
              <a:t>Cinquième niveau</a:t>
            </a:r>
            <a:endParaRPr lang="fr-FR" dirty="0"/>
          </a:p>
        </p:txBody>
      </p:sp>
      <p:sp>
        <p:nvSpPr>
          <p:cNvPr id="10" name="Sous-titre 2"/>
          <p:cNvSpPr>
            <a:spLocks noGrp="1"/>
          </p:cNvSpPr>
          <p:nvPr>
            <p:ph type="subTitle" idx="1"/>
          </p:nvPr>
        </p:nvSpPr>
        <p:spPr>
          <a:xfrm>
            <a:off x="821534" y="3806314"/>
            <a:ext cx="7626383" cy="6822910"/>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2" name="Titre 11"/>
          <p:cNvSpPr>
            <a:spLocks noGrp="1"/>
          </p:cNvSpPr>
          <p:nvPr>
            <p:ph type="title"/>
          </p:nvPr>
        </p:nvSpPr>
        <p:spPr>
          <a:xfrm>
            <a:off x="821537" y="1040642"/>
            <a:ext cx="7626381" cy="2588834"/>
          </a:xfrm>
          <a:prstGeom prst="rect">
            <a:avLst/>
          </a:prstGeom>
        </p:spPr>
        <p:txBody>
          <a:bodyPr lIns="216054" tIns="108027" rIns="216054" bIns="108027"/>
          <a:lstStyle>
            <a:lvl1pPr>
              <a:defRPr sz="5700" b="0" i="0" spc="236">
                <a:latin typeface="Impact"/>
                <a:cs typeface="Impact"/>
              </a:defRPr>
            </a:lvl1pPr>
          </a:lstStyle>
          <a:p>
            <a:r>
              <a:rPr lang="fr-FR" dirty="0"/>
              <a:t>Cliquez pour modifier le style du titre</a:t>
            </a:r>
            <a:endParaRPr lang="fr-CH"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F6F8D0E-813B-4B9D-B824-22D92184D584}"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9" name="Rectangle 8"/>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10" name="Sous-titre 2"/>
          <p:cNvSpPr>
            <a:spLocks noGrp="1"/>
          </p:cNvSpPr>
          <p:nvPr>
            <p:ph type="subTitle" idx="1"/>
          </p:nvPr>
        </p:nvSpPr>
        <p:spPr>
          <a:xfrm>
            <a:off x="821536" y="2683443"/>
            <a:ext cx="5303013" cy="3439233"/>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5" name="Espace réservé du contenu 2"/>
          <p:cNvSpPr>
            <a:spLocks noGrp="1"/>
          </p:cNvSpPr>
          <p:nvPr>
            <p:ph idx="11"/>
          </p:nvPr>
        </p:nvSpPr>
        <p:spPr>
          <a:xfrm>
            <a:off x="5776328" y="2347948"/>
            <a:ext cx="14883204" cy="8242436"/>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16"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titre">
    <p:spTree>
      <p:nvGrpSpPr>
        <p:cNvPr id="1" name=""/>
        <p:cNvGrpSpPr/>
        <p:nvPr/>
      </p:nvGrpSpPr>
      <p:grpSpPr>
        <a:xfrm>
          <a:off x="0" y="0"/>
          <a:ext cx="0" cy="0"/>
          <a:chOff x="0" y="0"/>
          <a:chExt cx="0" cy="0"/>
        </a:xfrm>
      </p:grpSpPr>
      <p:sp>
        <p:nvSpPr>
          <p:cNvPr id="2"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B7E070D-A864-437B-B7D4-F263214A491C}"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3"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4"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11" r:id="rId9"/>
    <p:sldLayoutId id="2147484720" r:id="rId10"/>
  </p:sldLayoutIdLst>
  <p:txStyles>
    <p:titleStyle>
      <a:lvl1pPr algn="l" defTabSz="1079500" rtl="0" eaLnBrk="0" fontAlgn="base" hangingPunct="0">
        <a:spcBef>
          <a:spcPct val="0"/>
        </a:spcBef>
        <a:spcAft>
          <a:spcPct val="0"/>
        </a:spcAft>
        <a:defRPr sz="6600" kern="1200">
          <a:solidFill>
            <a:schemeClr val="tx1"/>
          </a:solidFill>
          <a:latin typeface="Verdana"/>
          <a:ea typeface="ＭＳ Ｐゴシック" charset="0"/>
          <a:cs typeface="ＭＳ Ｐゴシック" charset="0"/>
        </a:defRPr>
      </a:lvl1pPr>
      <a:lvl2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2pPr>
      <a:lvl3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3pPr>
      <a:lvl4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4pPr>
      <a:lvl5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5pPr>
      <a:lvl6pPr marL="1080272" algn="l" defTabSz="1080272" rtl="0" fontAlgn="base">
        <a:spcBef>
          <a:spcPct val="0"/>
        </a:spcBef>
        <a:spcAft>
          <a:spcPct val="0"/>
        </a:spcAft>
        <a:defRPr sz="6600">
          <a:solidFill>
            <a:schemeClr val="tx1"/>
          </a:solidFill>
          <a:latin typeface="Verdana" charset="0"/>
          <a:ea typeface="ＭＳ Ｐゴシック" charset="0"/>
        </a:defRPr>
      </a:lvl6pPr>
      <a:lvl7pPr marL="2160544" algn="l" defTabSz="1080272" rtl="0" fontAlgn="base">
        <a:spcBef>
          <a:spcPct val="0"/>
        </a:spcBef>
        <a:spcAft>
          <a:spcPct val="0"/>
        </a:spcAft>
        <a:defRPr sz="6600">
          <a:solidFill>
            <a:schemeClr val="tx1"/>
          </a:solidFill>
          <a:latin typeface="Verdana" charset="0"/>
          <a:ea typeface="ＭＳ Ｐゴシック" charset="0"/>
        </a:defRPr>
      </a:lvl7pPr>
      <a:lvl8pPr marL="3240816" algn="l" defTabSz="1080272" rtl="0" fontAlgn="base">
        <a:spcBef>
          <a:spcPct val="0"/>
        </a:spcBef>
        <a:spcAft>
          <a:spcPct val="0"/>
        </a:spcAft>
        <a:defRPr sz="6600">
          <a:solidFill>
            <a:schemeClr val="tx1"/>
          </a:solidFill>
          <a:latin typeface="Verdana" charset="0"/>
          <a:ea typeface="ＭＳ Ｐゴシック" charset="0"/>
        </a:defRPr>
      </a:lvl8pPr>
      <a:lvl9pPr marL="4321089" algn="l" defTabSz="1080272" rtl="0" fontAlgn="base">
        <a:spcBef>
          <a:spcPct val="0"/>
        </a:spcBef>
        <a:spcAft>
          <a:spcPct val="0"/>
        </a:spcAft>
        <a:defRPr sz="6600">
          <a:solidFill>
            <a:schemeClr val="tx1"/>
          </a:solidFill>
          <a:latin typeface="Verdana" charset="0"/>
          <a:ea typeface="ＭＳ Ｐゴシック" charset="0"/>
        </a:defRPr>
      </a:lvl9pPr>
    </p:titleStyle>
    <p:bodyStyle>
      <a:lvl1pPr marL="1079500" indent="-862013" algn="l" defTabSz="1079500" rtl="0" eaLnBrk="0" fontAlgn="base" hangingPunct="0">
        <a:spcBef>
          <a:spcPts val="1413"/>
        </a:spcBef>
        <a:spcAft>
          <a:spcPct val="0"/>
        </a:spcAft>
        <a:buClr>
          <a:srgbClr val="FF0000"/>
        </a:buClr>
        <a:buSzPct val="150000"/>
        <a:buFont typeface="Arial" charset="0"/>
        <a:buChar char="•"/>
        <a:defRPr sz="4700" kern="1200">
          <a:solidFill>
            <a:srgbClr val="595959"/>
          </a:solidFill>
          <a:latin typeface="Verdana"/>
          <a:ea typeface="ＭＳ Ｐゴシック" charset="0"/>
          <a:cs typeface="ＭＳ Ｐゴシック" charset="0"/>
        </a:defRPr>
      </a:lvl1pPr>
      <a:lvl2pPr marL="1511300" indent="-862013" algn="l" defTabSz="1079500" rtl="0" eaLnBrk="0" fontAlgn="base" hangingPunct="0">
        <a:spcBef>
          <a:spcPts val="1413"/>
        </a:spcBef>
        <a:spcAft>
          <a:spcPct val="0"/>
        </a:spcAft>
        <a:buClr>
          <a:srgbClr val="FF0000"/>
        </a:buClr>
        <a:buSzPct val="150000"/>
        <a:buFont typeface="Arial" charset="0"/>
        <a:buChar char="•"/>
        <a:defRPr sz="3800" kern="1200">
          <a:solidFill>
            <a:srgbClr val="595959"/>
          </a:solidFill>
          <a:latin typeface="Verdana"/>
          <a:ea typeface="ＭＳ Ｐゴシック" charset="0"/>
          <a:cs typeface="+mn-cs"/>
        </a:defRPr>
      </a:lvl2pPr>
      <a:lvl3pPr marL="1833563" indent="-862013" algn="l" defTabSz="1079500" rtl="0" eaLnBrk="0" fontAlgn="base" hangingPunct="0">
        <a:spcBef>
          <a:spcPts val="1413"/>
        </a:spcBef>
        <a:spcAft>
          <a:spcPct val="0"/>
        </a:spcAft>
        <a:buClr>
          <a:srgbClr val="FF0000"/>
        </a:buClr>
        <a:buSzPct val="150000"/>
        <a:buFont typeface="Arial" charset="0"/>
        <a:buChar char="•"/>
        <a:defRPr sz="3300" kern="1200">
          <a:solidFill>
            <a:srgbClr val="595959"/>
          </a:solidFill>
          <a:latin typeface="Verdana"/>
          <a:ea typeface="ＭＳ Ｐゴシック" charset="0"/>
          <a:cs typeface="+mn-cs"/>
        </a:defRPr>
      </a:lvl3pPr>
      <a:lvl4pPr marL="2100263" indent="-862013" algn="l" defTabSz="1079500" rtl="0" eaLnBrk="0" fontAlgn="base" hangingPunct="0">
        <a:spcBef>
          <a:spcPts val="1413"/>
        </a:spcBef>
        <a:spcAft>
          <a:spcPct val="0"/>
        </a:spcAft>
        <a:buClr>
          <a:srgbClr val="FF0000"/>
        </a:buClr>
        <a:buSzPct val="150000"/>
        <a:buFont typeface="Arial" charset="0"/>
        <a:buChar char="•"/>
        <a:defRPr sz="2800" kern="1200">
          <a:solidFill>
            <a:srgbClr val="595959"/>
          </a:solidFill>
          <a:latin typeface="Verdana"/>
          <a:ea typeface="ＭＳ Ｐゴシック" charset="0"/>
          <a:cs typeface="+mn-cs"/>
        </a:defRPr>
      </a:lvl4pPr>
      <a:lvl5pPr marL="2265363" indent="-862013" algn="l" defTabSz="1079500" rtl="0" eaLnBrk="0" fontAlgn="base" hangingPunct="0">
        <a:spcBef>
          <a:spcPts val="1413"/>
        </a:spcBef>
        <a:spcAft>
          <a:spcPct val="0"/>
        </a:spcAft>
        <a:buClr>
          <a:srgbClr val="FF0000"/>
        </a:buClr>
        <a:buSzPct val="150000"/>
        <a:buFont typeface="Arial" charset="0"/>
        <a:buChar char="•"/>
        <a:defRPr sz="2400" kern="1200">
          <a:solidFill>
            <a:srgbClr val="595959"/>
          </a:solidFill>
          <a:latin typeface="Verdana"/>
          <a:ea typeface="ＭＳ Ｐゴシック" charset="0"/>
          <a:cs typeface="+mn-cs"/>
        </a:defRPr>
      </a:lvl5pPr>
      <a:lvl6pPr marL="5941497" indent="-540136" algn="l" defTabSz="1080272" rtl="0" eaLnBrk="1" latinLnBrk="0" hangingPunct="1">
        <a:spcBef>
          <a:spcPct val="20000"/>
        </a:spcBef>
        <a:buFont typeface="Arial"/>
        <a:buChar char="•"/>
        <a:defRPr sz="4700" kern="1200">
          <a:solidFill>
            <a:schemeClr val="tx1"/>
          </a:solidFill>
          <a:latin typeface="+mn-lt"/>
          <a:ea typeface="+mn-ea"/>
          <a:cs typeface="+mn-cs"/>
        </a:defRPr>
      </a:lvl6pPr>
      <a:lvl7pPr marL="7021769" indent="-540136" algn="l" defTabSz="1080272" rtl="0" eaLnBrk="1" latinLnBrk="0" hangingPunct="1">
        <a:spcBef>
          <a:spcPct val="20000"/>
        </a:spcBef>
        <a:buFont typeface="Arial"/>
        <a:buChar char="•"/>
        <a:defRPr sz="4700" kern="1200">
          <a:solidFill>
            <a:schemeClr val="tx1"/>
          </a:solidFill>
          <a:latin typeface="+mn-lt"/>
          <a:ea typeface="+mn-ea"/>
          <a:cs typeface="+mn-cs"/>
        </a:defRPr>
      </a:lvl7pPr>
      <a:lvl8pPr marL="8102041" indent="-540136" algn="l" defTabSz="1080272" rtl="0" eaLnBrk="1" latinLnBrk="0" hangingPunct="1">
        <a:spcBef>
          <a:spcPct val="20000"/>
        </a:spcBef>
        <a:buFont typeface="Arial"/>
        <a:buChar char="•"/>
        <a:defRPr sz="4700" kern="1200">
          <a:solidFill>
            <a:schemeClr val="tx1"/>
          </a:solidFill>
          <a:latin typeface="+mn-lt"/>
          <a:ea typeface="+mn-ea"/>
          <a:cs typeface="+mn-cs"/>
        </a:defRPr>
      </a:lvl8pPr>
      <a:lvl9pPr marL="9182313" indent="-540136" algn="l" defTabSz="1080272"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fr-FR"/>
      </a:defPPr>
      <a:lvl1pPr marL="0" algn="l" defTabSz="1080272" rtl="0" eaLnBrk="1" latinLnBrk="0" hangingPunct="1">
        <a:defRPr sz="4300" kern="1200">
          <a:solidFill>
            <a:schemeClr val="tx1"/>
          </a:solidFill>
          <a:latin typeface="+mn-lt"/>
          <a:ea typeface="+mn-ea"/>
          <a:cs typeface="+mn-cs"/>
        </a:defRPr>
      </a:lvl1pPr>
      <a:lvl2pPr marL="1080272" algn="l" defTabSz="1080272" rtl="0" eaLnBrk="1" latinLnBrk="0" hangingPunct="1">
        <a:defRPr sz="4300" kern="1200">
          <a:solidFill>
            <a:schemeClr val="tx1"/>
          </a:solidFill>
          <a:latin typeface="+mn-lt"/>
          <a:ea typeface="+mn-ea"/>
          <a:cs typeface="+mn-cs"/>
        </a:defRPr>
      </a:lvl2pPr>
      <a:lvl3pPr marL="2160544" algn="l" defTabSz="1080272" rtl="0" eaLnBrk="1" latinLnBrk="0" hangingPunct="1">
        <a:defRPr sz="4300" kern="1200">
          <a:solidFill>
            <a:schemeClr val="tx1"/>
          </a:solidFill>
          <a:latin typeface="+mn-lt"/>
          <a:ea typeface="+mn-ea"/>
          <a:cs typeface="+mn-cs"/>
        </a:defRPr>
      </a:lvl3pPr>
      <a:lvl4pPr marL="3240816" algn="l" defTabSz="1080272" rtl="0" eaLnBrk="1" latinLnBrk="0" hangingPunct="1">
        <a:defRPr sz="4300" kern="1200">
          <a:solidFill>
            <a:schemeClr val="tx1"/>
          </a:solidFill>
          <a:latin typeface="+mn-lt"/>
          <a:ea typeface="+mn-ea"/>
          <a:cs typeface="+mn-cs"/>
        </a:defRPr>
      </a:lvl4pPr>
      <a:lvl5pPr marL="4321089" algn="l" defTabSz="1080272" rtl="0" eaLnBrk="1" latinLnBrk="0" hangingPunct="1">
        <a:defRPr sz="4300" kern="1200">
          <a:solidFill>
            <a:schemeClr val="tx1"/>
          </a:solidFill>
          <a:latin typeface="+mn-lt"/>
          <a:ea typeface="+mn-ea"/>
          <a:cs typeface="+mn-cs"/>
        </a:defRPr>
      </a:lvl5pPr>
      <a:lvl6pPr marL="5401361" algn="l" defTabSz="1080272" rtl="0" eaLnBrk="1" latinLnBrk="0" hangingPunct="1">
        <a:defRPr sz="4300" kern="1200">
          <a:solidFill>
            <a:schemeClr val="tx1"/>
          </a:solidFill>
          <a:latin typeface="+mn-lt"/>
          <a:ea typeface="+mn-ea"/>
          <a:cs typeface="+mn-cs"/>
        </a:defRPr>
      </a:lvl6pPr>
      <a:lvl7pPr marL="6481633" algn="l" defTabSz="1080272" rtl="0" eaLnBrk="1" latinLnBrk="0" hangingPunct="1">
        <a:defRPr sz="4300" kern="1200">
          <a:solidFill>
            <a:schemeClr val="tx1"/>
          </a:solidFill>
          <a:latin typeface="+mn-lt"/>
          <a:ea typeface="+mn-ea"/>
          <a:cs typeface="+mn-cs"/>
        </a:defRPr>
      </a:lvl7pPr>
      <a:lvl8pPr marL="7561905" algn="l" defTabSz="1080272" rtl="0" eaLnBrk="1" latinLnBrk="0" hangingPunct="1">
        <a:defRPr sz="4300" kern="1200">
          <a:solidFill>
            <a:schemeClr val="tx1"/>
          </a:solidFill>
          <a:latin typeface="+mn-lt"/>
          <a:ea typeface="+mn-ea"/>
          <a:cs typeface="+mn-cs"/>
        </a:defRPr>
      </a:lvl8pPr>
      <a:lvl9pPr marL="8642177" algn="l" defTabSz="108027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9.png"/><Relationship Id="rId7"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86.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0.png"/><Relationship Id="rId5" Type="http://schemas.openxmlformats.org/officeDocument/2006/relationships/image" Target="../media/image96.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Poisson</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code</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1</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:Variability</a:t>
            </a:r>
          </a:p>
        </p:txBody>
      </p:sp>
      <p:grpSp>
        <p:nvGrpSpPr>
          <p:cNvPr id="13" name="Group 12"/>
          <p:cNvGrpSpPr/>
          <p:nvPr/>
        </p:nvGrpSpPr>
        <p:grpSpPr>
          <a:xfrm>
            <a:off x="-794084" y="3685518"/>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11498179" y="2406317"/>
            <a:ext cx="9773651" cy="181886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Text Box 44"/>
          <p:cNvSpPr txBox="1">
            <a:spLocks noChangeArrowheads="1"/>
          </p:cNvSpPr>
          <p:nvPr/>
        </p:nvSpPr>
        <p:spPr bwMode="auto">
          <a:xfrm>
            <a:off x="889058" y="1260241"/>
            <a:ext cx="10108597" cy="1071957"/>
          </a:xfrm>
          <a:prstGeom prst="rect">
            <a:avLst/>
          </a:prstGeom>
          <a:noFill/>
          <a:ln w="9525">
            <a:noFill/>
            <a:miter lim="800000"/>
            <a:headEnd/>
            <a:tailEnd/>
          </a:ln>
        </p:spPr>
        <p:txBody>
          <a:bodyPr wrap="none" lIns="192911" tIns="96455" rIns="192911" bIns="96455">
            <a:spAutoFit/>
          </a:bodyPr>
          <a:lstStyle/>
          <a:p>
            <a:r>
              <a:rPr lang="fr-CH"/>
              <a:t>- Intrinsic noise (ion channels)</a:t>
            </a:r>
            <a:endParaRPr lang="fr-FR"/>
          </a:p>
        </p:txBody>
      </p:sp>
      <p:sp>
        <p:nvSpPr>
          <p:cNvPr id="46085" name="Oval 55"/>
          <p:cNvSpPr>
            <a:spLocks noChangeArrowheads="1"/>
          </p:cNvSpPr>
          <p:nvPr/>
        </p:nvSpPr>
        <p:spPr bwMode="auto">
          <a:xfrm>
            <a:off x="3316146" y="2244804"/>
            <a:ext cx="4835421" cy="3133721"/>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46086" name="Line 56"/>
          <p:cNvSpPr>
            <a:spLocks noChangeShapeType="1"/>
          </p:cNvSpPr>
          <p:nvPr/>
        </p:nvSpPr>
        <p:spPr bwMode="auto">
          <a:xfrm>
            <a:off x="4122675"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7" name="Line 57"/>
          <p:cNvSpPr>
            <a:spLocks noChangeShapeType="1"/>
          </p:cNvSpPr>
          <p:nvPr/>
        </p:nvSpPr>
        <p:spPr bwMode="auto">
          <a:xfrm>
            <a:off x="619339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8" name="Line 58"/>
          <p:cNvSpPr>
            <a:spLocks noChangeShapeType="1"/>
          </p:cNvSpPr>
          <p:nvPr/>
        </p:nvSpPr>
        <p:spPr bwMode="auto">
          <a:xfrm>
            <a:off x="653851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9" name="Line 59"/>
          <p:cNvSpPr>
            <a:spLocks noChangeShapeType="1"/>
          </p:cNvSpPr>
          <p:nvPr/>
        </p:nvSpPr>
        <p:spPr bwMode="auto">
          <a:xfrm>
            <a:off x="4467794"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0" name="Line 60"/>
          <p:cNvSpPr>
            <a:spLocks noChangeShapeType="1"/>
          </p:cNvSpPr>
          <p:nvPr/>
        </p:nvSpPr>
        <p:spPr bwMode="auto">
          <a:xfrm>
            <a:off x="6193390" y="3851046"/>
            <a:ext cx="0" cy="88610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1" name="Line 61"/>
          <p:cNvSpPr>
            <a:spLocks noChangeShapeType="1"/>
          </p:cNvSpPr>
          <p:nvPr/>
        </p:nvSpPr>
        <p:spPr bwMode="auto">
          <a:xfrm>
            <a:off x="6538510" y="3851046"/>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2" name="Oval 62"/>
          <p:cNvSpPr>
            <a:spLocks noChangeArrowheads="1"/>
          </p:cNvSpPr>
          <p:nvPr/>
        </p:nvSpPr>
        <p:spPr bwMode="auto">
          <a:xfrm>
            <a:off x="6080853" y="3530359"/>
            <a:ext cx="573947" cy="160344"/>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3" name="Oval 63"/>
          <p:cNvSpPr>
            <a:spLocks noChangeArrowheads="1"/>
          </p:cNvSpPr>
          <p:nvPr/>
        </p:nvSpPr>
        <p:spPr bwMode="auto">
          <a:xfrm>
            <a:off x="6080853" y="3851046"/>
            <a:ext cx="573947" cy="163156"/>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4" name="Oval 65"/>
          <p:cNvSpPr>
            <a:spLocks noChangeArrowheads="1"/>
          </p:cNvSpPr>
          <p:nvPr/>
        </p:nvSpPr>
        <p:spPr bwMode="auto">
          <a:xfrm>
            <a:off x="4929204" y="3128097"/>
            <a:ext cx="112539" cy="81577"/>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5" name="Oval 66"/>
          <p:cNvSpPr>
            <a:spLocks noChangeArrowheads="1"/>
          </p:cNvSpPr>
          <p:nvPr/>
        </p:nvSpPr>
        <p:spPr bwMode="auto">
          <a:xfrm>
            <a:off x="5158033" y="3288438"/>
            <a:ext cx="116289" cy="81579"/>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6" name="Oval 67"/>
          <p:cNvSpPr>
            <a:spLocks noChangeArrowheads="1"/>
          </p:cNvSpPr>
          <p:nvPr/>
        </p:nvSpPr>
        <p:spPr bwMode="auto">
          <a:xfrm>
            <a:off x="6999919" y="3209673"/>
            <a:ext cx="116291" cy="78765"/>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46097" name="Oval 68"/>
          <p:cNvSpPr>
            <a:spLocks noChangeArrowheads="1"/>
          </p:cNvSpPr>
          <p:nvPr/>
        </p:nvSpPr>
        <p:spPr bwMode="auto">
          <a:xfrm>
            <a:off x="5386862" y="4014202"/>
            <a:ext cx="116291"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8" name="Oval 69"/>
          <p:cNvSpPr>
            <a:spLocks noChangeArrowheads="1"/>
          </p:cNvSpPr>
          <p:nvPr/>
        </p:nvSpPr>
        <p:spPr bwMode="auto">
          <a:xfrm>
            <a:off x="7461329" y="3611938"/>
            <a:ext cx="112539"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9" name="Oval 70"/>
          <p:cNvSpPr>
            <a:spLocks noChangeArrowheads="1"/>
          </p:cNvSpPr>
          <p:nvPr/>
        </p:nvSpPr>
        <p:spPr bwMode="auto">
          <a:xfrm>
            <a:off x="5503152" y="4655574"/>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0" name="Oval 71"/>
          <p:cNvSpPr>
            <a:spLocks noChangeArrowheads="1"/>
          </p:cNvSpPr>
          <p:nvPr/>
        </p:nvSpPr>
        <p:spPr bwMode="auto">
          <a:xfrm>
            <a:off x="5731981" y="4334888"/>
            <a:ext cx="116291"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1" name="Oval 72"/>
          <p:cNvSpPr>
            <a:spLocks noChangeArrowheads="1"/>
          </p:cNvSpPr>
          <p:nvPr/>
        </p:nvSpPr>
        <p:spPr bwMode="auto">
          <a:xfrm>
            <a:off x="5619442" y="2967752"/>
            <a:ext cx="11253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2" name="Oval 73"/>
          <p:cNvSpPr>
            <a:spLocks noChangeArrowheads="1"/>
          </p:cNvSpPr>
          <p:nvPr/>
        </p:nvSpPr>
        <p:spPr bwMode="auto">
          <a:xfrm>
            <a:off x="5158033" y="4174546"/>
            <a:ext cx="116289"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3" name="Oval 74"/>
          <p:cNvSpPr>
            <a:spLocks noChangeArrowheads="1"/>
          </p:cNvSpPr>
          <p:nvPr/>
        </p:nvSpPr>
        <p:spPr bwMode="auto">
          <a:xfrm>
            <a:off x="5158033" y="3690704"/>
            <a:ext cx="116289" cy="81577"/>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4" name="Oval 75"/>
          <p:cNvSpPr>
            <a:spLocks noChangeArrowheads="1"/>
          </p:cNvSpPr>
          <p:nvPr/>
        </p:nvSpPr>
        <p:spPr bwMode="auto">
          <a:xfrm>
            <a:off x="4696624" y="4413653"/>
            <a:ext cx="116291"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5" name="Oval 76"/>
          <p:cNvSpPr>
            <a:spLocks noChangeArrowheads="1"/>
          </p:cNvSpPr>
          <p:nvPr/>
        </p:nvSpPr>
        <p:spPr bwMode="auto">
          <a:xfrm>
            <a:off x="5619442" y="4014202"/>
            <a:ext cx="11253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6" name="Oval 77"/>
          <p:cNvSpPr>
            <a:spLocks noChangeArrowheads="1"/>
          </p:cNvSpPr>
          <p:nvPr/>
        </p:nvSpPr>
        <p:spPr bwMode="auto">
          <a:xfrm>
            <a:off x="7116210" y="4413653"/>
            <a:ext cx="112539"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7" name="Oval 78"/>
          <p:cNvSpPr>
            <a:spLocks noChangeArrowheads="1"/>
          </p:cNvSpPr>
          <p:nvPr/>
        </p:nvSpPr>
        <p:spPr bwMode="auto">
          <a:xfrm>
            <a:off x="6883629" y="3772281"/>
            <a:ext cx="11628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9" name="Text Box 80"/>
          <p:cNvSpPr txBox="1">
            <a:spLocks noChangeArrowheads="1"/>
          </p:cNvSpPr>
          <p:nvPr/>
        </p:nvSpPr>
        <p:spPr bwMode="auto">
          <a:xfrm>
            <a:off x="6744830" y="2807410"/>
            <a:ext cx="1481235" cy="979624"/>
          </a:xfrm>
          <a:prstGeom prst="rect">
            <a:avLst/>
          </a:prstGeom>
          <a:noFill/>
          <a:ln w="9525">
            <a:noFill/>
            <a:miter lim="800000"/>
            <a:headEnd/>
            <a:tailEnd/>
          </a:ln>
        </p:spPr>
        <p:txBody>
          <a:bodyPr wrap="none" lIns="192911" tIns="96455" rIns="192911" bIns="96455">
            <a:spAutoFit/>
          </a:bodyPr>
          <a:lstStyle/>
          <a:p>
            <a:r>
              <a:rPr lang="en-US" sz="5100" dirty="0">
                <a:solidFill>
                  <a:srgbClr val="0076FF"/>
                </a:solidFill>
              </a:rPr>
              <a:t>Na</a:t>
            </a:r>
            <a:r>
              <a:rPr lang="en-US" sz="5100" baseline="30000" dirty="0">
                <a:solidFill>
                  <a:srgbClr val="0076FF"/>
                </a:solidFill>
              </a:rPr>
              <a:t>+</a:t>
            </a:r>
            <a:endParaRPr lang="en-US" sz="5100" dirty="0">
              <a:solidFill>
                <a:srgbClr val="0076FF"/>
              </a:solidFill>
            </a:endParaRPr>
          </a:p>
        </p:txBody>
      </p:sp>
      <p:sp>
        <p:nvSpPr>
          <p:cNvPr id="46110" name="Text Box 81"/>
          <p:cNvSpPr txBox="1">
            <a:spLocks noChangeArrowheads="1"/>
          </p:cNvSpPr>
          <p:nvPr/>
        </p:nvSpPr>
        <p:spPr bwMode="auto">
          <a:xfrm>
            <a:off x="4696624" y="4174546"/>
            <a:ext cx="1080485" cy="979624"/>
          </a:xfrm>
          <a:prstGeom prst="rect">
            <a:avLst/>
          </a:prstGeom>
          <a:noFill/>
          <a:ln w="9525">
            <a:noFill/>
            <a:miter lim="800000"/>
            <a:headEnd/>
            <a:tailEnd/>
          </a:ln>
        </p:spPr>
        <p:txBody>
          <a:bodyPr wrap="none" lIns="192911" tIns="96455" rIns="192911" bIns="96455">
            <a:spAutoFit/>
          </a:bodyPr>
          <a:lstStyle/>
          <a:p>
            <a:r>
              <a:rPr lang="en-US" sz="5100" dirty="0">
                <a:solidFill>
                  <a:srgbClr val="FF6600"/>
                </a:solidFill>
              </a:rPr>
              <a:t>K</a:t>
            </a:r>
            <a:r>
              <a:rPr lang="en-US" sz="5100" baseline="30000" dirty="0">
                <a:solidFill>
                  <a:srgbClr val="FF6600"/>
                </a:solidFill>
              </a:rPr>
              <a:t>+</a:t>
            </a:r>
            <a:endParaRPr lang="en-US" sz="5100" dirty="0">
              <a:solidFill>
                <a:srgbClr val="FF6600"/>
              </a:solidFill>
            </a:endParaRPr>
          </a:p>
        </p:txBody>
      </p:sp>
      <p:sp>
        <p:nvSpPr>
          <p:cNvPr id="46111" name="Line 82"/>
          <p:cNvSpPr>
            <a:spLocks noChangeShapeType="1"/>
          </p:cNvSpPr>
          <p:nvPr/>
        </p:nvSpPr>
        <p:spPr bwMode="auto">
          <a:xfrm>
            <a:off x="5503153" y="2647066"/>
            <a:ext cx="1267938" cy="0"/>
          </a:xfrm>
          <a:prstGeom prst="line">
            <a:avLst/>
          </a:prstGeom>
          <a:noFill/>
          <a:ln w="9525">
            <a:solidFill>
              <a:srgbClr val="00FF00"/>
            </a:solidFill>
            <a:round/>
            <a:headEnd type="triangle" w="med" len="med"/>
            <a:tailEnd type="triangle" w="med" len="med"/>
          </a:ln>
        </p:spPr>
        <p:txBody>
          <a:bodyPr wrap="none" lIns="192911" tIns="96455" rIns="192911" bIns="96455" anchor="ctr"/>
          <a:lstStyle/>
          <a:p>
            <a:endParaRPr lang="en-US"/>
          </a:p>
        </p:txBody>
      </p:sp>
      <p:sp>
        <p:nvSpPr>
          <p:cNvPr id="46112" name="Text Box 83"/>
          <p:cNvSpPr txBox="1">
            <a:spLocks noChangeArrowheads="1"/>
          </p:cNvSpPr>
          <p:nvPr/>
        </p:nvSpPr>
        <p:spPr bwMode="auto">
          <a:xfrm>
            <a:off x="5274322" y="2208233"/>
            <a:ext cx="389654" cy="979624"/>
          </a:xfrm>
          <a:prstGeom prst="rect">
            <a:avLst/>
          </a:prstGeom>
          <a:noFill/>
          <a:ln w="9525">
            <a:noFill/>
            <a:miter lim="800000"/>
            <a:headEnd/>
            <a:tailEnd/>
          </a:ln>
        </p:spPr>
        <p:txBody>
          <a:bodyPr wrap="none" lIns="192911" tIns="96455" rIns="192911" bIns="96455">
            <a:spAutoFit/>
          </a:bodyPr>
          <a:lstStyle/>
          <a:p>
            <a:endParaRPr lang="fr-FR" sz="5100" dirty="0">
              <a:solidFill>
                <a:srgbClr val="008000"/>
              </a:solidFill>
            </a:endParaRPr>
          </a:p>
        </p:txBody>
      </p:sp>
      <p:sp>
        <p:nvSpPr>
          <p:cNvPr id="46113" name="Oval 84"/>
          <p:cNvSpPr>
            <a:spLocks noChangeArrowheads="1"/>
          </p:cNvSpPr>
          <p:nvPr/>
        </p:nvSpPr>
        <p:spPr bwMode="auto">
          <a:xfrm>
            <a:off x="4696624" y="3690704"/>
            <a:ext cx="116291" cy="81577"/>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26742" name="Text Box 86"/>
          <p:cNvSpPr txBox="1">
            <a:spLocks noChangeArrowheads="1"/>
          </p:cNvSpPr>
          <p:nvPr/>
        </p:nvSpPr>
        <p:spPr bwMode="auto">
          <a:xfrm>
            <a:off x="9391542" y="2464533"/>
            <a:ext cx="9053821" cy="1949120"/>
          </a:xfrm>
          <a:prstGeom prst="rect">
            <a:avLst/>
          </a:prstGeom>
          <a:noFill/>
          <a:ln w="9525">
            <a:noFill/>
            <a:miter lim="800000"/>
            <a:headEnd/>
            <a:tailEnd/>
          </a:ln>
        </p:spPr>
        <p:txBody>
          <a:bodyPr wrap="none" lIns="192911" tIns="96455" rIns="192911" bIns="96455">
            <a:spAutoFit/>
          </a:bodyPr>
          <a:lstStyle/>
          <a:p>
            <a:pPr>
              <a:buFontTx/>
              <a:buChar char="-"/>
            </a:pPr>
            <a:r>
              <a:rPr lang="fr-CH" dirty="0" err="1"/>
              <a:t>Finite</a:t>
            </a:r>
            <a:r>
              <a:rPr lang="fr-CH" dirty="0"/>
              <a:t> </a:t>
            </a:r>
            <a:r>
              <a:rPr lang="fr-CH" dirty="0" err="1"/>
              <a:t>number</a:t>
            </a:r>
            <a:r>
              <a:rPr lang="fr-CH" dirty="0"/>
              <a:t> of </a:t>
            </a:r>
            <a:r>
              <a:rPr lang="fr-CH" dirty="0" err="1"/>
              <a:t>channels</a:t>
            </a:r>
            <a:endParaRPr lang="fr-CH" dirty="0"/>
          </a:p>
          <a:p>
            <a:pPr>
              <a:buFontTx/>
              <a:buChar char="-"/>
            </a:pPr>
            <a:r>
              <a:rPr lang="fr-CH" dirty="0" err="1"/>
              <a:t>Finite</a:t>
            </a:r>
            <a:r>
              <a:rPr lang="fr-CH" dirty="0"/>
              <a:t> </a:t>
            </a:r>
            <a:r>
              <a:rPr lang="fr-CH" dirty="0" err="1"/>
              <a:t>temperature</a:t>
            </a:r>
            <a:endParaRPr lang="fr-FR"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pic>
        <p:nvPicPr>
          <p:cNvPr id="39939" name="Picture 2"/>
          <p:cNvPicPr>
            <a:picLocks noChangeAspect="1" noChangeArrowheads="1"/>
          </p:cNvPicPr>
          <p:nvPr/>
        </p:nvPicPr>
        <p:blipFill>
          <a:blip r:embed="rId3" cstate="print"/>
          <a:srcRect/>
          <a:stretch>
            <a:fillRect/>
          </a:stretch>
        </p:blipFill>
        <p:spPr bwMode="auto">
          <a:xfrm>
            <a:off x="3376166" y="1594298"/>
            <a:ext cx="11037666" cy="8846997"/>
          </a:xfrm>
          <a:prstGeom prst="rect">
            <a:avLst/>
          </a:prstGeom>
          <a:noFill/>
          <a:ln w="9525">
            <a:noFill/>
            <a:miter lim="800000"/>
            <a:headEnd/>
            <a:tailEnd/>
          </a:ln>
        </p:spPr>
      </p:pic>
      <p:sp>
        <p:nvSpPr>
          <p:cNvPr id="39940" name="TextBox 5"/>
          <p:cNvSpPr txBox="1">
            <a:spLocks noChangeArrowheads="1"/>
          </p:cNvSpPr>
          <p:nvPr/>
        </p:nvSpPr>
        <p:spPr bwMode="auto">
          <a:xfrm>
            <a:off x="8790434" y="7974956"/>
            <a:ext cx="12198913" cy="3534170"/>
          </a:xfrm>
          <a:prstGeom prst="rect">
            <a:avLst/>
          </a:prstGeom>
          <a:solidFill>
            <a:schemeClr val="bg1"/>
          </a:solidFill>
          <a:ln w="9525">
            <a:noFill/>
            <a:miter lim="800000"/>
            <a:headEnd/>
            <a:tailEnd/>
          </a:ln>
        </p:spPr>
        <p:txBody>
          <a:bodyPr wrap="none" lIns="192911" tIns="96455" rIns="192911" bIns="96455">
            <a:spAutoFit/>
          </a:bodyPr>
          <a:lstStyle/>
          <a:p>
            <a:r>
              <a:rPr lang="en-US" sz="4000" dirty="0"/>
              <a:t>Na+ channel from rat heart </a:t>
            </a:r>
            <a:r>
              <a:rPr lang="en-US" sz="4000" i="1" dirty="0"/>
              <a:t>(</a:t>
            </a:r>
            <a:r>
              <a:rPr lang="en-US" sz="4000" i="1" dirty="0" err="1"/>
              <a:t>Patlak</a:t>
            </a:r>
            <a:r>
              <a:rPr lang="en-US" sz="4000" i="1" dirty="0"/>
              <a:t> and Ortiz 1985)</a:t>
            </a:r>
          </a:p>
          <a:p>
            <a:r>
              <a:rPr lang="en-US" sz="4000" b="1" dirty="0"/>
              <a:t>A</a:t>
            </a:r>
            <a:r>
              <a:rPr lang="en-US" sz="4000" dirty="0"/>
              <a:t>  traces from a patch containing several channels. </a:t>
            </a:r>
          </a:p>
          <a:p>
            <a:r>
              <a:rPr lang="en-US" sz="4000" dirty="0"/>
              <a:t>Bottom: average gives current time course.</a:t>
            </a:r>
            <a:endParaRPr lang="en-US" sz="3800" dirty="0"/>
          </a:p>
          <a:p>
            <a:r>
              <a:rPr lang="en-US" sz="4000" b="1" dirty="0"/>
              <a:t>B. </a:t>
            </a:r>
            <a:r>
              <a:rPr lang="en-US" sz="4000" dirty="0"/>
              <a:t>Opening times of single channel events</a:t>
            </a:r>
          </a:p>
          <a:p>
            <a:endParaRPr lang="en-US" dirty="0"/>
          </a:p>
        </p:txBody>
      </p:sp>
      <p:cxnSp>
        <p:nvCxnSpPr>
          <p:cNvPr id="39941" name="Straight Arrow Connector 7"/>
          <p:cNvCxnSpPr>
            <a:cxnSpLocks noChangeShapeType="1"/>
            <a:stCxn id="39942" idx="2"/>
          </p:cNvCxnSpPr>
          <p:nvPr/>
        </p:nvCxnSpPr>
        <p:spPr bwMode="auto">
          <a:xfrm>
            <a:off x="1784335" y="6051018"/>
            <a:ext cx="2700933" cy="1746024"/>
          </a:xfrm>
          <a:prstGeom prst="straightConnector1">
            <a:avLst/>
          </a:prstGeom>
          <a:noFill/>
          <a:ln w="9525" algn="ctr">
            <a:solidFill>
              <a:schemeClr val="tx1"/>
            </a:solidFill>
            <a:round/>
            <a:headEnd/>
            <a:tailEnd type="arrow" w="med" len="med"/>
          </a:ln>
        </p:spPr>
      </p:cxnSp>
      <p:sp>
        <p:nvSpPr>
          <p:cNvPr id="39942" name="TextBox 8"/>
          <p:cNvSpPr txBox="1">
            <a:spLocks noChangeArrowheads="1"/>
          </p:cNvSpPr>
          <p:nvPr/>
        </p:nvSpPr>
        <p:spPr bwMode="auto">
          <a:xfrm>
            <a:off x="-30359" y="4286564"/>
            <a:ext cx="3629387" cy="1764454"/>
          </a:xfrm>
          <a:prstGeom prst="rect">
            <a:avLst/>
          </a:prstGeom>
          <a:noFill/>
          <a:ln w="9525">
            <a:noFill/>
            <a:miter lim="800000"/>
            <a:headEnd/>
            <a:tailEnd/>
          </a:ln>
        </p:spPr>
        <p:txBody>
          <a:bodyPr wrap="none" lIns="192911" tIns="96455" rIns="192911" bIns="96455">
            <a:spAutoFit/>
          </a:bodyPr>
          <a:lstStyle/>
          <a:p>
            <a:r>
              <a:rPr lang="en-US" sz="3400" dirty="0"/>
              <a:t>Steps:</a:t>
            </a:r>
          </a:p>
          <a:p>
            <a:r>
              <a:rPr lang="en-US" sz="3400" dirty="0"/>
              <a:t>Different number</a:t>
            </a:r>
          </a:p>
          <a:p>
            <a:r>
              <a:rPr lang="en-US" sz="3400" dirty="0"/>
              <a:t>of channels</a:t>
            </a:r>
            <a:endParaRPr lang="en-US" dirty="0"/>
          </a:p>
        </p:txBody>
      </p:sp>
      <p:sp>
        <p:nvSpPr>
          <p:cNvPr id="39943" name="Oval 11"/>
          <p:cNvSpPr>
            <a:spLocks noChangeArrowheads="1"/>
          </p:cNvSpPr>
          <p:nvPr/>
        </p:nvSpPr>
        <p:spPr bwMode="auto">
          <a:xfrm>
            <a:off x="14197265" y="747999"/>
            <a:ext cx="6653444" cy="6422823"/>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39944" name="Line 14"/>
          <p:cNvSpPr>
            <a:spLocks noChangeShapeType="1"/>
          </p:cNvSpPr>
          <p:nvPr/>
        </p:nvSpPr>
        <p:spPr bwMode="auto">
          <a:xfrm>
            <a:off x="14765100" y="1870973"/>
            <a:ext cx="0" cy="3645694"/>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45" name="Line 15"/>
          <p:cNvSpPr>
            <a:spLocks noChangeShapeType="1"/>
          </p:cNvSpPr>
          <p:nvPr/>
        </p:nvSpPr>
        <p:spPr bwMode="auto">
          <a:xfrm>
            <a:off x="18006219" y="1822847"/>
            <a:ext cx="0" cy="135025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46" name="Line 16"/>
          <p:cNvSpPr>
            <a:spLocks noChangeShapeType="1"/>
          </p:cNvSpPr>
          <p:nvPr/>
        </p:nvSpPr>
        <p:spPr bwMode="auto">
          <a:xfrm>
            <a:off x="18546406" y="1822847"/>
            <a:ext cx="0" cy="135025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47" name="Line 17"/>
          <p:cNvSpPr>
            <a:spLocks noChangeShapeType="1"/>
          </p:cNvSpPr>
          <p:nvPr/>
        </p:nvSpPr>
        <p:spPr bwMode="auto">
          <a:xfrm>
            <a:off x="15305286" y="2022763"/>
            <a:ext cx="0" cy="3645694"/>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48" name="Line 18"/>
          <p:cNvSpPr>
            <a:spLocks noChangeShapeType="1"/>
          </p:cNvSpPr>
          <p:nvPr/>
        </p:nvSpPr>
        <p:spPr bwMode="auto">
          <a:xfrm>
            <a:off x="18006219" y="3713207"/>
            <a:ext cx="0" cy="148528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49" name="Line 19"/>
          <p:cNvSpPr>
            <a:spLocks noChangeShapeType="1"/>
          </p:cNvSpPr>
          <p:nvPr/>
        </p:nvSpPr>
        <p:spPr bwMode="auto">
          <a:xfrm>
            <a:off x="18546406" y="3713207"/>
            <a:ext cx="0" cy="135025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39950" name="Oval 20"/>
          <p:cNvSpPr>
            <a:spLocks noChangeArrowheads="1"/>
          </p:cNvSpPr>
          <p:nvPr/>
        </p:nvSpPr>
        <p:spPr bwMode="auto">
          <a:xfrm>
            <a:off x="17826157" y="3173104"/>
            <a:ext cx="900311" cy="270051"/>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15" name="Oval 21"/>
          <p:cNvSpPr>
            <a:spLocks noChangeArrowheads="1"/>
          </p:cNvSpPr>
          <p:nvPr/>
        </p:nvSpPr>
        <p:spPr bwMode="auto">
          <a:xfrm>
            <a:off x="17826157" y="3713207"/>
            <a:ext cx="900311" cy="270051"/>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16" name="Oval 22"/>
          <p:cNvSpPr>
            <a:spLocks noChangeArrowheads="1"/>
          </p:cNvSpPr>
          <p:nvPr/>
        </p:nvSpPr>
        <p:spPr bwMode="auto">
          <a:xfrm>
            <a:off x="17826157" y="3443156"/>
            <a:ext cx="900311" cy="270051"/>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39953" name="Oval 23"/>
          <p:cNvSpPr>
            <a:spLocks noChangeArrowheads="1"/>
          </p:cNvSpPr>
          <p:nvPr/>
        </p:nvSpPr>
        <p:spPr bwMode="auto">
          <a:xfrm>
            <a:off x="16025535" y="2497975"/>
            <a:ext cx="180062" cy="135026"/>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39954" name="Oval 24"/>
          <p:cNvSpPr>
            <a:spLocks noChangeArrowheads="1"/>
          </p:cNvSpPr>
          <p:nvPr/>
        </p:nvSpPr>
        <p:spPr bwMode="auto">
          <a:xfrm>
            <a:off x="16385660" y="2768027"/>
            <a:ext cx="180062" cy="135026"/>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39955" name="Oval 25"/>
          <p:cNvSpPr>
            <a:spLocks noChangeArrowheads="1"/>
          </p:cNvSpPr>
          <p:nvPr/>
        </p:nvSpPr>
        <p:spPr bwMode="auto">
          <a:xfrm>
            <a:off x="19266655" y="2633001"/>
            <a:ext cx="180062" cy="135026"/>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39956" name="Oval 26"/>
          <p:cNvSpPr>
            <a:spLocks noChangeArrowheads="1"/>
          </p:cNvSpPr>
          <p:nvPr/>
        </p:nvSpPr>
        <p:spPr bwMode="auto">
          <a:xfrm>
            <a:off x="16745784" y="3983258"/>
            <a:ext cx="180062" cy="135026"/>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39957" name="Oval 27"/>
          <p:cNvSpPr>
            <a:spLocks noChangeArrowheads="1"/>
          </p:cNvSpPr>
          <p:nvPr/>
        </p:nvSpPr>
        <p:spPr bwMode="auto">
          <a:xfrm>
            <a:off x="19986903" y="3308130"/>
            <a:ext cx="180062" cy="135026"/>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39958" name="Oval 28"/>
          <p:cNvSpPr>
            <a:spLocks noChangeArrowheads="1"/>
          </p:cNvSpPr>
          <p:nvPr/>
        </p:nvSpPr>
        <p:spPr bwMode="auto">
          <a:xfrm>
            <a:off x="16925846" y="5063464"/>
            <a:ext cx="180062" cy="135026"/>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9959" name="Oval 29"/>
          <p:cNvSpPr>
            <a:spLocks noChangeArrowheads="1"/>
          </p:cNvSpPr>
          <p:nvPr/>
        </p:nvSpPr>
        <p:spPr bwMode="auto">
          <a:xfrm>
            <a:off x="17285970" y="4523361"/>
            <a:ext cx="180062" cy="135026"/>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9960" name="Oval 30"/>
          <p:cNvSpPr>
            <a:spLocks noChangeArrowheads="1"/>
          </p:cNvSpPr>
          <p:nvPr/>
        </p:nvSpPr>
        <p:spPr bwMode="auto">
          <a:xfrm>
            <a:off x="17105908" y="2227924"/>
            <a:ext cx="180062" cy="135026"/>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9961" name="Oval 31"/>
          <p:cNvSpPr>
            <a:spLocks noChangeArrowheads="1"/>
          </p:cNvSpPr>
          <p:nvPr/>
        </p:nvSpPr>
        <p:spPr bwMode="auto">
          <a:xfrm>
            <a:off x="16385660" y="4253309"/>
            <a:ext cx="180062" cy="135026"/>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9962" name="Oval 32"/>
          <p:cNvSpPr>
            <a:spLocks noChangeArrowheads="1"/>
          </p:cNvSpPr>
          <p:nvPr/>
        </p:nvSpPr>
        <p:spPr bwMode="auto">
          <a:xfrm>
            <a:off x="16385660" y="3443155"/>
            <a:ext cx="180062" cy="135026"/>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39963" name="Oval 33"/>
          <p:cNvSpPr>
            <a:spLocks noChangeArrowheads="1"/>
          </p:cNvSpPr>
          <p:nvPr/>
        </p:nvSpPr>
        <p:spPr bwMode="auto">
          <a:xfrm>
            <a:off x="15665411" y="3214607"/>
            <a:ext cx="180062" cy="135026"/>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39964" name="Oval 34"/>
          <p:cNvSpPr>
            <a:spLocks noChangeArrowheads="1"/>
          </p:cNvSpPr>
          <p:nvPr/>
        </p:nvSpPr>
        <p:spPr bwMode="auto">
          <a:xfrm>
            <a:off x="17105908" y="3983258"/>
            <a:ext cx="180062" cy="135026"/>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39965" name="Oval 35"/>
          <p:cNvSpPr>
            <a:spLocks noChangeArrowheads="1"/>
          </p:cNvSpPr>
          <p:nvPr/>
        </p:nvSpPr>
        <p:spPr bwMode="auto">
          <a:xfrm>
            <a:off x="19446717" y="4658387"/>
            <a:ext cx="180062" cy="135026"/>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39966" name="Oval 36"/>
          <p:cNvSpPr>
            <a:spLocks noChangeArrowheads="1"/>
          </p:cNvSpPr>
          <p:nvPr/>
        </p:nvSpPr>
        <p:spPr bwMode="auto">
          <a:xfrm>
            <a:off x="19086592" y="3578181"/>
            <a:ext cx="180062" cy="135026"/>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39967" name="Text Box 37"/>
          <p:cNvSpPr txBox="1">
            <a:spLocks noChangeArrowheads="1"/>
          </p:cNvSpPr>
          <p:nvPr/>
        </p:nvSpPr>
        <p:spPr bwMode="auto">
          <a:xfrm>
            <a:off x="18782740" y="4658387"/>
            <a:ext cx="1880383" cy="1071957"/>
          </a:xfrm>
          <a:prstGeom prst="rect">
            <a:avLst/>
          </a:prstGeom>
          <a:noFill/>
          <a:ln w="9525">
            <a:noFill/>
            <a:miter lim="800000"/>
            <a:headEnd/>
            <a:tailEnd/>
          </a:ln>
        </p:spPr>
        <p:txBody>
          <a:bodyPr wrap="none" lIns="192911" tIns="96455" rIns="192911" bIns="96455">
            <a:spAutoFit/>
          </a:bodyPr>
          <a:lstStyle/>
          <a:p>
            <a:r>
              <a:rPr lang="en-US">
                <a:solidFill>
                  <a:srgbClr val="FF6600"/>
                </a:solidFill>
              </a:rPr>
              <a:t>Ca</a:t>
            </a:r>
            <a:r>
              <a:rPr lang="en-US" baseline="30000">
                <a:solidFill>
                  <a:srgbClr val="FF6600"/>
                </a:solidFill>
              </a:rPr>
              <a:t>2+</a:t>
            </a:r>
            <a:endParaRPr lang="en-US">
              <a:solidFill>
                <a:srgbClr val="FF6600"/>
              </a:solidFill>
            </a:endParaRPr>
          </a:p>
        </p:txBody>
      </p:sp>
      <p:sp>
        <p:nvSpPr>
          <p:cNvPr id="39968" name="Text Box 38"/>
          <p:cNvSpPr txBox="1">
            <a:spLocks noChangeArrowheads="1"/>
          </p:cNvSpPr>
          <p:nvPr/>
        </p:nvSpPr>
        <p:spPr bwMode="auto">
          <a:xfrm>
            <a:off x="18869017" y="1957873"/>
            <a:ext cx="1609476" cy="1071957"/>
          </a:xfrm>
          <a:prstGeom prst="rect">
            <a:avLst/>
          </a:prstGeom>
          <a:noFill/>
          <a:ln w="9525">
            <a:noFill/>
            <a:miter lim="800000"/>
            <a:headEnd/>
            <a:tailEnd/>
          </a:ln>
        </p:spPr>
        <p:txBody>
          <a:bodyPr wrap="none" lIns="192911" tIns="96455" rIns="192911" bIns="96455">
            <a:spAutoFit/>
          </a:bodyPr>
          <a:lstStyle/>
          <a:p>
            <a:r>
              <a:rPr lang="en-US" dirty="0">
                <a:solidFill>
                  <a:srgbClr val="29ABE2"/>
                </a:solidFill>
              </a:rPr>
              <a:t>Na</a:t>
            </a:r>
            <a:r>
              <a:rPr lang="en-US" baseline="30000" dirty="0">
                <a:solidFill>
                  <a:srgbClr val="29ABE2"/>
                </a:solidFill>
              </a:rPr>
              <a:t>+</a:t>
            </a:r>
            <a:endParaRPr lang="en-US" dirty="0">
              <a:solidFill>
                <a:srgbClr val="29ABE2"/>
              </a:solidFill>
            </a:endParaRPr>
          </a:p>
        </p:txBody>
      </p:sp>
      <p:sp>
        <p:nvSpPr>
          <p:cNvPr id="39969" name="Text Box 41"/>
          <p:cNvSpPr txBox="1">
            <a:spLocks noChangeArrowheads="1"/>
          </p:cNvSpPr>
          <p:nvPr/>
        </p:nvSpPr>
        <p:spPr bwMode="auto">
          <a:xfrm>
            <a:off x="15305287" y="3713207"/>
            <a:ext cx="1162237" cy="1071957"/>
          </a:xfrm>
          <a:prstGeom prst="rect">
            <a:avLst/>
          </a:prstGeom>
          <a:noFill/>
          <a:ln w="9525">
            <a:noFill/>
            <a:miter lim="800000"/>
            <a:headEnd/>
            <a:tailEnd/>
          </a:ln>
        </p:spPr>
        <p:txBody>
          <a:bodyPr wrap="none" lIns="192911" tIns="96455" rIns="192911" bIns="96455">
            <a:spAutoFit/>
          </a:bodyPr>
          <a:lstStyle/>
          <a:p>
            <a:r>
              <a:rPr lang="en-US">
                <a:solidFill>
                  <a:srgbClr val="FF6600"/>
                </a:solidFill>
              </a:rPr>
              <a:t>K</a:t>
            </a:r>
            <a:r>
              <a:rPr lang="en-US" baseline="30000">
                <a:solidFill>
                  <a:srgbClr val="FF6600"/>
                </a:solidFill>
              </a:rPr>
              <a:t>+</a:t>
            </a:r>
            <a:endParaRPr lang="en-US">
              <a:solidFill>
                <a:srgbClr val="FF6600"/>
              </a:solidFill>
            </a:endParaRPr>
          </a:p>
        </p:txBody>
      </p:sp>
      <p:sp>
        <p:nvSpPr>
          <p:cNvPr id="39972" name="Oval 44"/>
          <p:cNvSpPr>
            <a:spLocks noChangeArrowheads="1"/>
          </p:cNvSpPr>
          <p:nvPr/>
        </p:nvSpPr>
        <p:spPr bwMode="auto">
          <a:xfrm>
            <a:off x="15665411" y="1999375"/>
            <a:ext cx="180062" cy="135026"/>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39973" name="Text Box 45"/>
          <p:cNvSpPr txBox="1">
            <a:spLocks noChangeArrowheads="1"/>
          </p:cNvSpPr>
          <p:nvPr/>
        </p:nvSpPr>
        <p:spPr bwMode="auto">
          <a:xfrm>
            <a:off x="15125224" y="5088782"/>
            <a:ext cx="5139288" cy="1102735"/>
          </a:xfrm>
          <a:prstGeom prst="rect">
            <a:avLst/>
          </a:prstGeom>
          <a:noFill/>
          <a:ln w="9525">
            <a:noFill/>
            <a:miter lim="800000"/>
            <a:headEnd/>
            <a:tailEnd/>
          </a:ln>
        </p:spPr>
        <p:txBody>
          <a:bodyPr wrap="none" lIns="192911" tIns="96455" rIns="192911" bIns="96455">
            <a:spAutoFit/>
          </a:bodyPr>
          <a:lstStyle/>
          <a:p>
            <a:r>
              <a:rPr lang="en-US" sz="5900" b="1" dirty="0"/>
              <a:t>Ions/proteins</a:t>
            </a:r>
            <a:endParaRPr lang="en-US" dirty="0"/>
          </a:p>
        </p:txBody>
      </p:sp>
      <p:sp>
        <p:nvSpPr>
          <p:cNvPr id="40"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Review from 2.5</a:t>
            </a:r>
            <a:r>
              <a:rPr kumimoji="0" lang="en-US" sz="6600" b="0" i="0" u="none" strike="noStrike" kern="1200" cap="none" spc="0" normalizeH="0" noProof="0" dirty="0">
                <a:ln>
                  <a:noFill/>
                </a:ln>
                <a:solidFill>
                  <a:schemeClr val="tx1"/>
                </a:solidFill>
                <a:effectLst/>
                <a:uLnTx/>
                <a:uFillTx/>
                <a:latin typeface="Impact" charset="0"/>
                <a:ea typeface="ＭＳ Ｐゴシック" charset="0"/>
                <a:cs typeface="Impact" charset="0"/>
              </a:rPr>
              <a:t> </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Ion channels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31579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8790434" y="6641432"/>
            <a:ext cx="5623398" cy="13335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rot="-1080000">
            <a:off x="3073698" y="3093433"/>
            <a:ext cx="10150536" cy="969496"/>
          </a:xfrm>
          <a:prstGeom prst="rect">
            <a:avLst/>
          </a:prstGeom>
          <a:solidFill>
            <a:srgbClr val="FFFF00"/>
          </a:solidFill>
        </p:spPr>
        <p:txBody>
          <a:bodyPr wrap="none" rtlCol="0">
            <a:spAutoFit/>
          </a:bodyPr>
          <a:lstStyle/>
          <a:p>
            <a:r>
              <a:rPr lang="en-US" dirty="0">
                <a:solidFill>
                  <a:srgbClr val="FF0000"/>
                </a:solidFill>
              </a:rPr>
              <a:t>stochastic opening and closing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Text Box 44"/>
          <p:cNvSpPr txBox="1">
            <a:spLocks noChangeArrowheads="1"/>
          </p:cNvSpPr>
          <p:nvPr/>
        </p:nvSpPr>
        <p:spPr bwMode="auto">
          <a:xfrm>
            <a:off x="889058" y="1260241"/>
            <a:ext cx="10108597" cy="1071957"/>
          </a:xfrm>
          <a:prstGeom prst="rect">
            <a:avLst/>
          </a:prstGeom>
          <a:noFill/>
          <a:ln w="9525">
            <a:noFill/>
            <a:miter lim="800000"/>
            <a:headEnd/>
            <a:tailEnd/>
          </a:ln>
        </p:spPr>
        <p:txBody>
          <a:bodyPr wrap="none" lIns="192911" tIns="96455" rIns="192911" bIns="96455">
            <a:spAutoFit/>
          </a:bodyPr>
          <a:lstStyle/>
          <a:p>
            <a:r>
              <a:rPr lang="fr-CH"/>
              <a:t>- Intrinsic noise (ion channels)</a:t>
            </a:r>
            <a:endParaRPr lang="fr-FR"/>
          </a:p>
        </p:txBody>
      </p:sp>
      <p:sp>
        <p:nvSpPr>
          <p:cNvPr id="46085" name="Oval 55"/>
          <p:cNvSpPr>
            <a:spLocks noChangeArrowheads="1"/>
          </p:cNvSpPr>
          <p:nvPr/>
        </p:nvSpPr>
        <p:spPr bwMode="auto">
          <a:xfrm>
            <a:off x="3316146" y="2244804"/>
            <a:ext cx="4835421" cy="3133721"/>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46086" name="Line 56"/>
          <p:cNvSpPr>
            <a:spLocks noChangeShapeType="1"/>
          </p:cNvSpPr>
          <p:nvPr/>
        </p:nvSpPr>
        <p:spPr bwMode="auto">
          <a:xfrm>
            <a:off x="4122675"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7" name="Line 57"/>
          <p:cNvSpPr>
            <a:spLocks noChangeShapeType="1"/>
          </p:cNvSpPr>
          <p:nvPr/>
        </p:nvSpPr>
        <p:spPr bwMode="auto">
          <a:xfrm>
            <a:off x="619339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8" name="Line 58"/>
          <p:cNvSpPr>
            <a:spLocks noChangeShapeType="1"/>
          </p:cNvSpPr>
          <p:nvPr/>
        </p:nvSpPr>
        <p:spPr bwMode="auto">
          <a:xfrm>
            <a:off x="653851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9" name="Line 59"/>
          <p:cNvSpPr>
            <a:spLocks noChangeShapeType="1"/>
          </p:cNvSpPr>
          <p:nvPr/>
        </p:nvSpPr>
        <p:spPr bwMode="auto">
          <a:xfrm>
            <a:off x="4467794"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0" name="Line 60"/>
          <p:cNvSpPr>
            <a:spLocks noChangeShapeType="1"/>
          </p:cNvSpPr>
          <p:nvPr/>
        </p:nvSpPr>
        <p:spPr bwMode="auto">
          <a:xfrm>
            <a:off x="6193390" y="3851046"/>
            <a:ext cx="0" cy="88610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1" name="Line 61"/>
          <p:cNvSpPr>
            <a:spLocks noChangeShapeType="1"/>
          </p:cNvSpPr>
          <p:nvPr/>
        </p:nvSpPr>
        <p:spPr bwMode="auto">
          <a:xfrm>
            <a:off x="6538510" y="3851046"/>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2" name="Oval 62"/>
          <p:cNvSpPr>
            <a:spLocks noChangeArrowheads="1"/>
          </p:cNvSpPr>
          <p:nvPr/>
        </p:nvSpPr>
        <p:spPr bwMode="auto">
          <a:xfrm>
            <a:off x="6080853" y="3530359"/>
            <a:ext cx="573947" cy="160344"/>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3" name="Oval 63"/>
          <p:cNvSpPr>
            <a:spLocks noChangeArrowheads="1"/>
          </p:cNvSpPr>
          <p:nvPr/>
        </p:nvSpPr>
        <p:spPr bwMode="auto">
          <a:xfrm>
            <a:off x="6080853" y="3851046"/>
            <a:ext cx="573947" cy="163156"/>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4" name="Oval 65"/>
          <p:cNvSpPr>
            <a:spLocks noChangeArrowheads="1"/>
          </p:cNvSpPr>
          <p:nvPr/>
        </p:nvSpPr>
        <p:spPr bwMode="auto">
          <a:xfrm>
            <a:off x="4929204" y="3128097"/>
            <a:ext cx="112539" cy="81577"/>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5" name="Oval 66"/>
          <p:cNvSpPr>
            <a:spLocks noChangeArrowheads="1"/>
          </p:cNvSpPr>
          <p:nvPr/>
        </p:nvSpPr>
        <p:spPr bwMode="auto">
          <a:xfrm>
            <a:off x="5158033" y="3288438"/>
            <a:ext cx="116289" cy="81579"/>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6" name="Oval 67"/>
          <p:cNvSpPr>
            <a:spLocks noChangeArrowheads="1"/>
          </p:cNvSpPr>
          <p:nvPr/>
        </p:nvSpPr>
        <p:spPr bwMode="auto">
          <a:xfrm>
            <a:off x="6999919" y="3209673"/>
            <a:ext cx="116291" cy="78765"/>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46097" name="Oval 68"/>
          <p:cNvSpPr>
            <a:spLocks noChangeArrowheads="1"/>
          </p:cNvSpPr>
          <p:nvPr/>
        </p:nvSpPr>
        <p:spPr bwMode="auto">
          <a:xfrm>
            <a:off x="5386862" y="4014202"/>
            <a:ext cx="116291"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8" name="Oval 69"/>
          <p:cNvSpPr>
            <a:spLocks noChangeArrowheads="1"/>
          </p:cNvSpPr>
          <p:nvPr/>
        </p:nvSpPr>
        <p:spPr bwMode="auto">
          <a:xfrm>
            <a:off x="7461329" y="3611938"/>
            <a:ext cx="112539"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9" name="Oval 70"/>
          <p:cNvSpPr>
            <a:spLocks noChangeArrowheads="1"/>
          </p:cNvSpPr>
          <p:nvPr/>
        </p:nvSpPr>
        <p:spPr bwMode="auto">
          <a:xfrm>
            <a:off x="5503152" y="4655574"/>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0" name="Oval 71"/>
          <p:cNvSpPr>
            <a:spLocks noChangeArrowheads="1"/>
          </p:cNvSpPr>
          <p:nvPr/>
        </p:nvSpPr>
        <p:spPr bwMode="auto">
          <a:xfrm>
            <a:off x="5731981" y="4334888"/>
            <a:ext cx="116291"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1" name="Oval 72"/>
          <p:cNvSpPr>
            <a:spLocks noChangeArrowheads="1"/>
          </p:cNvSpPr>
          <p:nvPr/>
        </p:nvSpPr>
        <p:spPr bwMode="auto">
          <a:xfrm>
            <a:off x="5619442" y="2967752"/>
            <a:ext cx="11253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2" name="Oval 73"/>
          <p:cNvSpPr>
            <a:spLocks noChangeArrowheads="1"/>
          </p:cNvSpPr>
          <p:nvPr/>
        </p:nvSpPr>
        <p:spPr bwMode="auto">
          <a:xfrm>
            <a:off x="5158033" y="4174546"/>
            <a:ext cx="116289"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3" name="Oval 74"/>
          <p:cNvSpPr>
            <a:spLocks noChangeArrowheads="1"/>
          </p:cNvSpPr>
          <p:nvPr/>
        </p:nvSpPr>
        <p:spPr bwMode="auto">
          <a:xfrm>
            <a:off x="5158033" y="3690704"/>
            <a:ext cx="116289" cy="81577"/>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4" name="Oval 75"/>
          <p:cNvSpPr>
            <a:spLocks noChangeArrowheads="1"/>
          </p:cNvSpPr>
          <p:nvPr/>
        </p:nvSpPr>
        <p:spPr bwMode="auto">
          <a:xfrm>
            <a:off x="4696624" y="4413653"/>
            <a:ext cx="116291"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5" name="Oval 76"/>
          <p:cNvSpPr>
            <a:spLocks noChangeArrowheads="1"/>
          </p:cNvSpPr>
          <p:nvPr/>
        </p:nvSpPr>
        <p:spPr bwMode="auto">
          <a:xfrm>
            <a:off x="5619442" y="4014202"/>
            <a:ext cx="11253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6" name="Oval 77"/>
          <p:cNvSpPr>
            <a:spLocks noChangeArrowheads="1"/>
          </p:cNvSpPr>
          <p:nvPr/>
        </p:nvSpPr>
        <p:spPr bwMode="auto">
          <a:xfrm>
            <a:off x="7116210" y="4413653"/>
            <a:ext cx="112539"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7" name="Oval 78"/>
          <p:cNvSpPr>
            <a:spLocks noChangeArrowheads="1"/>
          </p:cNvSpPr>
          <p:nvPr/>
        </p:nvSpPr>
        <p:spPr bwMode="auto">
          <a:xfrm>
            <a:off x="6883629" y="3772281"/>
            <a:ext cx="11628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9" name="Text Box 80"/>
          <p:cNvSpPr txBox="1">
            <a:spLocks noChangeArrowheads="1"/>
          </p:cNvSpPr>
          <p:nvPr/>
        </p:nvSpPr>
        <p:spPr bwMode="auto">
          <a:xfrm>
            <a:off x="6744830" y="2807410"/>
            <a:ext cx="1481235" cy="979624"/>
          </a:xfrm>
          <a:prstGeom prst="rect">
            <a:avLst/>
          </a:prstGeom>
          <a:noFill/>
          <a:ln w="9525">
            <a:noFill/>
            <a:miter lim="800000"/>
            <a:headEnd/>
            <a:tailEnd/>
          </a:ln>
        </p:spPr>
        <p:txBody>
          <a:bodyPr wrap="none" lIns="192911" tIns="96455" rIns="192911" bIns="96455">
            <a:spAutoFit/>
          </a:bodyPr>
          <a:lstStyle/>
          <a:p>
            <a:r>
              <a:rPr lang="en-US" sz="5100" dirty="0">
                <a:solidFill>
                  <a:srgbClr val="0076FF"/>
                </a:solidFill>
              </a:rPr>
              <a:t>Na</a:t>
            </a:r>
            <a:r>
              <a:rPr lang="en-US" sz="5100" baseline="30000" dirty="0">
                <a:solidFill>
                  <a:srgbClr val="0076FF"/>
                </a:solidFill>
              </a:rPr>
              <a:t>+</a:t>
            </a:r>
            <a:endParaRPr lang="en-US" sz="5100" dirty="0">
              <a:solidFill>
                <a:srgbClr val="0076FF"/>
              </a:solidFill>
            </a:endParaRPr>
          </a:p>
        </p:txBody>
      </p:sp>
      <p:sp>
        <p:nvSpPr>
          <p:cNvPr id="46110" name="Text Box 81"/>
          <p:cNvSpPr txBox="1">
            <a:spLocks noChangeArrowheads="1"/>
          </p:cNvSpPr>
          <p:nvPr/>
        </p:nvSpPr>
        <p:spPr bwMode="auto">
          <a:xfrm>
            <a:off x="4696624" y="4174546"/>
            <a:ext cx="1080485" cy="979624"/>
          </a:xfrm>
          <a:prstGeom prst="rect">
            <a:avLst/>
          </a:prstGeom>
          <a:noFill/>
          <a:ln w="9525">
            <a:noFill/>
            <a:miter lim="800000"/>
            <a:headEnd/>
            <a:tailEnd/>
          </a:ln>
        </p:spPr>
        <p:txBody>
          <a:bodyPr wrap="none" lIns="192911" tIns="96455" rIns="192911" bIns="96455">
            <a:spAutoFit/>
          </a:bodyPr>
          <a:lstStyle/>
          <a:p>
            <a:r>
              <a:rPr lang="en-US" sz="5100" dirty="0">
                <a:solidFill>
                  <a:srgbClr val="FF6600"/>
                </a:solidFill>
              </a:rPr>
              <a:t>K</a:t>
            </a:r>
            <a:r>
              <a:rPr lang="en-US" sz="5100" baseline="30000" dirty="0">
                <a:solidFill>
                  <a:srgbClr val="FF6600"/>
                </a:solidFill>
              </a:rPr>
              <a:t>+</a:t>
            </a:r>
            <a:endParaRPr lang="en-US" sz="5100" dirty="0">
              <a:solidFill>
                <a:srgbClr val="FF6600"/>
              </a:solidFill>
            </a:endParaRPr>
          </a:p>
        </p:txBody>
      </p:sp>
      <p:sp>
        <p:nvSpPr>
          <p:cNvPr id="46111" name="Line 82"/>
          <p:cNvSpPr>
            <a:spLocks noChangeShapeType="1"/>
          </p:cNvSpPr>
          <p:nvPr/>
        </p:nvSpPr>
        <p:spPr bwMode="auto">
          <a:xfrm>
            <a:off x="5503153" y="2647066"/>
            <a:ext cx="1267938" cy="0"/>
          </a:xfrm>
          <a:prstGeom prst="line">
            <a:avLst/>
          </a:prstGeom>
          <a:noFill/>
          <a:ln w="9525">
            <a:solidFill>
              <a:srgbClr val="00FF00"/>
            </a:solidFill>
            <a:round/>
            <a:headEnd type="triangle" w="med" len="med"/>
            <a:tailEnd type="triangle" w="med" len="med"/>
          </a:ln>
        </p:spPr>
        <p:txBody>
          <a:bodyPr wrap="none" lIns="192911" tIns="96455" rIns="192911" bIns="96455" anchor="ctr"/>
          <a:lstStyle/>
          <a:p>
            <a:endParaRPr lang="en-US"/>
          </a:p>
        </p:txBody>
      </p:sp>
      <p:sp>
        <p:nvSpPr>
          <p:cNvPr id="46112" name="Text Box 83"/>
          <p:cNvSpPr txBox="1">
            <a:spLocks noChangeArrowheads="1"/>
          </p:cNvSpPr>
          <p:nvPr/>
        </p:nvSpPr>
        <p:spPr bwMode="auto">
          <a:xfrm>
            <a:off x="5274322" y="2208233"/>
            <a:ext cx="389654" cy="979624"/>
          </a:xfrm>
          <a:prstGeom prst="rect">
            <a:avLst/>
          </a:prstGeom>
          <a:noFill/>
          <a:ln w="9525">
            <a:noFill/>
            <a:miter lim="800000"/>
            <a:headEnd/>
            <a:tailEnd/>
          </a:ln>
        </p:spPr>
        <p:txBody>
          <a:bodyPr wrap="none" lIns="192911" tIns="96455" rIns="192911" bIns="96455">
            <a:spAutoFit/>
          </a:bodyPr>
          <a:lstStyle/>
          <a:p>
            <a:endParaRPr lang="fr-FR" sz="5100" dirty="0">
              <a:solidFill>
                <a:srgbClr val="008000"/>
              </a:solidFill>
            </a:endParaRPr>
          </a:p>
        </p:txBody>
      </p:sp>
      <p:sp>
        <p:nvSpPr>
          <p:cNvPr id="46113" name="Oval 84"/>
          <p:cNvSpPr>
            <a:spLocks noChangeArrowheads="1"/>
          </p:cNvSpPr>
          <p:nvPr/>
        </p:nvSpPr>
        <p:spPr bwMode="auto">
          <a:xfrm>
            <a:off x="4696624" y="3690704"/>
            <a:ext cx="116291" cy="81577"/>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14" name="Text Box 85"/>
          <p:cNvSpPr txBox="1">
            <a:spLocks noChangeArrowheads="1"/>
          </p:cNvSpPr>
          <p:nvPr/>
        </p:nvSpPr>
        <p:spPr bwMode="auto">
          <a:xfrm>
            <a:off x="4351503" y="4759657"/>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sp>
        <p:nvSpPr>
          <p:cNvPr id="326742" name="Text Box 86"/>
          <p:cNvSpPr txBox="1">
            <a:spLocks noChangeArrowheads="1"/>
          </p:cNvSpPr>
          <p:nvPr/>
        </p:nvSpPr>
        <p:spPr bwMode="auto">
          <a:xfrm>
            <a:off x="9391542" y="2464533"/>
            <a:ext cx="9053821" cy="1949120"/>
          </a:xfrm>
          <a:prstGeom prst="rect">
            <a:avLst/>
          </a:prstGeom>
          <a:noFill/>
          <a:ln w="9525">
            <a:noFill/>
            <a:miter lim="800000"/>
            <a:headEnd/>
            <a:tailEnd/>
          </a:ln>
        </p:spPr>
        <p:txBody>
          <a:bodyPr wrap="none" lIns="192911" tIns="96455" rIns="192911" bIns="96455">
            <a:spAutoFit/>
          </a:bodyPr>
          <a:lstStyle/>
          <a:p>
            <a:pPr>
              <a:buFontTx/>
              <a:buChar char="-"/>
            </a:pPr>
            <a:r>
              <a:rPr lang="fr-CH" dirty="0" err="1"/>
              <a:t>Finite</a:t>
            </a:r>
            <a:r>
              <a:rPr lang="fr-CH" dirty="0"/>
              <a:t> </a:t>
            </a:r>
            <a:r>
              <a:rPr lang="fr-CH" dirty="0" err="1"/>
              <a:t>number</a:t>
            </a:r>
            <a:r>
              <a:rPr lang="fr-CH" dirty="0"/>
              <a:t> of </a:t>
            </a:r>
            <a:r>
              <a:rPr lang="fr-CH" dirty="0" err="1"/>
              <a:t>channels</a:t>
            </a:r>
            <a:endParaRPr lang="fr-CH" dirty="0"/>
          </a:p>
          <a:p>
            <a:pPr>
              <a:buFontTx/>
              <a:buChar char="-"/>
            </a:pPr>
            <a:r>
              <a:rPr lang="fr-CH" dirty="0" err="1"/>
              <a:t>Finite</a:t>
            </a:r>
            <a:r>
              <a:rPr lang="fr-CH" dirty="0"/>
              <a:t> </a:t>
            </a:r>
            <a:r>
              <a:rPr lang="fr-CH" dirty="0" err="1"/>
              <a:t>temperature</a:t>
            </a:r>
            <a:endParaRPr lang="fr-FR" dirty="0"/>
          </a:p>
        </p:txBody>
      </p:sp>
      <p:grpSp>
        <p:nvGrpSpPr>
          <p:cNvPr id="2" name="Group 92"/>
          <p:cNvGrpSpPr/>
          <p:nvPr/>
        </p:nvGrpSpPr>
        <p:grpSpPr>
          <a:xfrm>
            <a:off x="2295794" y="6488724"/>
            <a:ext cx="4820416" cy="2447341"/>
            <a:chOff x="2295793" y="6416535"/>
            <a:chExt cx="5784499" cy="2447341"/>
          </a:xfrm>
        </p:grpSpPr>
        <p:sp>
          <p:nvSpPr>
            <p:cNvPr id="46121"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2"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3"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4"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5"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6"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7"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8"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9"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0"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1"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2"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3"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4"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5"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46136"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46137"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46138"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46139"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46140"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46141"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46142"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46143"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46144"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46145"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46146"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46147"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46148"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46149"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46150"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46151"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46152"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46153"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46154"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46155"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46156"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46157"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46158"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46159"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46160"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46162"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46163"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46164"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46165"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66"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46167"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46168"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46169"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grpSp>
        <p:nvGrpSpPr>
          <p:cNvPr id="3" name="Group 93"/>
          <p:cNvGrpSpPr/>
          <p:nvPr/>
        </p:nvGrpSpPr>
        <p:grpSpPr>
          <a:xfrm>
            <a:off x="934074" y="5370086"/>
            <a:ext cx="19413559" cy="3514790"/>
            <a:chOff x="934074" y="5370086"/>
            <a:chExt cx="19413559" cy="3514790"/>
          </a:xfrm>
        </p:grpSpPr>
        <p:sp>
          <p:nvSpPr>
            <p:cNvPr id="46161" name="Text Box 45"/>
            <p:cNvSpPr txBox="1">
              <a:spLocks noChangeArrowheads="1"/>
            </p:cNvSpPr>
            <p:nvPr/>
          </p:nvSpPr>
          <p:spPr bwMode="auto">
            <a:xfrm>
              <a:off x="934074" y="5370086"/>
              <a:ext cx="12016432" cy="969495"/>
            </a:xfrm>
            <a:prstGeom prst="rect">
              <a:avLst/>
            </a:prstGeom>
            <a:noFill/>
            <a:ln w="9525">
              <a:noFill/>
              <a:miter lim="800000"/>
              <a:headEnd/>
              <a:tailEnd/>
            </a:ln>
          </p:spPr>
          <p:txBody>
            <a:bodyPr wrap="none">
              <a:spAutoFit/>
            </a:bodyPr>
            <a:lstStyle/>
            <a:p>
              <a:pPr>
                <a:buFontTx/>
                <a:buChar char="-"/>
              </a:pPr>
              <a:r>
                <a:rPr lang="fr-CH"/>
                <a:t>Network noise (background activity)</a:t>
              </a:r>
              <a:endParaRPr lang="fr-FR"/>
            </a:p>
          </p:txBody>
        </p:sp>
        <p:sp>
          <p:nvSpPr>
            <p:cNvPr id="46170" name="Text Box 85"/>
            <p:cNvSpPr txBox="1">
              <a:spLocks noChangeArrowheads="1"/>
            </p:cNvSpPr>
            <p:nvPr/>
          </p:nvSpPr>
          <p:spPr bwMode="auto">
            <a:xfrm>
              <a:off x="9100644" y="7038217"/>
              <a:ext cx="11246989" cy="1846659"/>
            </a:xfrm>
            <a:prstGeom prst="rect">
              <a:avLst/>
            </a:prstGeom>
            <a:noFill/>
            <a:ln w="9525">
              <a:noFill/>
              <a:miter lim="800000"/>
              <a:headEnd/>
              <a:tailEnd/>
            </a:ln>
          </p:spPr>
          <p:txBody>
            <a:bodyPr wrap="none">
              <a:spAutoFit/>
            </a:bodyPr>
            <a:lstStyle/>
            <a:p>
              <a:pPr>
                <a:buFontTx/>
                <a:buChar char="-"/>
              </a:pPr>
              <a:r>
                <a:rPr lang="fr-CH"/>
                <a:t>Spike arrival from other neurons</a:t>
              </a:r>
            </a:p>
            <a:p>
              <a:pPr>
                <a:buFontTx/>
                <a:buChar char="-"/>
              </a:pPr>
              <a:r>
                <a:rPr lang="fr-CH"/>
                <a:t>Beyond control of experimentalist</a:t>
              </a:r>
              <a:endParaRPr lang="fr-FR"/>
            </a:p>
          </p:txBody>
        </p:sp>
      </p:grpSp>
      <p:grpSp>
        <p:nvGrpSpPr>
          <p:cNvPr id="4" name="Group 92"/>
          <p:cNvGrpSpPr>
            <a:grpSpLocks/>
          </p:cNvGrpSpPr>
          <p:nvPr/>
        </p:nvGrpSpPr>
        <p:grpSpPr bwMode="auto">
          <a:xfrm>
            <a:off x="697827" y="9346717"/>
            <a:ext cx="19412954" cy="1265866"/>
            <a:chOff x="357158" y="5929330"/>
            <a:chExt cx="8215370" cy="714380"/>
          </a:xfrm>
        </p:grpSpPr>
        <p:cxnSp>
          <p:nvCxnSpPr>
            <p:cNvPr id="46118" name="Straight Arrow Connector 89"/>
            <p:cNvCxnSpPr>
              <a:cxnSpLocks noChangeShapeType="1"/>
            </p:cNvCxnSpPr>
            <p:nvPr/>
          </p:nvCxnSpPr>
          <p:spPr bwMode="auto">
            <a:xfrm>
              <a:off x="642910" y="6286520"/>
              <a:ext cx="785818" cy="1588"/>
            </a:xfrm>
            <a:prstGeom prst="straightConnector1">
              <a:avLst/>
            </a:prstGeom>
            <a:noFill/>
            <a:ln w="9525" algn="ctr">
              <a:solidFill>
                <a:schemeClr val="tx1"/>
              </a:solidFill>
              <a:round/>
              <a:headEnd/>
              <a:tailEnd type="arrow" w="med" len="med"/>
            </a:ln>
          </p:spPr>
        </p:cxnSp>
        <p:sp>
          <p:nvSpPr>
            <p:cNvPr id="46119" name="TextBox 90"/>
            <p:cNvSpPr txBox="1">
              <a:spLocks noChangeArrowheads="1"/>
            </p:cNvSpPr>
            <p:nvPr/>
          </p:nvSpPr>
          <p:spPr bwMode="auto">
            <a:xfrm>
              <a:off x="1500166" y="6072206"/>
              <a:ext cx="6444698" cy="547126"/>
            </a:xfrm>
            <a:prstGeom prst="rect">
              <a:avLst/>
            </a:prstGeom>
            <a:noFill/>
            <a:ln w="9525">
              <a:noFill/>
              <a:miter lim="800000"/>
              <a:headEnd/>
              <a:tailEnd/>
            </a:ln>
          </p:spPr>
          <p:txBody>
            <a:bodyPr wrap="none">
              <a:spAutoFit/>
            </a:bodyPr>
            <a:lstStyle/>
            <a:p>
              <a:r>
                <a:rPr lang="en-US" dirty="0"/>
                <a:t>Check </a:t>
              </a:r>
              <a:r>
                <a:rPr lang="en-US" dirty="0" err="1"/>
                <a:t>intrinisic</a:t>
              </a:r>
              <a:r>
                <a:rPr lang="en-US" dirty="0"/>
                <a:t> noise by removing the network</a:t>
              </a:r>
            </a:p>
          </p:txBody>
        </p:sp>
        <p:sp>
          <p:nvSpPr>
            <p:cNvPr id="46120" name="Rectangle 91"/>
            <p:cNvSpPr>
              <a:spLocks noChangeArrowheads="1"/>
            </p:cNvSpPr>
            <p:nvPr/>
          </p:nvSpPr>
          <p:spPr bwMode="auto">
            <a:xfrm>
              <a:off x="357158" y="5929330"/>
              <a:ext cx="8215370" cy="714380"/>
            </a:xfrm>
            <a:prstGeom prst="rect">
              <a:avLst/>
            </a:prstGeom>
            <a:noFill/>
            <a:ln w="9525" algn="ctr">
              <a:solidFill>
                <a:srgbClr val="FF0000"/>
              </a:solidFill>
              <a:round/>
              <a:headEnd/>
              <a:tailEnd/>
            </a:ln>
          </p:spPr>
          <p:txBody>
            <a:bodyPr/>
            <a:lstStyle/>
            <a:p>
              <a:endParaRPr lang="en-US"/>
            </a:p>
          </p:txBody>
        </p:sp>
      </p:gr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vitro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7" name="Straight Connector 1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21186" name="Picture 2"/>
          <p:cNvPicPr>
            <a:picLocks noChangeAspect="1" noChangeArrowheads="1"/>
          </p:cNvPicPr>
          <p:nvPr/>
        </p:nvPicPr>
        <p:blipFill>
          <a:blip r:embed="rId3"/>
          <a:srcRect/>
          <a:stretch>
            <a:fillRect/>
          </a:stretch>
        </p:blipFill>
        <p:spPr bwMode="auto">
          <a:xfrm>
            <a:off x="4090737" y="4641163"/>
            <a:ext cx="16893422" cy="4526897"/>
          </a:xfrm>
          <a:prstGeom prst="rect">
            <a:avLst/>
          </a:prstGeom>
          <a:noFill/>
          <a:ln w="9525">
            <a:noFill/>
            <a:miter lim="800000"/>
            <a:headEnd/>
            <a:tailEnd/>
          </a:ln>
        </p:spPr>
      </p:pic>
      <p:sp>
        <p:nvSpPr>
          <p:cNvPr id="6" name="TextBox 5"/>
          <p:cNvSpPr txBox="1"/>
          <p:nvPr/>
        </p:nvSpPr>
        <p:spPr>
          <a:xfrm>
            <a:off x="14389768" y="9264316"/>
            <a:ext cx="5801588" cy="1323439"/>
          </a:xfrm>
          <a:prstGeom prst="rect">
            <a:avLst/>
          </a:prstGeom>
          <a:noFill/>
        </p:spPr>
        <p:txBody>
          <a:bodyPr wrap="none" rtlCol="0">
            <a:spAutoFit/>
          </a:bodyPr>
          <a:lstStyle/>
          <a:p>
            <a:r>
              <a:rPr lang="en-US" sz="4000" i="1" dirty="0"/>
              <a:t>Image adapted from</a:t>
            </a:r>
          </a:p>
          <a:p>
            <a:r>
              <a:rPr lang="en-US" sz="4000" i="1" dirty="0" err="1"/>
              <a:t>Mainen&amp;Sejnowski</a:t>
            </a:r>
            <a:r>
              <a:rPr lang="en-US" sz="4000" i="1" dirty="0"/>
              <a:t> 1995</a:t>
            </a:r>
          </a:p>
        </p:txBody>
      </p:sp>
      <p:sp>
        <p:nvSpPr>
          <p:cNvPr id="7" name="Freeform 4"/>
          <p:cNvSpPr>
            <a:spLocks/>
          </p:cNvSpPr>
          <p:nvPr/>
        </p:nvSpPr>
        <p:spPr bwMode="auto">
          <a:xfrm>
            <a:off x="347369" y="4285639"/>
            <a:ext cx="2861411" cy="1263359"/>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8" name="Text Box 5"/>
          <p:cNvSpPr txBox="1">
            <a:spLocks noChangeArrowheads="1"/>
          </p:cNvSpPr>
          <p:nvPr/>
        </p:nvSpPr>
        <p:spPr bwMode="auto">
          <a:xfrm>
            <a:off x="964589" y="3518701"/>
            <a:ext cx="1124026" cy="1015663"/>
          </a:xfrm>
          <a:prstGeom prst="rect">
            <a:avLst/>
          </a:prstGeom>
          <a:noFill/>
          <a:ln w="9525">
            <a:noFill/>
            <a:miter lim="800000"/>
            <a:headEnd/>
            <a:tailEnd/>
          </a:ln>
        </p:spPr>
        <p:txBody>
          <a:bodyPr wrap="none">
            <a:spAutoFit/>
          </a:bodyPr>
          <a:lstStyle/>
          <a:p>
            <a:r>
              <a:rPr lang="en-US" sz="6000" i="1" dirty="0">
                <a:solidFill>
                  <a:srgbClr val="FF0000"/>
                </a:solidFill>
              </a:rPr>
              <a:t>I(t)</a:t>
            </a:r>
          </a:p>
        </p:txBody>
      </p:sp>
      <p:sp>
        <p:nvSpPr>
          <p:cNvPr id="9" name="Line 37"/>
          <p:cNvSpPr>
            <a:spLocks noChangeShapeType="1"/>
          </p:cNvSpPr>
          <p:nvPr/>
        </p:nvSpPr>
        <p:spPr bwMode="auto">
          <a:xfrm flipV="1">
            <a:off x="2350627" y="3333765"/>
            <a:ext cx="2154856" cy="320917"/>
          </a:xfrm>
          <a:prstGeom prst="line">
            <a:avLst/>
          </a:prstGeom>
          <a:noFill/>
          <a:ln w="57150">
            <a:solidFill>
              <a:srgbClr val="FF0000"/>
            </a:solidFill>
            <a:round/>
            <a:headEnd/>
            <a:tailEnd type="triangle" w="med" len="med"/>
          </a:ln>
        </p:spPr>
        <p:txBody>
          <a:bodyPr wrap="none" anchor="ctr"/>
          <a:lstStyle/>
          <a:p>
            <a:endParaRPr lang="en-US"/>
          </a:p>
        </p:txBody>
      </p:sp>
      <p:pic>
        <p:nvPicPr>
          <p:cNvPr id="10" name="Picture 5" descr="Cell_10xCUT1"/>
          <p:cNvPicPr>
            <a:picLocks noChangeAspect="1" noChangeArrowheads="1"/>
          </p:cNvPicPr>
          <p:nvPr/>
        </p:nvPicPr>
        <p:blipFill>
          <a:blip r:embed="rId4" cstate="print"/>
          <a:srcRect/>
          <a:stretch>
            <a:fillRect/>
          </a:stretch>
        </p:blipFill>
        <p:spPr bwMode="auto">
          <a:xfrm>
            <a:off x="5659663" y="1599792"/>
            <a:ext cx="2273125" cy="3949206"/>
          </a:xfrm>
          <a:prstGeom prst="rect">
            <a:avLst/>
          </a:prstGeom>
          <a:noFill/>
          <a:ln w="9525">
            <a:noFill/>
            <a:miter lim="800000"/>
            <a:headEnd/>
            <a:tailEnd/>
          </a:ln>
        </p:spPr>
      </p:pic>
      <p:grpSp>
        <p:nvGrpSpPr>
          <p:cNvPr id="2" name="Group 10"/>
          <p:cNvGrpSpPr/>
          <p:nvPr/>
        </p:nvGrpSpPr>
        <p:grpSpPr>
          <a:xfrm>
            <a:off x="4963383" y="2877174"/>
            <a:ext cx="1797036" cy="1090863"/>
            <a:chOff x="6749899" y="3801980"/>
            <a:chExt cx="1797036" cy="1090863"/>
          </a:xfrm>
        </p:grpSpPr>
        <p:cxnSp>
          <p:nvCxnSpPr>
            <p:cNvPr id="12" name="Straight Connector 11"/>
            <p:cNvCxnSpPr/>
            <p:nvPr/>
          </p:nvCxnSpPr>
          <p:spPr>
            <a:xfrm>
              <a:off x="6749899" y="3898232"/>
              <a:ext cx="1692762" cy="9384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54173" y="3801980"/>
              <a:ext cx="1692762" cy="10908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a:off x="878583" y="2622884"/>
            <a:ext cx="211363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80728" y="2973426"/>
            <a:ext cx="56949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850229" y="2648573"/>
            <a:ext cx="12027" cy="32485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1333748" y="1764105"/>
            <a:ext cx="7104830" cy="830997"/>
          </a:xfrm>
          <a:prstGeom prst="rect">
            <a:avLst/>
          </a:prstGeom>
          <a:solidFill>
            <a:srgbClr val="FFFF00"/>
          </a:solidFill>
        </p:spPr>
        <p:txBody>
          <a:bodyPr wrap="none" rtlCol="0">
            <a:spAutoFit/>
          </a:bodyPr>
          <a:lstStyle/>
          <a:p>
            <a:r>
              <a:rPr lang="en-US" sz="4800" i="1" dirty="0">
                <a:solidFill>
                  <a:srgbClr val="FF0000"/>
                </a:solidFill>
              </a:rPr>
              <a:t>neurons are fairly reliable</a:t>
            </a:r>
            <a:endParaRPr lang="en-US"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REVIEW from  </a:t>
            </a:r>
            <a:r>
              <a:rPr lang="en-US" dirty="0">
                <a:latin typeface="Impact" charset="0"/>
                <a:cs typeface="Impact" charset="0"/>
              </a:rPr>
              <a:t>1.5:</a:t>
            </a:r>
            <a:r>
              <a:rPr lang="en-US" dirty="0">
                <a:solidFill>
                  <a:srgbClr val="FF0000"/>
                </a:solidFill>
                <a:latin typeface="Impact" charset="0"/>
                <a:cs typeface="Impact" charset="0"/>
              </a:rPr>
              <a:t>  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p:nvPicPr>
        <p:blipFill>
          <a:blip r:embed="rId3"/>
          <a:srcRect/>
          <a:stretch>
            <a:fillRect/>
          </a:stretch>
        </p:blipFill>
        <p:spPr bwMode="auto">
          <a:xfrm>
            <a:off x="1182697" y="2213811"/>
            <a:ext cx="10362904" cy="5511884"/>
          </a:xfrm>
          <a:prstGeom prst="rect">
            <a:avLst/>
          </a:prstGeom>
          <a:noFill/>
          <a:ln w="9525">
            <a:noFill/>
            <a:miter lim="800000"/>
            <a:headEnd/>
            <a:tailEnd/>
          </a:ln>
        </p:spPr>
      </p:pic>
      <p:sp>
        <p:nvSpPr>
          <p:cNvPr id="6" name="TextBox 5"/>
          <p:cNvSpPr txBox="1"/>
          <p:nvPr/>
        </p:nvSpPr>
        <p:spPr>
          <a:xfrm>
            <a:off x="647337" y="8422105"/>
            <a:ext cx="11820865" cy="1846659"/>
          </a:xfrm>
          <a:prstGeom prst="rect">
            <a:avLst/>
          </a:prstGeom>
          <a:noFill/>
        </p:spPr>
        <p:txBody>
          <a:bodyPr wrap="none" rtlCol="0">
            <a:spAutoFit/>
          </a:bodyPr>
          <a:lstStyle/>
          <a:p>
            <a:r>
              <a:rPr lang="en-US" dirty="0"/>
              <a:t>Aims: - predict spike initiation times</a:t>
            </a:r>
          </a:p>
          <a:p>
            <a:r>
              <a:rPr lang="en-US" dirty="0"/>
              <a:t>          - predict </a:t>
            </a:r>
            <a:r>
              <a:rPr lang="en-US" dirty="0" err="1"/>
              <a:t>subthreshold</a:t>
            </a:r>
            <a:r>
              <a:rPr lang="en-US" dirty="0"/>
              <a:t> voltage</a:t>
            </a:r>
          </a:p>
        </p:txBody>
      </p:sp>
      <p:pic>
        <p:nvPicPr>
          <p:cNvPr id="300034" name="Picture 2"/>
          <p:cNvPicPr>
            <a:picLocks noChangeAspect="1" noChangeArrowheads="1"/>
          </p:cNvPicPr>
          <p:nvPr/>
        </p:nvPicPr>
        <p:blipFill>
          <a:blip r:embed="rId4"/>
          <a:srcRect/>
          <a:stretch>
            <a:fillRect/>
          </a:stretch>
        </p:blipFill>
        <p:spPr bwMode="auto">
          <a:xfrm>
            <a:off x="6610938" y="2213811"/>
            <a:ext cx="14986045" cy="5511883"/>
          </a:xfrm>
          <a:prstGeom prst="rect">
            <a:avLst/>
          </a:prstGeom>
          <a:noFill/>
          <a:ln w="9525">
            <a:noFill/>
            <a:miter lim="800000"/>
            <a:headEnd/>
            <a:tailEnd/>
          </a:ln>
        </p:spPr>
      </p:pic>
      <p:sp>
        <p:nvSpPr>
          <p:cNvPr id="8" name="TextBox 109"/>
          <p:cNvSpPr txBox="1">
            <a:spLocks noChangeArrowheads="1"/>
          </p:cNvSpPr>
          <p:nvPr/>
        </p:nvSpPr>
        <p:spPr bwMode="auto">
          <a:xfrm>
            <a:off x="15603557" y="7767867"/>
            <a:ext cx="5188962" cy="933450"/>
          </a:xfrm>
          <a:prstGeom prst="rect">
            <a:avLst/>
          </a:prstGeom>
          <a:noFill/>
          <a:ln w="9525">
            <a:noFill/>
            <a:miter lim="800000"/>
            <a:headEnd/>
            <a:tailEnd/>
          </a:ln>
        </p:spPr>
        <p:txBody>
          <a:bodyPr wrap="none" lIns="192902" tIns="96451" rIns="192902" bIns="96451">
            <a:spAutoFit/>
          </a:bodyPr>
          <a:lstStyle/>
          <a:p>
            <a:r>
              <a:rPr lang="en-US" sz="4800" i="1" dirty="0" err="1"/>
              <a:t>Badel</a:t>
            </a:r>
            <a:r>
              <a:rPr lang="en-US" sz="4800" i="1" dirty="0"/>
              <a:t> et al., 2008</a:t>
            </a:r>
          </a:p>
        </p:txBody>
      </p:sp>
      <p:sp>
        <p:nvSpPr>
          <p:cNvPr id="11" name="TextBox 10"/>
          <p:cNvSpPr txBox="1"/>
          <p:nvPr/>
        </p:nvSpPr>
        <p:spPr>
          <a:xfrm>
            <a:off x="13210674" y="8701317"/>
            <a:ext cx="7104830" cy="1569660"/>
          </a:xfrm>
          <a:prstGeom prst="rect">
            <a:avLst/>
          </a:prstGeom>
          <a:solidFill>
            <a:srgbClr val="FFFF00"/>
          </a:solidFill>
        </p:spPr>
        <p:txBody>
          <a:bodyPr wrap="none" rtlCol="0">
            <a:spAutoFit/>
          </a:bodyPr>
          <a:lstStyle/>
          <a:p>
            <a:r>
              <a:rPr lang="en-US" sz="4800" i="1" dirty="0">
                <a:solidFill>
                  <a:srgbClr val="FF0000"/>
                </a:solidFill>
              </a:rPr>
              <a:t>only possible, because</a:t>
            </a:r>
          </a:p>
          <a:p>
            <a:r>
              <a:rPr lang="en-US" sz="4800" i="1" dirty="0">
                <a:solidFill>
                  <a:srgbClr val="FF0000"/>
                </a:solidFill>
              </a:rPr>
              <a:t>neurons are fairly reliable</a:t>
            </a:r>
            <a:endParaRPr lang="en-US" i="1"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Text Box 44"/>
          <p:cNvSpPr txBox="1">
            <a:spLocks noChangeArrowheads="1"/>
          </p:cNvSpPr>
          <p:nvPr/>
        </p:nvSpPr>
        <p:spPr bwMode="auto">
          <a:xfrm>
            <a:off x="889058" y="1260241"/>
            <a:ext cx="10108597" cy="1071957"/>
          </a:xfrm>
          <a:prstGeom prst="rect">
            <a:avLst/>
          </a:prstGeom>
          <a:noFill/>
          <a:ln w="9525">
            <a:noFill/>
            <a:miter lim="800000"/>
            <a:headEnd/>
            <a:tailEnd/>
          </a:ln>
        </p:spPr>
        <p:txBody>
          <a:bodyPr wrap="none" lIns="192911" tIns="96455" rIns="192911" bIns="96455">
            <a:spAutoFit/>
          </a:bodyPr>
          <a:lstStyle/>
          <a:p>
            <a:r>
              <a:rPr lang="fr-CH"/>
              <a:t>- Intrinsic noise (ion channels)</a:t>
            </a:r>
            <a:endParaRPr lang="fr-FR"/>
          </a:p>
        </p:txBody>
      </p:sp>
      <p:sp>
        <p:nvSpPr>
          <p:cNvPr id="46085" name="Oval 55"/>
          <p:cNvSpPr>
            <a:spLocks noChangeArrowheads="1"/>
          </p:cNvSpPr>
          <p:nvPr/>
        </p:nvSpPr>
        <p:spPr bwMode="auto">
          <a:xfrm>
            <a:off x="3316146" y="2244804"/>
            <a:ext cx="4835421" cy="3133721"/>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46086" name="Line 56"/>
          <p:cNvSpPr>
            <a:spLocks noChangeShapeType="1"/>
          </p:cNvSpPr>
          <p:nvPr/>
        </p:nvSpPr>
        <p:spPr bwMode="auto">
          <a:xfrm>
            <a:off x="4122675"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7" name="Line 57"/>
          <p:cNvSpPr>
            <a:spLocks noChangeShapeType="1"/>
          </p:cNvSpPr>
          <p:nvPr/>
        </p:nvSpPr>
        <p:spPr bwMode="auto">
          <a:xfrm>
            <a:off x="619339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8" name="Line 58"/>
          <p:cNvSpPr>
            <a:spLocks noChangeShapeType="1"/>
          </p:cNvSpPr>
          <p:nvPr/>
        </p:nvSpPr>
        <p:spPr bwMode="auto">
          <a:xfrm>
            <a:off x="653851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9" name="Line 59"/>
          <p:cNvSpPr>
            <a:spLocks noChangeShapeType="1"/>
          </p:cNvSpPr>
          <p:nvPr/>
        </p:nvSpPr>
        <p:spPr bwMode="auto">
          <a:xfrm>
            <a:off x="4467794"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0" name="Line 60"/>
          <p:cNvSpPr>
            <a:spLocks noChangeShapeType="1"/>
          </p:cNvSpPr>
          <p:nvPr/>
        </p:nvSpPr>
        <p:spPr bwMode="auto">
          <a:xfrm>
            <a:off x="6193390" y="3851046"/>
            <a:ext cx="0" cy="88610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1" name="Line 61"/>
          <p:cNvSpPr>
            <a:spLocks noChangeShapeType="1"/>
          </p:cNvSpPr>
          <p:nvPr/>
        </p:nvSpPr>
        <p:spPr bwMode="auto">
          <a:xfrm>
            <a:off x="6538510" y="3851046"/>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2" name="Oval 62"/>
          <p:cNvSpPr>
            <a:spLocks noChangeArrowheads="1"/>
          </p:cNvSpPr>
          <p:nvPr/>
        </p:nvSpPr>
        <p:spPr bwMode="auto">
          <a:xfrm>
            <a:off x="6080853" y="3530359"/>
            <a:ext cx="573947" cy="160344"/>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3" name="Oval 63"/>
          <p:cNvSpPr>
            <a:spLocks noChangeArrowheads="1"/>
          </p:cNvSpPr>
          <p:nvPr/>
        </p:nvSpPr>
        <p:spPr bwMode="auto">
          <a:xfrm>
            <a:off x="6080853" y="3851046"/>
            <a:ext cx="573947" cy="163156"/>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4" name="Oval 65"/>
          <p:cNvSpPr>
            <a:spLocks noChangeArrowheads="1"/>
          </p:cNvSpPr>
          <p:nvPr/>
        </p:nvSpPr>
        <p:spPr bwMode="auto">
          <a:xfrm>
            <a:off x="4929204" y="3128097"/>
            <a:ext cx="112539" cy="81577"/>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5" name="Oval 66"/>
          <p:cNvSpPr>
            <a:spLocks noChangeArrowheads="1"/>
          </p:cNvSpPr>
          <p:nvPr/>
        </p:nvSpPr>
        <p:spPr bwMode="auto">
          <a:xfrm>
            <a:off x="5158033" y="3288438"/>
            <a:ext cx="116289" cy="81579"/>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6" name="Oval 67"/>
          <p:cNvSpPr>
            <a:spLocks noChangeArrowheads="1"/>
          </p:cNvSpPr>
          <p:nvPr/>
        </p:nvSpPr>
        <p:spPr bwMode="auto">
          <a:xfrm>
            <a:off x="6999919" y="3209673"/>
            <a:ext cx="116291" cy="78765"/>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46097" name="Oval 68"/>
          <p:cNvSpPr>
            <a:spLocks noChangeArrowheads="1"/>
          </p:cNvSpPr>
          <p:nvPr/>
        </p:nvSpPr>
        <p:spPr bwMode="auto">
          <a:xfrm>
            <a:off x="5386862" y="4014202"/>
            <a:ext cx="116291"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8" name="Oval 69"/>
          <p:cNvSpPr>
            <a:spLocks noChangeArrowheads="1"/>
          </p:cNvSpPr>
          <p:nvPr/>
        </p:nvSpPr>
        <p:spPr bwMode="auto">
          <a:xfrm>
            <a:off x="7461329" y="3611938"/>
            <a:ext cx="112539"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9" name="Oval 70"/>
          <p:cNvSpPr>
            <a:spLocks noChangeArrowheads="1"/>
          </p:cNvSpPr>
          <p:nvPr/>
        </p:nvSpPr>
        <p:spPr bwMode="auto">
          <a:xfrm>
            <a:off x="5503152" y="4655574"/>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0" name="Oval 71"/>
          <p:cNvSpPr>
            <a:spLocks noChangeArrowheads="1"/>
          </p:cNvSpPr>
          <p:nvPr/>
        </p:nvSpPr>
        <p:spPr bwMode="auto">
          <a:xfrm>
            <a:off x="5731981" y="4334888"/>
            <a:ext cx="116291"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1" name="Oval 72"/>
          <p:cNvSpPr>
            <a:spLocks noChangeArrowheads="1"/>
          </p:cNvSpPr>
          <p:nvPr/>
        </p:nvSpPr>
        <p:spPr bwMode="auto">
          <a:xfrm>
            <a:off x="5619442" y="2967752"/>
            <a:ext cx="11253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2" name="Oval 73"/>
          <p:cNvSpPr>
            <a:spLocks noChangeArrowheads="1"/>
          </p:cNvSpPr>
          <p:nvPr/>
        </p:nvSpPr>
        <p:spPr bwMode="auto">
          <a:xfrm>
            <a:off x="5158033" y="4174546"/>
            <a:ext cx="116289"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3" name="Oval 74"/>
          <p:cNvSpPr>
            <a:spLocks noChangeArrowheads="1"/>
          </p:cNvSpPr>
          <p:nvPr/>
        </p:nvSpPr>
        <p:spPr bwMode="auto">
          <a:xfrm>
            <a:off x="5158033" y="3690704"/>
            <a:ext cx="116289" cy="81577"/>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4" name="Oval 75"/>
          <p:cNvSpPr>
            <a:spLocks noChangeArrowheads="1"/>
          </p:cNvSpPr>
          <p:nvPr/>
        </p:nvSpPr>
        <p:spPr bwMode="auto">
          <a:xfrm>
            <a:off x="4696624" y="4413653"/>
            <a:ext cx="116291"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5" name="Oval 76"/>
          <p:cNvSpPr>
            <a:spLocks noChangeArrowheads="1"/>
          </p:cNvSpPr>
          <p:nvPr/>
        </p:nvSpPr>
        <p:spPr bwMode="auto">
          <a:xfrm>
            <a:off x="5619442" y="4014202"/>
            <a:ext cx="11253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6" name="Oval 77"/>
          <p:cNvSpPr>
            <a:spLocks noChangeArrowheads="1"/>
          </p:cNvSpPr>
          <p:nvPr/>
        </p:nvSpPr>
        <p:spPr bwMode="auto">
          <a:xfrm>
            <a:off x="7116210" y="4413653"/>
            <a:ext cx="112539"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7" name="Oval 78"/>
          <p:cNvSpPr>
            <a:spLocks noChangeArrowheads="1"/>
          </p:cNvSpPr>
          <p:nvPr/>
        </p:nvSpPr>
        <p:spPr bwMode="auto">
          <a:xfrm>
            <a:off x="6883629" y="3772281"/>
            <a:ext cx="11628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9" name="Text Box 80"/>
          <p:cNvSpPr txBox="1">
            <a:spLocks noChangeArrowheads="1"/>
          </p:cNvSpPr>
          <p:nvPr/>
        </p:nvSpPr>
        <p:spPr bwMode="auto">
          <a:xfrm>
            <a:off x="6744830" y="2807410"/>
            <a:ext cx="1481235" cy="979624"/>
          </a:xfrm>
          <a:prstGeom prst="rect">
            <a:avLst/>
          </a:prstGeom>
          <a:noFill/>
          <a:ln w="9525">
            <a:noFill/>
            <a:miter lim="800000"/>
            <a:headEnd/>
            <a:tailEnd/>
          </a:ln>
        </p:spPr>
        <p:txBody>
          <a:bodyPr wrap="none" lIns="192911" tIns="96455" rIns="192911" bIns="96455">
            <a:spAutoFit/>
          </a:bodyPr>
          <a:lstStyle/>
          <a:p>
            <a:r>
              <a:rPr lang="en-US" sz="5100" dirty="0">
                <a:solidFill>
                  <a:srgbClr val="0076FF"/>
                </a:solidFill>
              </a:rPr>
              <a:t>Na</a:t>
            </a:r>
            <a:r>
              <a:rPr lang="en-US" sz="5100" baseline="30000" dirty="0">
                <a:solidFill>
                  <a:srgbClr val="0076FF"/>
                </a:solidFill>
              </a:rPr>
              <a:t>+</a:t>
            </a:r>
            <a:endParaRPr lang="en-US" sz="5100" dirty="0">
              <a:solidFill>
                <a:srgbClr val="0076FF"/>
              </a:solidFill>
            </a:endParaRPr>
          </a:p>
        </p:txBody>
      </p:sp>
      <p:sp>
        <p:nvSpPr>
          <p:cNvPr id="46110" name="Text Box 81"/>
          <p:cNvSpPr txBox="1">
            <a:spLocks noChangeArrowheads="1"/>
          </p:cNvSpPr>
          <p:nvPr/>
        </p:nvSpPr>
        <p:spPr bwMode="auto">
          <a:xfrm>
            <a:off x="4696624" y="4174546"/>
            <a:ext cx="1080485" cy="979624"/>
          </a:xfrm>
          <a:prstGeom prst="rect">
            <a:avLst/>
          </a:prstGeom>
          <a:noFill/>
          <a:ln w="9525">
            <a:noFill/>
            <a:miter lim="800000"/>
            <a:headEnd/>
            <a:tailEnd/>
          </a:ln>
        </p:spPr>
        <p:txBody>
          <a:bodyPr wrap="none" lIns="192911" tIns="96455" rIns="192911" bIns="96455">
            <a:spAutoFit/>
          </a:bodyPr>
          <a:lstStyle/>
          <a:p>
            <a:r>
              <a:rPr lang="en-US" sz="5100" dirty="0">
                <a:solidFill>
                  <a:srgbClr val="FF6600"/>
                </a:solidFill>
              </a:rPr>
              <a:t>K</a:t>
            </a:r>
            <a:r>
              <a:rPr lang="en-US" sz="5100" baseline="30000" dirty="0">
                <a:solidFill>
                  <a:srgbClr val="FF6600"/>
                </a:solidFill>
              </a:rPr>
              <a:t>+</a:t>
            </a:r>
            <a:endParaRPr lang="en-US" sz="5100" dirty="0">
              <a:solidFill>
                <a:srgbClr val="FF6600"/>
              </a:solidFill>
            </a:endParaRPr>
          </a:p>
        </p:txBody>
      </p:sp>
      <p:sp>
        <p:nvSpPr>
          <p:cNvPr id="46111" name="Line 82"/>
          <p:cNvSpPr>
            <a:spLocks noChangeShapeType="1"/>
          </p:cNvSpPr>
          <p:nvPr/>
        </p:nvSpPr>
        <p:spPr bwMode="auto">
          <a:xfrm>
            <a:off x="5503153" y="2647066"/>
            <a:ext cx="1267938" cy="0"/>
          </a:xfrm>
          <a:prstGeom prst="line">
            <a:avLst/>
          </a:prstGeom>
          <a:noFill/>
          <a:ln w="9525">
            <a:solidFill>
              <a:srgbClr val="00FF00"/>
            </a:solidFill>
            <a:round/>
            <a:headEnd type="triangle" w="med" len="med"/>
            <a:tailEnd type="triangle" w="med" len="med"/>
          </a:ln>
        </p:spPr>
        <p:txBody>
          <a:bodyPr wrap="none" lIns="192911" tIns="96455" rIns="192911" bIns="96455" anchor="ctr"/>
          <a:lstStyle/>
          <a:p>
            <a:endParaRPr lang="en-US"/>
          </a:p>
        </p:txBody>
      </p:sp>
      <p:sp>
        <p:nvSpPr>
          <p:cNvPr id="46112" name="Text Box 83"/>
          <p:cNvSpPr txBox="1">
            <a:spLocks noChangeArrowheads="1"/>
          </p:cNvSpPr>
          <p:nvPr/>
        </p:nvSpPr>
        <p:spPr bwMode="auto">
          <a:xfrm>
            <a:off x="5274322" y="2208233"/>
            <a:ext cx="389654" cy="979624"/>
          </a:xfrm>
          <a:prstGeom prst="rect">
            <a:avLst/>
          </a:prstGeom>
          <a:noFill/>
          <a:ln w="9525">
            <a:noFill/>
            <a:miter lim="800000"/>
            <a:headEnd/>
            <a:tailEnd/>
          </a:ln>
        </p:spPr>
        <p:txBody>
          <a:bodyPr wrap="none" lIns="192911" tIns="96455" rIns="192911" bIns="96455">
            <a:spAutoFit/>
          </a:bodyPr>
          <a:lstStyle/>
          <a:p>
            <a:endParaRPr lang="fr-FR" sz="5100" dirty="0">
              <a:solidFill>
                <a:srgbClr val="008000"/>
              </a:solidFill>
            </a:endParaRPr>
          </a:p>
        </p:txBody>
      </p:sp>
      <p:sp>
        <p:nvSpPr>
          <p:cNvPr id="46113" name="Oval 84"/>
          <p:cNvSpPr>
            <a:spLocks noChangeArrowheads="1"/>
          </p:cNvSpPr>
          <p:nvPr/>
        </p:nvSpPr>
        <p:spPr bwMode="auto">
          <a:xfrm>
            <a:off x="4696624" y="3690704"/>
            <a:ext cx="116291" cy="81577"/>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14" name="Text Box 85"/>
          <p:cNvSpPr txBox="1">
            <a:spLocks noChangeArrowheads="1"/>
          </p:cNvSpPr>
          <p:nvPr/>
        </p:nvSpPr>
        <p:spPr bwMode="auto">
          <a:xfrm>
            <a:off x="4351503" y="4759657"/>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sp>
        <p:nvSpPr>
          <p:cNvPr id="326742" name="Text Box 86"/>
          <p:cNvSpPr txBox="1">
            <a:spLocks noChangeArrowheads="1"/>
          </p:cNvSpPr>
          <p:nvPr/>
        </p:nvSpPr>
        <p:spPr bwMode="auto">
          <a:xfrm>
            <a:off x="9391542" y="2464533"/>
            <a:ext cx="9053821" cy="1949120"/>
          </a:xfrm>
          <a:prstGeom prst="rect">
            <a:avLst/>
          </a:prstGeom>
          <a:noFill/>
          <a:ln w="9525">
            <a:noFill/>
            <a:miter lim="800000"/>
            <a:headEnd/>
            <a:tailEnd/>
          </a:ln>
        </p:spPr>
        <p:txBody>
          <a:bodyPr wrap="none" lIns="192911" tIns="96455" rIns="192911" bIns="96455">
            <a:spAutoFit/>
          </a:bodyPr>
          <a:lstStyle/>
          <a:p>
            <a:pPr>
              <a:buFontTx/>
              <a:buChar char="-"/>
            </a:pPr>
            <a:r>
              <a:rPr lang="fr-CH" dirty="0" err="1"/>
              <a:t>Finite</a:t>
            </a:r>
            <a:r>
              <a:rPr lang="fr-CH" dirty="0"/>
              <a:t> </a:t>
            </a:r>
            <a:r>
              <a:rPr lang="fr-CH" dirty="0" err="1"/>
              <a:t>number</a:t>
            </a:r>
            <a:r>
              <a:rPr lang="fr-CH" dirty="0"/>
              <a:t> of </a:t>
            </a:r>
            <a:r>
              <a:rPr lang="fr-CH" dirty="0" err="1"/>
              <a:t>channels</a:t>
            </a:r>
            <a:endParaRPr lang="fr-CH" dirty="0"/>
          </a:p>
          <a:p>
            <a:pPr>
              <a:buFontTx/>
              <a:buChar char="-"/>
            </a:pPr>
            <a:r>
              <a:rPr lang="fr-CH" dirty="0" err="1"/>
              <a:t>Finite</a:t>
            </a:r>
            <a:r>
              <a:rPr lang="fr-CH" dirty="0"/>
              <a:t> </a:t>
            </a:r>
            <a:r>
              <a:rPr lang="fr-CH" dirty="0" err="1"/>
              <a:t>temperature</a:t>
            </a:r>
            <a:endParaRPr lang="fr-FR" dirty="0"/>
          </a:p>
        </p:txBody>
      </p:sp>
      <p:grpSp>
        <p:nvGrpSpPr>
          <p:cNvPr id="2" name="Group 92"/>
          <p:cNvGrpSpPr/>
          <p:nvPr/>
        </p:nvGrpSpPr>
        <p:grpSpPr>
          <a:xfrm>
            <a:off x="2295794" y="6488724"/>
            <a:ext cx="4820416" cy="2447341"/>
            <a:chOff x="2295793" y="6416535"/>
            <a:chExt cx="5784499" cy="2447341"/>
          </a:xfrm>
        </p:grpSpPr>
        <p:sp>
          <p:nvSpPr>
            <p:cNvPr id="46121"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2"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3"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4"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5"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6"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7"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8"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9"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0"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1"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2"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3"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4"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5"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46136"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46137"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46138"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46139"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46140"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46141"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46142"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46143"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46144"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46145"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46146"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46147"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46148"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46149"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46150"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46151"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46152"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46153"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46154"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46155"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46156"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46157"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46158"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46159"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46160"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46162"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46163"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46164"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46165"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66"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46167"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46168"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46169"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grpSp>
        <p:nvGrpSpPr>
          <p:cNvPr id="3" name="Group 93"/>
          <p:cNvGrpSpPr/>
          <p:nvPr/>
        </p:nvGrpSpPr>
        <p:grpSpPr>
          <a:xfrm>
            <a:off x="934074" y="5370086"/>
            <a:ext cx="19413559" cy="3514790"/>
            <a:chOff x="934074" y="5370086"/>
            <a:chExt cx="19413559" cy="3514790"/>
          </a:xfrm>
        </p:grpSpPr>
        <p:sp>
          <p:nvSpPr>
            <p:cNvPr id="46161" name="Text Box 45"/>
            <p:cNvSpPr txBox="1">
              <a:spLocks noChangeArrowheads="1"/>
            </p:cNvSpPr>
            <p:nvPr/>
          </p:nvSpPr>
          <p:spPr bwMode="auto">
            <a:xfrm>
              <a:off x="934074" y="5370086"/>
              <a:ext cx="12016432" cy="969495"/>
            </a:xfrm>
            <a:prstGeom prst="rect">
              <a:avLst/>
            </a:prstGeom>
            <a:noFill/>
            <a:ln w="9525">
              <a:noFill/>
              <a:miter lim="800000"/>
              <a:headEnd/>
              <a:tailEnd/>
            </a:ln>
          </p:spPr>
          <p:txBody>
            <a:bodyPr wrap="none">
              <a:spAutoFit/>
            </a:bodyPr>
            <a:lstStyle/>
            <a:p>
              <a:pPr>
                <a:buFontTx/>
                <a:buChar char="-"/>
              </a:pPr>
              <a:r>
                <a:rPr lang="fr-CH"/>
                <a:t>Network noise (background activity)</a:t>
              </a:r>
              <a:endParaRPr lang="fr-FR"/>
            </a:p>
          </p:txBody>
        </p:sp>
        <p:sp>
          <p:nvSpPr>
            <p:cNvPr id="46170" name="Text Box 85"/>
            <p:cNvSpPr txBox="1">
              <a:spLocks noChangeArrowheads="1"/>
            </p:cNvSpPr>
            <p:nvPr/>
          </p:nvSpPr>
          <p:spPr bwMode="auto">
            <a:xfrm>
              <a:off x="9100644" y="7038217"/>
              <a:ext cx="11246989" cy="1846659"/>
            </a:xfrm>
            <a:prstGeom prst="rect">
              <a:avLst/>
            </a:prstGeom>
            <a:noFill/>
            <a:ln w="9525">
              <a:noFill/>
              <a:miter lim="800000"/>
              <a:headEnd/>
              <a:tailEnd/>
            </a:ln>
          </p:spPr>
          <p:txBody>
            <a:bodyPr wrap="none">
              <a:spAutoFit/>
            </a:bodyPr>
            <a:lstStyle/>
            <a:p>
              <a:pPr>
                <a:buFontTx/>
                <a:buChar char="-"/>
              </a:pPr>
              <a:r>
                <a:rPr lang="fr-CH"/>
                <a:t>Spike arrival from other neurons</a:t>
              </a:r>
            </a:p>
            <a:p>
              <a:pPr>
                <a:buFontTx/>
                <a:buChar char="-"/>
              </a:pPr>
              <a:r>
                <a:rPr lang="fr-CH"/>
                <a:t>Beyond control of experimentalist</a:t>
              </a:r>
              <a:endParaRPr lang="fr-FR"/>
            </a:p>
          </p:txBody>
        </p:sp>
      </p:grpSp>
      <p:grpSp>
        <p:nvGrpSpPr>
          <p:cNvPr id="4" name="Group 92"/>
          <p:cNvGrpSpPr>
            <a:grpSpLocks/>
          </p:cNvGrpSpPr>
          <p:nvPr/>
        </p:nvGrpSpPr>
        <p:grpSpPr bwMode="auto">
          <a:xfrm>
            <a:off x="697827" y="9346717"/>
            <a:ext cx="19412954" cy="1265866"/>
            <a:chOff x="357158" y="5929330"/>
            <a:chExt cx="8215370" cy="714380"/>
          </a:xfrm>
        </p:grpSpPr>
        <p:cxnSp>
          <p:nvCxnSpPr>
            <p:cNvPr id="46118" name="Straight Arrow Connector 89"/>
            <p:cNvCxnSpPr>
              <a:cxnSpLocks noChangeShapeType="1"/>
            </p:cNvCxnSpPr>
            <p:nvPr/>
          </p:nvCxnSpPr>
          <p:spPr bwMode="auto">
            <a:xfrm>
              <a:off x="642910" y="6286520"/>
              <a:ext cx="785818" cy="1588"/>
            </a:xfrm>
            <a:prstGeom prst="straightConnector1">
              <a:avLst/>
            </a:prstGeom>
            <a:noFill/>
            <a:ln w="9525" algn="ctr">
              <a:solidFill>
                <a:schemeClr val="tx1"/>
              </a:solidFill>
              <a:round/>
              <a:headEnd/>
              <a:tailEnd type="arrow" w="med" len="med"/>
            </a:ln>
          </p:spPr>
        </p:cxnSp>
        <p:sp>
          <p:nvSpPr>
            <p:cNvPr id="46119" name="TextBox 90"/>
            <p:cNvSpPr txBox="1">
              <a:spLocks noChangeArrowheads="1"/>
            </p:cNvSpPr>
            <p:nvPr/>
          </p:nvSpPr>
          <p:spPr bwMode="auto">
            <a:xfrm>
              <a:off x="1500166" y="6072206"/>
              <a:ext cx="4930565" cy="547126"/>
            </a:xfrm>
            <a:prstGeom prst="rect">
              <a:avLst/>
            </a:prstGeom>
            <a:noFill/>
            <a:ln w="9525">
              <a:noFill/>
              <a:miter lim="800000"/>
              <a:headEnd/>
              <a:tailEnd/>
            </a:ln>
          </p:spPr>
          <p:txBody>
            <a:bodyPr wrap="none">
              <a:spAutoFit/>
            </a:bodyPr>
            <a:lstStyle/>
            <a:p>
              <a:r>
                <a:rPr lang="en-US" dirty="0"/>
                <a:t>Check network noise by simulation!</a:t>
              </a:r>
            </a:p>
          </p:txBody>
        </p:sp>
        <p:sp>
          <p:nvSpPr>
            <p:cNvPr id="46120" name="Rectangle 91"/>
            <p:cNvSpPr>
              <a:spLocks noChangeArrowheads="1"/>
            </p:cNvSpPr>
            <p:nvPr/>
          </p:nvSpPr>
          <p:spPr bwMode="auto">
            <a:xfrm>
              <a:off x="357158" y="5929330"/>
              <a:ext cx="8215370" cy="714380"/>
            </a:xfrm>
            <a:prstGeom prst="rect">
              <a:avLst/>
            </a:prstGeom>
            <a:noFill/>
            <a:ln w="9525" algn="ctr">
              <a:solidFill>
                <a:srgbClr val="FF0000"/>
              </a:solidFill>
              <a:round/>
              <a:headEnd/>
              <a:tailEnd/>
            </a:ln>
          </p:spPr>
          <p:txBody>
            <a:bodyPr/>
            <a:lstStyle/>
            <a:p>
              <a:endParaRPr lang="en-US"/>
            </a:p>
          </p:txBody>
        </p:sp>
      </p:gr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rot="-1320000">
            <a:off x="14705797" y="3435800"/>
            <a:ext cx="6080511" cy="969496"/>
          </a:xfrm>
          <a:prstGeom prst="rect">
            <a:avLst/>
          </a:prstGeom>
          <a:solidFill>
            <a:srgbClr val="FFFF00"/>
          </a:solidFill>
        </p:spPr>
        <p:txBody>
          <a:bodyPr wrap="none" rtlCol="0">
            <a:spAutoFit/>
          </a:bodyPr>
          <a:lstStyle/>
          <a:p>
            <a:r>
              <a:rPr lang="en-US" dirty="0">
                <a:solidFill>
                  <a:srgbClr val="FF0000"/>
                </a:solidFill>
              </a:rPr>
              <a:t>small contribution!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6667415" y="1712454"/>
            <a:ext cx="14940048" cy="1241234"/>
          </a:xfrm>
          <a:prstGeom prst="rect">
            <a:avLst/>
          </a:prstGeom>
          <a:noFill/>
          <a:ln w="28575">
            <a:solidFill>
              <a:srgbClr val="FF0000"/>
            </a:solidFill>
            <a:miter lim="800000"/>
            <a:headEnd/>
            <a:tailEnd/>
          </a:ln>
        </p:spPr>
        <p:txBody>
          <a:bodyPr wrap="none" lIns="192911" tIns="96455" rIns="192911" bIns="96455">
            <a:spAutoFit/>
          </a:bodyPr>
          <a:lstStyle/>
          <a:p>
            <a:r>
              <a:rPr lang="en-US" sz="6800" dirty="0"/>
              <a:t>The Brain: a highly connected system</a:t>
            </a:r>
            <a:endParaRPr lang="en-US" sz="9300" dirty="0"/>
          </a:p>
        </p:txBody>
      </p:sp>
      <p:pic>
        <p:nvPicPr>
          <p:cNvPr id="39939" name="Picture 7" descr="pipe_cervelle"/>
          <p:cNvPicPr>
            <a:picLocks noChangeAspect="1" noChangeArrowheads="1"/>
          </p:cNvPicPr>
          <p:nvPr/>
        </p:nvPicPr>
        <p:blipFill>
          <a:blip r:embed="rId3"/>
          <a:srcRect/>
          <a:stretch>
            <a:fillRect/>
          </a:stretch>
        </p:blipFill>
        <p:spPr bwMode="auto">
          <a:xfrm>
            <a:off x="2464602" y="2025385"/>
            <a:ext cx="3117326" cy="2745523"/>
          </a:xfrm>
          <a:prstGeom prst="rect">
            <a:avLst/>
          </a:prstGeom>
          <a:noFill/>
          <a:ln w="9525">
            <a:noFill/>
            <a:miter lim="800000"/>
            <a:headEnd/>
            <a:tailEnd/>
          </a:ln>
        </p:spPr>
      </p:pic>
      <p:sp>
        <p:nvSpPr>
          <p:cNvPr id="39940" name="Text Box 8"/>
          <p:cNvSpPr txBox="1">
            <a:spLocks noChangeArrowheads="1"/>
          </p:cNvSpPr>
          <p:nvPr/>
        </p:nvSpPr>
        <p:spPr bwMode="auto">
          <a:xfrm>
            <a:off x="5544415" y="2953688"/>
            <a:ext cx="2300369" cy="1071957"/>
          </a:xfrm>
          <a:prstGeom prst="rect">
            <a:avLst/>
          </a:prstGeom>
          <a:noFill/>
          <a:ln w="9525">
            <a:noFill/>
            <a:miter lim="800000"/>
            <a:headEnd/>
            <a:tailEnd/>
          </a:ln>
        </p:spPr>
        <p:txBody>
          <a:bodyPr wrap="none" lIns="192911" tIns="96455" rIns="192911" bIns="96455">
            <a:spAutoFit/>
          </a:bodyPr>
          <a:lstStyle/>
          <a:p>
            <a:r>
              <a:rPr lang="en-US"/>
              <a:t>Brain </a:t>
            </a:r>
          </a:p>
        </p:txBody>
      </p:sp>
      <p:sp>
        <p:nvSpPr>
          <p:cNvPr id="39941" name="Text Box 37"/>
          <p:cNvSpPr txBox="1">
            <a:spLocks noChangeArrowheads="1"/>
          </p:cNvSpPr>
          <p:nvPr/>
        </p:nvSpPr>
        <p:spPr bwMode="auto">
          <a:xfrm>
            <a:off x="10064728" y="6751285"/>
            <a:ext cx="7912483" cy="1949120"/>
          </a:xfrm>
          <a:prstGeom prst="rect">
            <a:avLst/>
          </a:prstGeom>
          <a:noFill/>
          <a:ln w="9525">
            <a:noFill/>
            <a:miter lim="800000"/>
            <a:headEnd/>
            <a:tailEnd/>
          </a:ln>
        </p:spPr>
        <p:txBody>
          <a:bodyPr wrap="none" lIns="192911" tIns="96455" rIns="192911" bIns="96455">
            <a:spAutoFit/>
          </a:bodyPr>
          <a:lstStyle/>
          <a:p>
            <a:r>
              <a:rPr lang="en-US"/>
              <a:t>Distributed architecture</a:t>
            </a:r>
          </a:p>
          <a:p>
            <a:endParaRPr lang="en-US"/>
          </a:p>
        </p:txBody>
      </p:sp>
      <p:grpSp>
        <p:nvGrpSpPr>
          <p:cNvPr id="2" name="Group 38"/>
          <p:cNvGrpSpPr>
            <a:grpSpLocks/>
          </p:cNvGrpSpPr>
          <p:nvPr/>
        </p:nvGrpSpPr>
        <p:grpSpPr bwMode="auto">
          <a:xfrm>
            <a:off x="10282304" y="7561442"/>
            <a:ext cx="4865430" cy="1240550"/>
            <a:chOff x="384" y="3360"/>
            <a:chExt cx="1297" cy="441"/>
          </a:xfrm>
        </p:grpSpPr>
        <p:sp>
          <p:nvSpPr>
            <p:cNvPr id="40036" name="Text Box 39"/>
            <p:cNvSpPr txBox="1">
              <a:spLocks noChangeArrowheads="1"/>
            </p:cNvSpPr>
            <p:nvPr/>
          </p:nvSpPr>
          <p:spPr bwMode="auto">
            <a:xfrm>
              <a:off x="720" y="3360"/>
              <a:ext cx="209" cy="263"/>
            </a:xfrm>
            <a:prstGeom prst="rect">
              <a:avLst/>
            </a:prstGeom>
            <a:noFill/>
            <a:ln w="9525">
              <a:noFill/>
              <a:miter lim="800000"/>
              <a:headEnd/>
              <a:tailEnd/>
            </a:ln>
          </p:spPr>
          <p:txBody>
            <a:bodyPr wrap="none">
              <a:spAutoFit/>
            </a:bodyPr>
            <a:lstStyle/>
            <a:p>
              <a:r>
                <a:rPr lang="en-US" sz="4200" dirty="0"/>
                <a:t>10</a:t>
              </a:r>
              <a:endParaRPr lang="en-US" dirty="0"/>
            </a:p>
          </p:txBody>
        </p:sp>
        <p:sp>
          <p:nvSpPr>
            <p:cNvPr id="40037" name="Text Box 40"/>
            <p:cNvSpPr txBox="1">
              <a:spLocks noChangeArrowheads="1"/>
            </p:cNvSpPr>
            <p:nvPr/>
          </p:nvSpPr>
          <p:spPr bwMode="auto">
            <a:xfrm>
              <a:off x="384" y="3456"/>
              <a:ext cx="1297" cy="345"/>
            </a:xfrm>
            <a:prstGeom prst="rect">
              <a:avLst/>
            </a:prstGeom>
            <a:noFill/>
            <a:ln w="9525">
              <a:noFill/>
              <a:miter lim="800000"/>
              <a:headEnd/>
              <a:tailEnd/>
            </a:ln>
          </p:spPr>
          <p:txBody>
            <a:bodyPr wrap="none">
              <a:spAutoFit/>
            </a:bodyPr>
            <a:lstStyle/>
            <a:p>
              <a:r>
                <a:rPr lang="en-US" dirty="0"/>
                <a:t>  10    neurons</a:t>
              </a:r>
            </a:p>
          </p:txBody>
        </p:sp>
      </p:grpSp>
      <p:sp>
        <p:nvSpPr>
          <p:cNvPr id="39943" name="Text Box 41"/>
          <p:cNvSpPr txBox="1">
            <a:spLocks noChangeArrowheads="1"/>
          </p:cNvSpPr>
          <p:nvPr/>
        </p:nvSpPr>
        <p:spPr bwMode="auto">
          <a:xfrm>
            <a:off x="8080291" y="4033893"/>
            <a:ext cx="13003620" cy="2549285"/>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High connectivity:</a:t>
            </a:r>
          </a:p>
          <a:p>
            <a:r>
              <a:rPr lang="en-US" sz="5100" dirty="0">
                <a:solidFill>
                  <a:srgbClr val="FF0000"/>
                </a:solidFill>
              </a:rPr>
              <a:t>systematic, organized;</a:t>
            </a:r>
          </a:p>
          <a:p>
            <a:r>
              <a:rPr lang="en-US" sz="5100" dirty="0">
                <a:solidFill>
                  <a:srgbClr val="FF0000"/>
                </a:solidFill>
              </a:rPr>
              <a:t>but </a:t>
            </a:r>
            <a:r>
              <a:rPr lang="en-US" sz="5100" b="1" dirty="0">
                <a:solidFill>
                  <a:srgbClr val="FF0000"/>
                </a:solidFill>
              </a:rPr>
              <a:t>seemingly random</a:t>
            </a:r>
            <a:r>
              <a:rPr lang="en-US" altLang="zh-CN" sz="5100" dirty="0">
                <a:solidFill>
                  <a:srgbClr val="FF0000"/>
                </a:solidFill>
              </a:rPr>
              <a:t> in local populations</a:t>
            </a:r>
            <a:endParaRPr lang="en-US" sz="5100" b="1" dirty="0">
              <a:solidFill>
                <a:srgbClr val="FF0000"/>
              </a:solidFill>
            </a:endParaRPr>
          </a:p>
        </p:txBody>
      </p:sp>
      <p:grpSp>
        <p:nvGrpSpPr>
          <p:cNvPr id="3" name="Group 111"/>
          <p:cNvGrpSpPr>
            <a:grpSpLocks/>
          </p:cNvGrpSpPr>
          <p:nvPr/>
        </p:nvGrpSpPr>
        <p:grpSpPr bwMode="auto">
          <a:xfrm>
            <a:off x="10282303" y="8506622"/>
            <a:ext cx="8973098" cy="1240550"/>
            <a:chOff x="384" y="3360"/>
            <a:chExt cx="2392" cy="441"/>
          </a:xfrm>
        </p:grpSpPr>
        <p:sp>
          <p:nvSpPr>
            <p:cNvPr id="40034" name="Text Box 112"/>
            <p:cNvSpPr txBox="1">
              <a:spLocks noChangeArrowheads="1"/>
            </p:cNvSpPr>
            <p:nvPr/>
          </p:nvSpPr>
          <p:spPr bwMode="auto">
            <a:xfrm>
              <a:off x="720" y="3360"/>
              <a:ext cx="129" cy="263"/>
            </a:xfrm>
            <a:prstGeom prst="rect">
              <a:avLst/>
            </a:prstGeom>
            <a:noFill/>
            <a:ln w="9525">
              <a:noFill/>
              <a:miter lim="800000"/>
              <a:headEnd/>
              <a:tailEnd/>
            </a:ln>
          </p:spPr>
          <p:txBody>
            <a:bodyPr wrap="none">
              <a:spAutoFit/>
            </a:bodyPr>
            <a:lstStyle/>
            <a:p>
              <a:r>
                <a:rPr lang="en-US" sz="4200" dirty="0"/>
                <a:t>4</a:t>
              </a:r>
              <a:endParaRPr lang="en-US" dirty="0"/>
            </a:p>
          </p:txBody>
        </p:sp>
        <p:sp>
          <p:nvSpPr>
            <p:cNvPr id="40035" name="Text Box 113"/>
            <p:cNvSpPr txBox="1">
              <a:spLocks noChangeArrowheads="1"/>
            </p:cNvSpPr>
            <p:nvPr/>
          </p:nvSpPr>
          <p:spPr bwMode="auto">
            <a:xfrm>
              <a:off x="384" y="3456"/>
              <a:ext cx="2392" cy="345"/>
            </a:xfrm>
            <a:prstGeom prst="rect">
              <a:avLst/>
            </a:prstGeom>
            <a:noFill/>
            <a:ln w="9525">
              <a:noFill/>
              <a:miter lim="800000"/>
              <a:headEnd/>
              <a:tailEnd/>
            </a:ln>
          </p:spPr>
          <p:txBody>
            <a:bodyPr wrap="none">
              <a:spAutoFit/>
            </a:bodyPr>
            <a:lstStyle/>
            <a:p>
              <a:r>
                <a:rPr lang="en-US"/>
                <a:t>  10    connections/neurons</a:t>
              </a:r>
            </a:p>
          </p:txBody>
        </p:sp>
      </p:grpSp>
      <p:grpSp>
        <p:nvGrpSpPr>
          <p:cNvPr id="4" name="Group 121"/>
          <p:cNvGrpSpPr>
            <a:grpSpLocks/>
          </p:cNvGrpSpPr>
          <p:nvPr/>
        </p:nvGrpSpPr>
        <p:grpSpPr bwMode="auto">
          <a:xfrm>
            <a:off x="1620559" y="6140859"/>
            <a:ext cx="4782747" cy="4320823"/>
            <a:chOff x="144" y="2016"/>
            <a:chExt cx="1680" cy="1824"/>
          </a:xfrm>
        </p:grpSpPr>
        <p:sp>
          <p:nvSpPr>
            <p:cNvPr id="39946" name="Oval 18"/>
            <p:cNvSpPr>
              <a:spLocks noChangeArrowheads="1"/>
            </p:cNvSpPr>
            <p:nvPr/>
          </p:nvSpPr>
          <p:spPr bwMode="auto">
            <a:xfrm>
              <a:off x="720" y="244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47" name="Oval 19"/>
            <p:cNvSpPr>
              <a:spLocks noChangeArrowheads="1"/>
            </p:cNvSpPr>
            <p:nvPr/>
          </p:nvSpPr>
          <p:spPr bwMode="auto">
            <a:xfrm>
              <a:off x="960" y="2160"/>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48" name="Oval 20"/>
            <p:cNvSpPr>
              <a:spLocks noChangeArrowheads="1"/>
            </p:cNvSpPr>
            <p:nvPr/>
          </p:nvSpPr>
          <p:spPr bwMode="auto">
            <a:xfrm>
              <a:off x="1248" y="244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49" name="Oval 21"/>
            <p:cNvSpPr>
              <a:spLocks noChangeArrowheads="1"/>
            </p:cNvSpPr>
            <p:nvPr/>
          </p:nvSpPr>
          <p:spPr bwMode="auto">
            <a:xfrm>
              <a:off x="912" y="259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50" name="Oval 22"/>
            <p:cNvSpPr>
              <a:spLocks noChangeArrowheads="1"/>
            </p:cNvSpPr>
            <p:nvPr/>
          </p:nvSpPr>
          <p:spPr bwMode="auto">
            <a:xfrm>
              <a:off x="720" y="211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51" name="Oval 23"/>
            <p:cNvSpPr>
              <a:spLocks noChangeArrowheads="1"/>
            </p:cNvSpPr>
            <p:nvPr/>
          </p:nvSpPr>
          <p:spPr bwMode="auto">
            <a:xfrm>
              <a:off x="1392" y="2016"/>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52" name="Line 24"/>
            <p:cNvSpPr>
              <a:spLocks noChangeShapeType="1"/>
            </p:cNvSpPr>
            <p:nvPr/>
          </p:nvSpPr>
          <p:spPr bwMode="auto">
            <a:xfrm flipV="1">
              <a:off x="1056" y="2064"/>
              <a:ext cx="384" cy="144"/>
            </a:xfrm>
            <a:prstGeom prst="line">
              <a:avLst/>
            </a:prstGeom>
            <a:noFill/>
            <a:ln w="9525">
              <a:solidFill>
                <a:schemeClr val="tx1"/>
              </a:solidFill>
              <a:round/>
              <a:headEnd/>
              <a:tailEnd/>
            </a:ln>
          </p:spPr>
          <p:txBody>
            <a:bodyPr wrap="none" anchor="ctr"/>
            <a:lstStyle/>
            <a:p>
              <a:endParaRPr lang="en-US"/>
            </a:p>
          </p:txBody>
        </p:sp>
        <p:sp>
          <p:nvSpPr>
            <p:cNvPr id="39953" name="Line 25"/>
            <p:cNvSpPr>
              <a:spLocks noChangeShapeType="1"/>
            </p:cNvSpPr>
            <p:nvPr/>
          </p:nvSpPr>
          <p:spPr bwMode="auto">
            <a:xfrm>
              <a:off x="1008" y="2208"/>
              <a:ext cx="288" cy="288"/>
            </a:xfrm>
            <a:prstGeom prst="line">
              <a:avLst/>
            </a:prstGeom>
            <a:noFill/>
            <a:ln w="9525">
              <a:solidFill>
                <a:schemeClr val="tx1"/>
              </a:solidFill>
              <a:round/>
              <a:headEnd/>
              <a:tailEnd/>
            </a:ln>
          </p:spPr>
          <p:txBody>
            <a:bodyPr wrap="none" anchor="ctr"/>
            <a:lstStyle/>
            <a:p>
              <a:endParaRPr lang="en-US"/>
            </a:p>
          </p:txBody>
        </p:sp>
        <p:sp>
          <p:nvSpPr>
            <p:cNvPr id="39954" name="Line 26"/>
            <p:cNvSpPr>
              <a:spLocks noChangeShapeType="1"/>
            </p:cNvSpPr>
            <p:nvPr/>
          </p:nvSpPr>
          <p:spPr bwMode="auto">
            <a:xfrm flipV="1">
              <a:off x="1344" y="2064"/>
              <a:ext cx="96" cy="432"/>
            </a:xfrm>
            <a:prstGeom prst="line">
              <a:avLst/>
            </a:prstGeom>
            <a:noFill/>
            <a:ln w="9525">
              <a:solidFill>
                <a:schemeClr val="tx1"/>
              </a:solidFill>
              <a:round/>
              <a:headEnd/>
              <a:tailEnd/>
            </a:ln>
          </p:spPr>
          <p:txBody>
            <a:bodyPr wrap="none" anchor="ctr"/>
            <a:lstStyle/>
            <a:p>
              <a:endParaRPr lang="en-US"/>
            </a:p>
          </p:txBody>
        </p:sp>
        <p:sp>
          <p:nvSpPr>
            <p:cNvPr id="39955" name="Line 27"/>
            <p:cNvSpPr>
              <a:spLocks noChangeShapeType="1"/>
            </p:cNvSpPr>
            <p:nvPr/>
          </p:nvSpPr>
          <p:spPr bwMode="auto">
            <a:xfrm>
              <a:off x="768" y="2112"/>
              <a:ext cx="336" cy="144"/>
            </a:xfrm>
            <a:prstGeom prst="line">
              <a:avLst/>
            </a:prstGeom>
            <a:noFill/>
            <a:ln w="9525">
              <a:solidFill>
                <a:schemeClr val="tx1"/>
              </a:solidFill>
              <a:round/>
              <a:headEnd/>
              <a:tailEnd/>
            </a:ln>
          </p:spPr>
          <p:txBody>
            <a:bodyPr wrap="none" anchor="ctr"/>
            <a:lstStyle/>
            <a:p>
              <a:endParaRPr lang="en-US"/>
            </a:p>
          </p:txBody>
        </p:sp>
        <p:sp>
          <p:nvSpPr>
            <p:cNvPr id="39956" name="Line 28"/>
            <p:cNvSpPr>
              <a:spLocks noChangeShapeType="1"/>
            </p:cNvSpPr>
            <p:nvPr/>
          </p:nvSpPr>
          <p:spPr bwMode="auto">
            <a:xfrm>
              <a:off x="816" y="2112"/>
              <a:ext cx="0" cy="432"/>
            </a:xfrm>
            <a:prstGeom prst="line">
              <a:avLst/>
            </a:prstGeom>
            <a:noFill/>
            <a:ln w="9525">
              <a:solidFill>
                <a:schemeClr val="tx1"/>
              </a:solidFill>
              <a:round/>
              <a:headEnd/>
              <a:tailEnd/>
            </a:ln>
          </p:spPr>
          <p:txBody>
            <a:bodyPr wrap="none" anchor="ctr"/>
            <a:lstStyle/>
            <a:p>
              <a:endParaRPr lang="en-US"/>
            </a:p>
          </p:txBody>
        </p:sp>
        <p:sp>
          <p:nvSpPr>
            <p:cNvPr id="39957" name="Line 29"/>
            <p:cNvSpPr>
              <a:spLocks noChangeShapeType="1"/>
            </p:cNvSpPr>
            <p:nvPr/>
          </p:nvSpPr>
          <p:spPr bwMode="auto">
            <a:xfrm flipH="1">
              <a:off x="960" y="2208"/>
              <a:ext cx="96" cy="432"/>
            </a:xfrm>
            <a:prstGeom prst="line">
              <a:avLst/>
            </a:prstGeom>
            <a:noFill/>
            <a:ln w="9525">
              <a:solidFill>
                <a:schemeClr val="tx1"/>
              </a:solidFill>
              <a:round/>
              <a:headEnd/>
              <a:tailEnd/>
            </a:ln>
          </p:spPr>
          <p:txBody>
            <a:bodyPr wrap="none" anchor="ctr"/>
            <a:lstStyle/>
            <a:p>
              <a:endParaRPr lang="en-US"/>
            </a:p>
          </p:txBody>
        </p:sp>
        <p:sp>
          <p:nvSpPr>
            <p:cNvPr id="39958" name="Line 30"/>
            <p:cNvSpPr>
              <a:spLocks noChangeShapeType="1"/>
            </p:cNvSpPr>
            <p:nvPr/>
          </p:nvSpPr>
          <p:spPr bwMode="auto">
            <a:xfrm flipV="1">
              <a:off x="1008" y="2448"/>
              <a:ext cx="336" cy="192"/>
            </a:xfrm>
            <a:prstGeom prst="line">
              <a:avLst/>
            </a:prstGeom>
            <a:noFill/>
            <a:ln w="9525">
              <a:solidFill>
                <a:schemeClr val="tx1"/>
              </a:solidFill>
              <a:round/>
              <a:headEnd/>
              <a:tailEnd/>
            </a:ln>
          </p:spPr>
          <p:txBody>
            <a:bodyPr wrap="none" anchor="ctr"/>
            <a:lstStyle/>
            <a:p>
              <a:endParaRPr lang="en-US"/>
            </a:p>
          </p:txBody>
        </p:sp>
        <p:sp>
          <p:nvSpPr>
            <p:cNvPr id="39959" name="Line 31"/>
            <p:cNvSpPr>
              <a:spLocks noChangeShapeType="1"/>
            </p:cNvSpPr>
            <p:nvPr/>
          </p:nvSpPr>
          <p:spPr bwMode="auto">
            <a:xfrm>
              <a:off x="816" y="2544"/>
              <a:ext cx="144" cy="144"/>
            </a:xfrm>
            <a:prstGeom prst="line">
              <a:avLst/>
            </a:prstGeom>
            <a:noFill/>
            <a:ln w="9525">
              <a:solidFill>
                <a:schemeClr val="tx1"/>
              </a:solidFill>
              <a:round/>
              <a:headEnd/>
              <a:tailEnd/>
            </a:ln>
          </p:spPr>
          <p:txBody>
            <a:bodyPr wrap="none" anchor="ctr"/>
            <a:lstStyle/>
            <a:p>
              <a:endParaRPr lang="en-US"/>
            </a:p>
          </p:txBody>
        </p:sp>
        <p:sp>
          <p:nvSpPr>
            <p:cNvPr id="39960" name="Line 32"/>
            <p:cNvSpPr>
              <a:spLocks noChangeShapeType="1"/>
            </p:cNvSpPr>
            <p:nvPr/>
          </p:nvSpPr>
          <p:spPr bwMode="auto">
            <a:xfrm>
              <a:off x="768" y="2496"/>
              <a:ext cx="528" cy="0"/>
            </a:xfrm>
            <a:prstGeom prst="line">
              <a:avLst/>
            </a:prstGeom>
            <a:noFill/>
            <a:ln w="9525">
              <a:solidFill>
                <a:schemeClr val="tx1"/>
              </a:solidFill>
              <a:round/>
              <a:headEnd/>
              <a:tailEnd/>
            </a:ln>
          </p:spPr>
          <p:txBody>
            <a:bodyPr wrap="none" anchor="ctr"/>
            <a:lstStyle/>
            <a:p>
              <a:endParaRPr lang="en-US"/>
            </a:p>
          </p:txBody>
        </p:sp>
        <p:sp>
          <p:nvSpPr>
            <p:cNvPr id="39961" name="Line 33"/>
            <p:cNvSpPr>
              <a:spLocks noChangeShapeType="1"/>
            </p:cNvSpPr>
            <p:nvPr/>
          </p:nvSpPr>
          <p:spPr bwMode="auto">
            <a:xfrm flipV="1">
              <a:off x="960" y="2112"/>
              <a:ext cx="480" cy="576"/>
            </a:xfrm>
            <a:prstGeom prst="line">
              <a:avLst/>
            </a:prstGeom>
            <a:noFill/>
            <a:ln w="9525">
              <a:solidFill>
                <a:schemeClr val="tx1"/>
              </a:solidFill>
              <a:round/>
              <a:headEnd/>
              <a:tailEnd/>
            </a:ln>
          </p:spPr>
          <p:txBody>
            <a:bodyPr wrap="none" anchor="ctr"/>
            <a:lstStyle/>
            <a:p>
              <a:endParaRPr lang="en-US"/>
            </a:p>
          </p:txBody>
        </p:sp>
        <p:sp>
          <p:nvSpPr>
            <p:cNvPr id="39962" name="Oval 43"/>
            <p:cNvSpPr>
              <a:spLocks noChangeArrowheads="1"/>
            </p:cNvSpPr>
            <p:nvPr/>
          </p:nvSpPr>
          <p:spPr bwMode="auto">
            <a:xfrm>
              <a:off x="1488" y="3360"/>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3" name="Oval 44"/>
            <p:cNvSpPr>
              <a:spLocks noChangeArrowheads="1"/>
            </p:cNvSpPr>
            <p:nvPr/>
          </p:nvSpPr>
          <p:spPr bwMode="auto">
            <a:xfrm>
              <a:off x="1584" y="259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4" name="Oval 45"/>
            <p:cNvSpPr>
              <a:spLocks noChangeArrowheads="1"/>
            </p:cNvSpPr>
            <p:nvPr/>
          </p:nvSpPr>
          <p:spPr bwMode="auto">
            <a:xfrm>
              <a:off x="1680" y="220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5" name="Oval 46"/>
            <p:cNvSpPr>
              <a:spLocks noChangeArrowheads="1"/>
            </p:cNvSpPr>
            <p:nvPr/>
          </p:nvSpPr>
          <p:spPr bwMode="auto">
            <a:xfrm>
              <a:off x="144" y="3600"/>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6" name="Oval 47"/>
            <p:cNvSpPr>
              <a:spLocks noChangeArrowheads="1"/>
            </p:cNvSpPr>
            <p:nvPr/>
          </p:nvSpPr>
          <p:spPr bwMode="auto">
            <a:xfrm>
              <a:off x="480" y="3600"/>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7" name="Oval 48"/>
            <p:cNvSpPr>
              <a:spLocks noChangeArrowheads="1"/>
            </p:cNvSpPr>
            <p:nvPr/>
          </p:nvSpPr>
          <p:spPr bwMode="auto">
            <a:xfrm>
              <a:off x="1392" y="307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8" name="Oval 50"/>
            <p:cNvSpPr>
              <a:spLocks noChangeArrowheads="1"/>
            </p:cNvSpPr>
            <p:nvPr/>
          </p:nvSpPr>
          <p:spPr bwMode="auto">
            <a:xfrm>
              <a:off x="144" y="3264"/>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69" name="Oval 51"/>
            <p:cNvSpPr>
              <a:spLocks noChangeArrowheads="1"/>
            </p:cNvSpPr>
            <p:nvPr/>
          </p:nvSpPr>
          <p:spPr bwMode="auto">
            <a:xfrm>
              <a:off x="1248" y="283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0" name="Oval 52"/>
            <p:cNvSpPr>
              <a:spLocks noChangeArrowheads="1"/>
            </p:cNvSpPr>
            <p:nvPr/>
          </p:nvSpPr>
          <p:spPr bwMode="auto">
            <a:xfrm>
              <a:off x="912" y="340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1" name="Oval 53"/>
            <p:cNvSpPr>
              <a:spLocks noChangeArrowheads="1"/>
            </p:cNvSpPr>
            <p:nvPr/>
          </p:nvSpPr>
          <p:spPr bwMode="auto">
            <a:xfrm>
              <a:off x="912" y="3696"/>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2" name="Oval 54"/>
            <p:cNvSpPr>
              <a:spLocks noChangeArrowheads="1"/>
            </p:cNvSpPr>
            <p:nvPr/>
          </p:nvSpPr>
          <p:spPr bwMode="auto">
            <a:xfrm>
              <a:off x="1392" y="3696"/>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3" name="Line 55"/>
            <p:cNvSpPr>
              <a:spLocks noChangeShapeType="1"/>
            </p:cNvSpPr>
            <p:nvPr/>
          </p:nvSpPr>
          <p:spPr bwMode="auto">
            <a:xfrm flipV="1">
              <a:off x="960" y="3168"/>
              <a:ext cx="480" cy="576"/>
            </a:xfrm>
            <a:prstGeom prst="line">
              <a:avLst/>
            </a:prstGeom>
            <a:noFill/>
            <a:ln w="9525">
              <a:solidFill>
                <a:schemeClr val="tx1"/>
              </a:solidFill>
              <a:round/>
              <a:headEnd/>
              <a:tailEnd/>
            </a:ln>
          </p:spPr>
          <p:txBody>
            <a:bodyPr wrap="none" anchor="ctr"/>
            <a:lstStyle/>
            <a:p>
              <a:endParaRPr lang="en-US"/>
            </a:p>
          </p:txBody>
        </p:sp>
        <p:sp>
          <p:nvSpPr>
            <p:cNvPr id="39974" name="Oval 57"/>
            <p:cNvSpPr>
              <a:spLocks noChangeArrowheads="1"/>
            </p:cNvSpPr>
            <p:nvPr/>
          </p:nvSpPr>
          <p:spPr bwMode="auto">
            <a:xfrm>
              <a:off x="912" y="340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5" name="Oval 58"/>
            <p:cNvSpPr>
              <a:spLocks noChangeArrowheads="1"/>
            </p:cNvSpPr>
            <p:nvPr/>
          </p:nvSpPr>
          <p:spPr bwMode="auto">
            <a:xfrm>
              <a:off x="1152" y="3120"/>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6" name="Oval 59"/>
            <p:cNvSpPr>
              <a:spLocks noChangeArrowheads="1"/>
            </p:cNvSpPr>
            <p:nvPr/>
          </p:nvSpPr>
          <p:spPr bwMode="auto">
            <a:xfrm>
              <a:off x="1440" y="340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7" name="Oval 60"/>
            <p:cNvSpPr>
              <a:spLocks noChangeArrowheads="1"/>
            </p:cNvSpPr>
            <p:nvPr/>
          </p:nvSpPr>
          <p:spPr bwMode="auto">
            <a:xfrm>
              <a:off x="1104" y="355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8" name="Oval 62"/>
            <p:cNvSpPr>
              <a:spLocks noChangeArrowheads="1"/>
            </p:cNvSpPr>
            <p:nvPr/>
          </p:nvSpPr>
          <p:spPr bwMode="auto">
            <a:xfrm>
              <a:off x="1584" y="2976"/>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79" name="Line 63"/>
            <p:cNvSpPr>
              <a:spLocks noChangeShapeType="1"/>
            </p:cNvSpPr>
            <p:nvPr/>
          </p:nvSpPr>
          <p:spPr bwMode="auto">
            <a:xfrm flipV="1">
              <a:off x="1248" y="3024"/>
              <a:ext cx="384" cy="144"/>
            </a:xfrm>
            <a:prstGeom prst="line">
              <a:avLst/>
            </a:prstGeom>
            <a:noFill/>
            <a:ln w="9525">
              <a:solidFill>
                <a:schemeClr val="tx1"/>
              </a:solidFill>
              <a:round/>
              <a:headEnd/>
              <a:tailEnd/>
            </a:ln>
          </p:spPr>
          <p:txBody>
            <a:bodyPr wrap="none" anchor="ctr"/>
            <a:lstStyle/>
            <a:p>
              <a:endParaRPr lang="en-US"/>
            </a:p>
          </p:txBody>
        </p:sp>
        <p:sp>
          <p:nvSpPr>
            <p:cNvPr id="39980" name="Line 64"/>
            <p:cNvSpPr>
              <a:spLocks noChangeShapeType="1"/>
            </p:cNvSpPr>
            <p:nvPr/>
          </p:nvSpPr>
          <p:spPr bwMode="auto">
            <a:xfrm>
              <a:off x="1200" y="3168"/>
              <a:ext cx="288" cy="288"/>
            </a:xfrm>
            <a:prstGeom prst="line">
              <a:avLst/>
            </a:prstGeom>
            <a:noFill/>
            <a:ln w="9525">
              <a:solidFill>
                <a:schemeClr val="tx1"/>
              </a:solidFill>
              <a:round/>
              <a:headEnd/>
              <a:tailEnd/>
            </a:ln>
          </p:spPr>
          <p:txBody>
            <a:bodyPr wrap="none" anchor="ctr"/>
            <a:lstStyle/>
            <a:p>
              <a:endParaRPr lang="en-US"/>
            </a:p>
          </p:txBody>
        </p:sp>
        <p:sp>
          <p:nvSpPr>
            <p:cNvPr id="39981" name="Line 65"/>
            <p:cNvSpPr>
              <a:spLocks noChangeShapeType="1"/>
            </p:cNvSpPr>
            <p:nvPr/>
          </p:nvSpPr>
          <p:spPr bwMode="auto">
            <a:xfrm flipV="1">
              <a:off x="1536" y="3024"/>
              <a:ext cx="96" cy="432"/>
            </a:xfrm>
            <a:prstGeom prst="line">
              <a:avLst/>
            </a:prstGeom>
            <a:noFill/>
            <a:ln w="9525">
              <a:solidFill>
                <a:schemeClr val="tx1"/>
              </a:solidFill>
              <a:round/>
              <a:headEnd/>
              <a:tailEnd/>
            </a:ln>
          </p:spPr>
          <p:txBody>
            <a:bodyPr wrap="none" anchor="ctr"/>
            <a:lstStyle/>
            <a:p>
              <a:endParaRPr lang="en-US"/>
            </a:p>
          </p:txBody>
        </p:sp>
        <p:sp>
          <p:nvSpPr>
            <p:cNvPr id="39982" name="Line 66"/>
            <p:cNvSpPr>
              <a:spLocks noChangeShapeType="1"/>
            </p:cNvSpPr>
            <p:nvPr/>
          </p:nvSpPr>
          <p:spPr bwMode="auto">
            <a:xfrm>
              <a:off x="960" y="3072"/>
              <a:ext cx="336" cy="144"/>
            </a:xfrm>
            <a:prstGeom prst="line">
              <a:avLst/>
            </a:prstGeom>
            <a:noFill/>
            <a:ln w="9525">
              <a:solidFill>
                <a:schemeClr val="tx1"/>
              </a:solidFill>
              <a:round/>
              <a:headEnd/>
              <a:tailEnd/>
            </a:ln>
          </p:spPr>
          <p:txBody>
            <a:bodyPr wrap="none" anchor="ctr"/>
            <a:lstStyle/>
            <a:p>
              <a:endParaRPr lang="en-US"/>
            </a:p>
          </p:txBody>
        </p:sp>
        <p:sp>
          <p:nvSpPr>
            <p:cNvPr id="39983" name="Line 67"/>
            <p:cNvSpPr>
              <a:spLocks noChangeShapeType="1"/>
            </p:cNvSpPr>
            <p:nvPr/>
          </p:nvSpPr>
          <p:spPr bwMode="auto">
            <a:xfrm>
              <a:off x="1008" y="3072"/>
              <a:ext cx="0" cy="432"/>
            </a:xfrm>
            <a:prstGeom prst="line">
              <a:avLst/>
            </a:prstGeom>
            <a:noFill/>
            <a:ln w="9525">
              <a:solidFill>
                <a:schemeClr val="tx1"/>
              </a:solidFill>
              <a:round/>
              <a:headEnd/>
              <a:tailEnd/>
            </a:ln>
          </p:spPr>
          <p:txBody>
            <a:bodyPr wrap="none" anchor="ctr"/>
            <a:lstStyle/>
            <a:p>
              <a:endParaRPr lang="en-US"/>
            </a:p>
          </p:txBody>
        </p:sp>
        <p:sp>
          <p:nvSpPr>
            <p:cNvPr id="39984" name="Line 68"/>
            <p:cNvSpPr>
              <a:spLocks noChangeShapeType="1"/>
            </p:cNvSpPr>
            <p:nvPr/>
          </p:nvSpPr>
          <p:spPr bwMode="auto">
            <a:xfrm flipH="1">
              <a:off x="1152" y="3168"/>
              <a:ext cx="96" cy="432"/>
            </a:xfrm>
            <a:prstGeom prst="line">
              <a:avLst/>
            </a:prstGeom>
            <a:noFill/>
            <a:ln w="9525">
              <a:solidFill>
                <a:schemeClr val="tx1"/>
              </a:solidFill>
              <a:round/>
              <a:headEnd/>
              <a:tailEnd/>
            </a:ln>
          </p:spPr>
          <p:txBody>
            <a:bodyPr wrap="none" anchor="ctr"/>
            <a:lstStyle/>
            <a:p>
              <a:endParaRPr lang="en-US"/>
            </a:p>
          </p:txBody>
        </p:sp>
        <p:sp>
          <p:nvSpPr>
            <p:cNvPr id="39985" name="Line 69"/>
            <p:cNvSpPr>
              <a:spLocks noChangeShapeType="1"/>
            </p:cNvSpPr>
            <p:nvPr/>
          </p:nvSpPr>
          <p:spPr bwMode="auto">
            <a:xfrm flipV="1">
              <a:off x="1200" y="3408"/>
              <a:ext cx="336" cy="192"/>
            </a:xfrm>
            <a:prstGeom prst="line">
              <a:avLst/>
            </a:prstGeom>
            <a:noFill/>
            <a:ln w="9525">
              <a:solidFill>
                <a:schemeClr val="tx1"/>
              </a:solidFill>
              <a:round/>
              <a:headEnd/>
              <a:tailEnd/>
            </a:ln>
          </p:spPr>
          <p:txBody>
            <a:bodyPr wrap="none" anchor="ctr"/>
            <a:lstStyle/>
            <a:p>
              <a:endParaRPr lang="en-US"/>
            </a:p>
          </p:txBody>
        </p:sp>
        <p:sp>
          <p:nvSpPr>
            <p:cNvPr id="39986" name="Line 70"/>
            <p:cNvSpPr>
              <a:spLocks noChangeShapeType="1"/>
            </p:cNvSpPr>
            <p:nvPr/>
          </p:nvSpPr>
          <p:spPr bwMode="auto">
            <a:xfrm>
              <a:off x="1008" y="3504"/>
              <a:ext cx="144" cy="144"/>
            </a:xfrm>
            <a:prstGeom prst="line">
              <a:avLst/>
            </a:prstGeom>
            <a:noFill/>
            <a:ln w="9525">
              <a:solidFill>
                <a:schemeClr val="tx1"/>
              </a:solidFill>
              <a:round/>
              <a:headEnd/>
              <a:tailEnd/>
            </a:ln>
          </p:spPr>
          <p:txBody>
            <a:bodyPr wrap="none" anchor="ctr"/>
            <a:lstStyle/>
            <a:p>
              <a:endParaRPr lang="en-US"/>
            </a:p>
          </p:txBody>
        </p:sp>
        <p:sp>
          <p:nvSpPr>
            <p:cNvPr id="39987" name="Line 71"/>
            <p:cNvSpPr>
              <a:spLocks noChangeShapeType="1"/>
            </p:cNvSpPr>
            <p:nvPr/>
          </p:nvSpPr>
          <p:spPr bwMode="auto">
            <a:xfrm>
              <a:off x="960" y="3456"/>
              <a:ext cx="528" cy="0"/>
            </a:xfrm>
            <a:prstGeom prst="line">
              <a:avLst/>
            </a:prstGeom>
            <a:noFill/>
            <a:ln w="9525">
              <a:solidFill>
                <a:schemeClr val="tx1"/>
              </a:solidFill>
              <a:round/>
              <a:headEnd/>
              <a:tailEnd/>
            </a:ln>
          </p:spPr>
          <p:txBody>
            <a:bodyPr wrap="none" anchor="ctr"/>
            <a:lstStyle/>
            <a:p>
              <a:endParaRPr lang="en-US"/>
            </a:p>
          </p:txBody>
        </p:sp>
        <p:sp>
          <p:nvSpPr>
            <p:cNvPr id="39988" name="Line 72"/>
            <p:cNvSpPr>
              <a:spLocks noChangeShapeType="1"/>
            </p:cNvSpPr>
            <p:nvPr/>
          </p:nvSpPr>
          <p:spPr bwMode="auto">
            <a:xfrm flipV="1">
              <a:off x="1200" y="3072"/>
              <a:ext cx="480" cy="576"/>
            </a:xfrm>
            <a:prstGeom prst="line">
              <a:avLst/>
            </a:prstGeom>
            <a:noFill/>
            <a:ln w="9525">
              <a:solidFill>
                <a:schemeClr val="tx1"/>
              </a:solidFill>
              <a:round/>
              <a:headEnd/>
              <a:tailEnd/>
            </a:ln>
          </p:spPr>
          <p:txBody>
            <a:bodyPr wrap="none" anchor="ctr"/>
            <a:lstStyle/>
            <a:p>
              <a:endParaRPr lang="en-US"/>
            </a:p>
          </p:txBody>
        </p:sp>
        <p:sp>
          <p:nvSpPr>
            <p:cNvPr id="39989" name="Oval 73"/>
            <p:cNvSpPr>
              <a:spLocks noChangeArrowheads="1"/>
            </p:cNvSpPr>
            <p:nvPr/>
          </p:nvSpPr>
          <p:spPr bwMode="auto">
            <a:xfrm>
              <a:off x="384" y="3024"/>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0" name="Oval 74"/>
            <p:cNvSpPr>
              <a:spLocks noChangeArrowheads="1"/>
            </p:cNvSpPr>
            <p:nvPr/>
          </p:nvSpPr>
          <p:spPr bwMode="auto">
            <a:xfrm>
              <a:off x="624" y="2736"/>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1" name="Oval 75"/>
            <p:cNvSpPr>
              <a:spLocks noChangeArrowheads="1"/>
            </p:cNvSpPr>
            <p:nvPr/>
          </p:nvSpPr>
          <p:spPr bwMode="auto">
            <a:xfrm>
              <a:off x="912" y="3024"/>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2" name="Oval 76"/>
            <p:cNvSpPr>
              <a:spLocks noChangeArrowheads="1"/>
            </p:cNvSpPr>
            <p:nvPr/>
          </p:nvSpPr>
          <p:spPr bwMode="auto">
            <a:xfrm>
              <a:off x="576" y="316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3" name="Oval 77"/>
            <p:cNvSpPr>
              <a:spLocks noChangeArrowheads="1"/>
            </p:cNvSpPr>
            <p:nvPr/>
          </p:nvSpPr>
          <p:spPr bwMode="auto">
            <a:xfrm>
              <a:off x="384" y="2688"/>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4" name="Oval 78"/>
            <p:cNvSpPr>
              <a:spLocks noChangeArrowheads="1"/>
            </p:cNvSpPr>
            <p:nvPr/>
          </p:nvSpPr>
          <p:spPr bwMode="auto">
            <a:xfrm>
              <a:off x="1056" y="2592"/>
              <a:ext cx="144" cy="144"/>
            </a:xfrm>
            <a:prstGeom prst="ellipse">
              <a:avLst/>
            </a:prstGeom>
            <a:solidFill>
              <a:schemeClr val="bg2"/>
            </a:solidFill>
            <a:ln w="9525">
              <a:solidFill>
                <a:schemeClr val="tx1"/>
              </a:solidFill>
              <a:round/>
              <a:headEnd/>
              <a:tailEnd/>
            </a:ln>
          </p:spPr>
          <p:txBody>
            <a:bodyPr wrap="none" anchor="ctr"/>
            <a:lstStyle/>
            <a:p>
              <a:endParaRPr lang="en-US"/>
            </a:p>
          </p:txBody>
        </p:sp>
        <p:sp>
          <p:nvSpPr>
            <p:cNvPr id="39995" name="Line 79"/>
            <p:cNvSpPr>
              <a:spLocks noChangeShapeType="1"/>
            </p:cNvSpPr>
            <p:nvPr/>
          </p:nvSpPr>
          <p:spPr bwMode="auto">
            <a:xfrm flipV="1">
              <a:off x="720" y="2640"/>
              <a:ext cx="384" cy="144"/>
            </a:xfrm>
            <a:prstGeom prst="line">
              <a:avLst/>
            </a:prstGeom>
            <a:noFill/>
            <a:ln w="9525">
              <a:solidFill>
                <a:schemeClr val="tx1"/>
              </a:solidFill>
              <a:round/>
              <a:headEnd/>
              <a:tailEnd/>
            </a:ln>
          </p:spPr>
          <p:txBody>
            <a:bodyPr wrap="none" anchor="ctr"/>
            <a:lstStyle/>
            <a:p>
              <a:endParaRPr lang="en-US"/>
            </a:p>
          </p:txBody>
        </p:sp>
        <p:sp>
          <p:nvSpPr>
            <p:cNvPr id="39996" name="Line 80"/>
            <p:cNvSpPr>
              <a:spLocks noChangeShapeType="1"/>
            </p:cNvSpPr>
            <p:nvPr/>
          </p:nvSpPr>
          <p:spPr bwMode="auto">
            <a:xfrm>
              <a:off x="672" y="2784"/>
              <a:ext cx="288" cy="288"/>
            </a:xfrm>
            <a:prstGeom prst="line">
              <a:avLst/>
            </a:prstGeom>
            <a:noFill/>
            <a:ln w="9525">
              <a:solidFill>
                <a:schemeClr val="tx1"/>
              </a:solidFill>
              <a:round/>
              <a:headEnd/>
              <a:tailEnd/>
            </a:ln>
          </p:spPr>
          <p:txBody>
            <a:bodyPr wrap="none" anchor="ctr"/>
            <a:lstStyle/>
            <a:p>
              <a:endParaRPr lang="en-US"/>
            </a:p>
          </p:txBody>
        </p:sp>
        <p:sp>
          <p:nvSpPr>
            <p:cNvPr id="39997" name="Line 81"/>
            <p:cNvSpPr>
              <a:spLocks noChangeShapeType="1"/>
            </p:cNvSpPr>
            <p:nvPr/>
          </p:nvSpPr>
          <p:spPr bwMode="auto">
            <a:xfrm flipV="1">
              <a:off x="1008" y="2640"/>
              <a:ext cx="96" cy="432"/>
            </a:xfrm>
            <a:prstGeom prst="line">
              <a:avLst/>
            </a:prstGeom>
            <a:noFill/>
            <a:ln w="9525">
              <a:solidFill>
                <a:schemeClr val="tx1"/>
              </a:solidFill>
              <a:round/>
              <a:headEnd/>
              <a:tailEnd/>
            </a:ln>
          </p:spPr>
          <p:txBody>
            <a:bodyPr wrap="none" anchor="ctr"/>
            <a:lstStyle/>
            <a:p>
              <a:endParaRPr lang="en-US"/>
            </a:p>
          </p:txBody>
        </p:sp>
        <p:sp>
          <p:nvSpPr>
            <p:cNvPr id="39998" name="Line 82"/>
            <p:cNvSpPr>
              <a:spLocks noChangeShapeType="1"/>
            </p:cNvSpPr>
            <p:nvPr/>
          </p:nvSpPr>
          <p:spPr bwMode="auto">
            <a:xfrm>
              <a:off x="432" y="2688"/>
              <a:ext cx="336" cy="144"/>
            </a:xfrm>
            <a:prstGeom prst="line">
              <a:avLst/>
            </a:prstGeom>
            <a:noFill/>
            <a:ln w="9525">
              <a:solidFill>
                <a:schemeClr val="tx1"/>
              </a:solidFill>
              <a:round/>
              <a:headEnd/>
              <a:tailEnd/>
            </a:ln>
          </p:spPr>
          <p:txBody>
            <a:bodyPr wrap="none" anchor="ctr"/>
            <a:lstStyle/>
            <a:p>
              <a:endParaRPr lang="en-US"/>
            </a:p>
          </p:txBody>
        </p:sp>
        <p:sp>
          <p:nvSpPr>
            <p:cNvPr id="39999" name="Line 83"/>
            <p:cNvSpPr>
              <a:spLocks noChangeShapeType="1"/>
            </p:cNvSpPr>
            <p:nvPr/>
          </p:nvSpPr>
          <p:spPr bwMode="auto">
            <a:xfrm>
              <a:off x="480" y="2688"/>
              <a:ext cx="0" cy="432"/>
            </a:xfrm>
            <a:prstGeom prst="line">
              <a:avLst/>
            </a:prstGeom>
            <a:noFill/>
            <a:ln w="9525">
              <a:solidFill>
                <a:schemeClr val="tx1"/>
              </a:solidFill>
              <a:round/>
              <a:headEnd/>
              <a:tailEnd/>
            </a:ln>
          </p:spPr>
          <p:txBody>
            <a:bodyPr wrap="none" anchor="ctr"/>
            <a:lstStyle/>
            <a:p>
              <a:endParaRPr lang="en-US"/>
            </a:p>
          </p:txBody>
        </p:sp>
        <p:sp>
          <p:nvSpPr>
            <p:cNvPr id="40000" name="Line 84"/>
            <p:cNvSpPr>
              <a:spLocks noChangeShapeType="1"/>
            </p:cNvSpPr>
            <p:nvPr/>
          </p:nvSpPr>
          <p:spPr bwMode="auto">
            <a:xfrm flipH="1">
              <a:off x="624" y="2784"/>
              <a:ext cx="96" cy="432"/>
            </a:xfrm>
            <a:prstGeom prst="line">
              <a:avLst/>
            </a:prstGeom>
            <a:noFill/>
            <a:ln w="9525">
              <a:solidFill>
                <a:schemeClr val="tx1"/>
              </a:solidFill>
              <a:round/>
              <a:headEnd/>
              <a:tailEnd/>
            </a:ln>
          </p:spPr>
          <p:txBody>
            <a:bodyPr wrap="none" anchor="ctr"/>
            <a:lstStyle/>
            <a:p>
              <a:endParaRPr lang="en-US"/>
            </a:p>
          </p:txBody>
        </p:sp>
        <p:sp>
          <p:nvSpPr>
            <p:cNvPr id="40001" name="Line 85"/>
            <p:cNvSpPr>
              <a:spLocks noChangeShapeType="1"/>
            </p:cNvSpPr>
            <p:nvPr/>
          </p:nvSpPr>
          <p:spPr bwMode="auto">
            <a:xfrm flipV="1">
              <a:off x="672" y="3024"/>
              <a:ext cx="336" cy="192"/>
            </a:xfrm>
            <a:prstGeom prst="line">
              <a:avLst/>
            </a:prstGeom>
            <a:noFill/>
            <a:ln w="9525">
              <a:solidFill>
                <a:schemeClr val="tx1"/>
              </a:solidFill>
              <a:round/>
              <a:headEnd/>
              <a:tailEnd/>
            </a:ln>
          </p:spPr>
          <p:txBody>
            <a:bodyPr wrap="none" anchor="ctr"/>
            <a:lstStyle/>
            <a:p>
              <a:endParaRPr lang="en-US"/>
            </a:p>
          </p:txBody>
        </p:sp>
        <p:sp>
          <p:nvSpPr>
            <p:cNvPr id="40002" name="Line 86"/>
            <p:cNvSpPr>
              <a:spLocks noChangeShapeType="1"/>
            </p:cNvSpPr>
            <p:nvPr/>
          </p:nvSpPr>
          <p:spPr bwMode="auto">
            <a:xfrm>
              <a:off x="480" y="3120"/>
              <a:ext cx="144" cy="144"/>
            </a:xfrm>
            <a:prstGeom prst="line">
              <a:avLst/>
            </a:prstGeom>
            <a:noFill/>
            <a:ln w="9525">
              <a:solidFill>
                <a:schemeClr val="tx1"/>
              </a:solidFill>
              <a:round/>
              <a:headEnd/>
              <a:tailEnd/>
            </a:ln>
          </p:spPr>
          <p:txBody>
            <a:bodyPr wrap="none" anchor="ctr"/>
            <a:lstStyle/>
            <a:p>
              <a:endParaRPr lang="en-US"/>
            </a:p>
          </p:txBody>
        </p:sp>
        <p:sp>
          <p:nvSpPr>
            <p:cNvPr id="40003" name="Line 87"/>
            <p:cNvSpPr>
              <a:spLocks noChangeShapeType="1"/>
            </p:cNvSpPr>
            <p:nvPr/>
          </p:nvSpPr>
          <p:spPr bwMode="auto">
            <a:xfrm>
              <a:off x="432" y="3072"/>
              <a:ext cx="528" cy="0"/>
            </a:xfrm>
            <a:prstGeom prst="line">
              <a:avLst/>
            </a:prstGeom>
            <a:noFill/>
            <a:ln w="9525">
              <a:solidFill>
                <a:schemeClr val="tx1"/>
              </a:solidFill>
              <a:round/>
              <a:headEnd/>
              <a:tailEnd/>
            </a:ln>
          </p:spPr>
          <p:txBody>
            <a:bodyPr wrap="none" anchor="ctr"/>
            <a:lstStyle/>
            <a:p>
              <a:endParaRPr lang="en-US"/>
            </a:p>
          </p:txBody>
        </p:sp>
        <p:sp>
          <p:nvSpPr>
            <p:cNvPr id="40004" name="Line 88"/>
            <p:cNvSpPr>
              <a:spLocks noChangeShapeType="1"/>
            </p:cNvSpPr>
            <p:nvPr/>
          </p:nvSpPr>
          <p:spPr bwMode="auto">
            <a:xfrm flipV="1">
              <a:off x="672" y="2688"/>
              <a:ext cx="480" cy="576"/>
            </a:xfrm>
            <a:prstGeom prst="line">
              <a:avLst/>
            </a:prstGeom>
            <a:noFill/>
            <a:ln w="9525">
              <a:solidFill>
                <a:schemeClr val="tx1"/>
              </a:solidFill>
              <a:round/>
              <a:headEnd/>
              <a:tailEnd/>
            </a:ln>
          </p:spPr>
          <p:txBody>
            <a:bodyPr wrap="none" anchor="ctr"/>
            <a:lstStyle/>
            <a:p>
              <a:endParaRPr lang="en-US"/>
            </a:p>
          </p:txBody>
        </p:sp>
        <p:sp>
          <p:nvSpPr>
            <p:cNvPr id="40005" name="Line 89"/>
            <p:cNvSpPr>
              <a:spLocks noChangeShapeType="1"/>
            </p:cNvSpPr>
            <p:nvPr/>
          </p:nvSpPr>
          <p:spPr bwMode="auto">
            <a:xfrm flipV="1">
              <a:off x="1296" y="2640"/>
              <a:ext cx="336" cy="240"/>
            </a:xfrm>
            <a:prstGeom prst="line">
              <a:avLst/>
            </a:prstGeom>
            <a:noFill/>
            <a:ln w="9525">
              <a:solidFill>
                <a:schemeClr val="tx1"/>
              </a:solidFill>
              <a:round/>
              <a:headEnd/>
              <a:tailEnd/>
            </a:ln>
          </p:spPr>
          <p:txBody>
            <a:bodyPr wrap="none" anchor="ctr"/>
            <a:lstStyle/>
            <a:p>
              <a:endParaRPr lang="en-US"/>
            </a:p>
          </p:txBody>
        </p:sp>
        <p:sp>
          <p:nvSpPr>
            <p:cNvPr id="40006" name="Line 90"/>
            <p:cNvSpPr>
              <a:spLocks noChangeShapeType="1"/>
            </p:cNvSpPr>
            <p:nvPr/>
          </p:nvSpPr>
          <p:spPr bwMode="auto">
            <a:xfrm flipV="1">
              <a:off x="1296" y="2304"/>
              <a:ext cx="480" cy="576"/>
            </a:xfrm>
            <a:prstGeom prst="line">
              <a:avLst/>
            </a:prstGeom>
            <a:noFill/>
            <a:ln w="9525">
              <a:solidFill>
                <a:schemeClr val="tx1"/>
              </a:solidFill>
              <a:round/>
              <a:headEnd/>
              <a:tailEnd/>
            </a:ln>
          </p:spPr>
          <p:txBody>
            <a:bodyPr wrap="none" anchor="ctr"/>
            <a:lstStyle/>
            <a:p>
              <a:endParaRPr lang="en-US"/>
            </a:p>
          </p:txBody>
        </p:sp>
        <p:sp>
          <p:nvSpPr>
            <p:cNvPr id="40007" name="Line 91"/>
            <p:cNvSpPr>
              <a:spLocks noChangeShapeType="1"/>
            </p:cNvSpPr>
            <p:nvPr/>
          </p:nvSpPr>
          <p:spPr bwMode="auto">
            <a:xfrm flipV="1">
              <a:off x="528" y="3072"/>
              <a:ext cx="480" cy="576"/>
            </a:xfrm>
            <a:prstGeom prst="line">
              <a:avLst/>
            </a:prstGeom>
            <a:noFill/>
            <a:ln w="9525">
              <a:solidFill>
                <a:schemeClr val="tx1"/>
              </a:solidFill>
              <a:round/>
              <a:headEnd/>
              <a:tailEnd/>
            </a:ln>
          </p:spPr>
          <p:txBody>
            <a:bodyPr wrap="none" anchor="ctr"/>
            <a:lstStyle/>
            <a:p>
              <a:endParaRPr lang="en-US"/>
            </a:p>
          </p:txBody>
        </p:sp>
        <p:sp>
          <p:nvSpPr>
            <p:cNvPr id="40008" name="Line 92"/>
            <p:cNvSpPr>
              <a:spLocks noChangeShapeType="1"/>
            </p:cNvSpPr>
            <p:nvPr/>
          </p:nvSpPr>
          <p:spPr bwMode="auto">
            <a:xfrm>
              <a:off x="192" y="3312"/>
              <a:ext cx="384" cy="384"/>
            </a:xfrm>
            <a:prstGeom prst="line">
              <a:avLst/>
            </a:prstGeom>
            <a:noFill/>
            <a:ln w="9525">
              <a:solidFill>
                <a:schemeClr val="tx1"/>
              </a:solidFill>
              <a:round/>
              <a:headEnd/>
              <a:tailEnd/>
            </a:ln>
          </p:spPr>
          <p:txBody>
            <a:bodyPr wrap="none" anchor="ctr"/>
            <a:lstStyle/>
            <a:p>
              <a:endParaRPr lang="en-US"/>
            </a:p>
          </p:txBody>
        </p:sp>
        <p:sp>
          <p:nvSpPr>
            <p:cNvPr id="40009" name="Line 93"/>
            <p:cNvSpPr>
              <a:spLocks noChangeShapeType="1"/>
            </p:cNvSpPr>
            <p:nvPr/>
          </p:nvSpPr>
          <p:spPr bwMode="auto">
            <a:xfrm>
              <a:off x="240" y="3648"/>
              <a:ext cx="336" cy="48"/>
            </a:xfrm>
            <a:prstGeom prst="line">
              <a:avLst/>
            </a:prstGeom>
            <a:noFill/>
            <a:ln w="9525">
              <a:solidFill>
                <a:schemeClr val="tx1"/>
              </a:solidFill>
              <a:round/>
              <a:headEnd/>
              <a:tailEnd/>
            </a:ln>
          </p:spPr>
          <p:txBody>
            <a:bodyPr wrap="none" anchor="ctr"/>
            <a:lstStyle/>
            <a:p>
              <a:endParaRPr lang="en-US"/>
            </a:p>
          </p:txBody>
        </p:sp>
        <p:sp>
          <p:nvSpPr>
            <p:cNvPr id="40010" name="Line 94"/>
            <p:cNvSpPr>
              <a:spLocks noChangeShapeType="1"/>
            </p:cNvSpPr>
            <p:nvPr/>
          </p:nvSpPr>
          <p:spPr bwMode="auto">
            <a:xfrm flipV="1">
              <a:off x="480" y="2160"/>
              <a:ext cx="336" cy="576"/>
            </a:xfrm>
            <a:prstGeom prst="line">
              <a:avLst/>
            </a:prstGeom>
            <a:noFill/>
            <a:ln w="9525">
              <a:solidFill>
                <a:schemeClr val="tx1"/>
              </a:solidFill>
              <a:round/>
              <a:headEnd/>
              <a:tailEnd/>
            </a:ln>
          </p:spPr>
          <p:txBody>
            <a:bodyPr wrap="none" anchor="ctr"/>
            <a:lstStyle/>
            <a:p>
              <a:endParaRPr lang="en-US"/>
            </a:p>
          </p:txBody>
        </p:sp>
        <p:sp>
          <p:nvSpPr>
            <p:cNvPr id="40011" name="Line 95"/>
            <p:cNvSpPr>
              <a:spLocks noChangeShapeType="1"/>
            </p:cNvSpPr>
            <p:nvPr/>
          </p:nvSpPr>
          <p:spPr bwMode="auto">
            <a:xfrm>
              <a:off x="1152" y="3600"/>
              <a:ext cx="384" cy="192"/>
            </a:xfrm>
            <a:prstGeom prst="line">
              <a:avLst/>
            </a:prstGeom>
            <a:noFill/>
            <a:ln w="9525">
              <a:solidFill>
                <a:schemeClr val="tx1"/>
              </a:solidFill>
              <a:round/>
              <a:headEnd/>
              <a:tailEnd/>
            </a:ln>
          </p:spPr>
          <p:txBody>
            <a:bodyPr wrap="none" anchor="ctr"/>
            <a:lstStyle/>
            <a:p>
              <a:endParaRPr lang="en-US"/>
            </a:p>
          </p:txBody>
        </p:sp>
        <p:sp>
          <p:nvSpPr>
            <p:cNvPr id="40012" name="Line 96"/>
            <p:cNvSpPr>
              <a:spLocks noChangeShapeType="1"/>
            </p:cNvSpPr>
            <p:nvPr/>
          </p:nvSpPr>
          <p:spPr bwMode="auto">
            <a:xfrm flipH="1">
              <a:off x="288" y="3120"/>
              <a:ext cx="192" cy="192"/>
            </a:xfrm>
            <a:prstGeom prst="line">
              <a:avLst/>
            </a:prstGeom>
            <a:noFill/>
            <a:ln w="9525">
              <a:solidFill>
                <a:schemeClr val="tx1"/>
              </a:solidFill>
              <a:round/>
              <a:headEnd/>
              <a:tailEnd/>
            </a:ln>
          </p:spPr>
          <p:txBody>
            <a:bodyPr wrap="none" anchor="ctr"/>
            <a:lstStyle/>
            <a:p>
              <a:endParaRPr lang="en-US"/>
            </a:p>
          </p:txBody>
        </p:sp>
        <p:sp>
          <p:nvSpPr>
            <p:cNvPr id="40013" name="Line 97"/>
            <p:cNvSpPr>
              <a:spLocks noChangeShapeType="1"/>
            </p:cNvSpPr>
            <p:nvPr/>
          </p:nvSpPr>
          <p:spPr bwMode="auto">
            <a:xfrm flipH="1">
              <a:off x="576" y="3264"/>
              <a:ext cx="96" cy="384"/>
            </a:xfrm>
            <a:prstGeom prst="line">
              <a:avLst/>
            </a:prstGeom>
            <a:noFill/>
            <a:ln w="9525">
              <a:solidFill>
                <a:schemeClr val="tx1"/>
              </a:solidFill>
              <a:round/>
              <a:headEnd/>
              <a:tailEnd/>
            </a:ln>
          </p:spPr>
          <p:txBody>
            <a:bodyPr wrap="none" anchor="ctr"/>
            <a:lstStyle/>
            <a:p>
              <a:endParaRPr lang="en-US"/>
            </a:p>
          </p:txBody>
        </p:sp>
        <p:sp>
          <p:nvSpPr>
            <p:cNvPr id="40014" name="Line 98"/>
            <p:cNvSpPr>
              <a:spLocks noChangeShapeType="1"/>
            </p:cNvSpPr>
            <p:nvPr/>
          </p:nvSpPr>
          <p:spPr bwMode="auto">
            <a:xfrm>
              <a:off x="192" y="3312"/>
              <a:ext cx="0" cy="384"/>
            </a:xfrm>
            <a:prstGeom prst="line">
              <a:avLst/>
            </a:prstGeom>
            <a:noFill/>
            <a:ln w="9525">
              <a:solidFill>
                <a:schemeClr val="tx1"/>
              </a:solidFill>
              <a:round/>
              <a:headEnd/>
              <a:tailEnd/>
            </a:ln>
          </p:spPr>
          <p:txBody>
            <a:bodyPr wrap="none" anchor="ctr"/>
            <a:lstStyle/>
            <a:p>
              <a:endParaRPr lang="en-US"/>
            </a:p>
          </p:txBody>
        </p:sp>
        <p:sp>
          <p:nvSpPr>
            <p:cNvPr id="40015" name="Line 99"/>
            <p:cNvSpPr>
              <a:spLocks noChangeShapeType="1"/>
            </p:cNvSpPr>
            <p:nvPr/>
          </p:nvSpPr>
          <p:spPr bwMode="auto">
            <a:xfrm flipV="1">
              <a:off x="240" y="3264"/>
              <a:ext cx="384" cy="432"/>
            </a:xfrm>
            <a:prstGeom prst="line">
              <a:avLst/>
            </a:prstGeom>
            <a:noFill/>
            <a:ln w="9525">
              <a:solidFill>
                <a:schemeClr val="tx1"/>
              </a:solidFill>
              <a:round/>
              <a:headEnd/>
              <a:tailEnd/>
            </a:ln>
          </p:spPr>
          <p:txBody>
            <a:bodyPr wrap="none" anchor="ctr"/>
            <a:lstStyle/>
            <a:p>
              <a:endParaRPr lang="en-US"/>
            </a:p>
          </p:txBody>
        </p:sp>
        <p:sp>
          <p:nvSpPr>
            <p:cNvPr id="40016" name="Line 100"/>
            <p:cNvSpPr>
              <a:spLocks noChangeShapeType="1"/>
            </p:cNvSpPr>
            <p:nvPr/>
          </p:nvSpPr>
          <p:spPr bwMode="auto">
            <a:xfrm>
              <a:off x="576" y="3648"/>
              <a:ext cx="432" cy="144"/>
            </a:xfrm>
            <a:prstGeom prst="line">
              <a:avLst/>
            </a:prstGeom>
            <a:noFill/>
            <a:ln w="9525">
              <a:solidFill>
                <a:schemeClr val="tx1"/>
              </a:solidFill>
              <a:round/>
              <a:headEnd/>
              <a:tailEnd/>
            </a:ln>
          </p:spPr>
          <p:txBody>
            <a:bodyPr wrap="none" anchor="ctr"/>
            <a:lstStyle/>
            <a:p>
              <a:endParaRPr lang="en-US"/>
            </a:p>
          </p:txBody>
        </p:sp>
        <p:sp>
          <p:nvSpPr>
            <p:cNvPr id="40017" name="Line 101"/>
            <p:cNvSpPr>
              <a:spLocks noChangeShapeType="1"/>
            </p:cNvSpPr>
            <p:nvPr/>
          </p:nvSpPr>
          <p:spPr bwMode="auto">
            <a:xfrm flipV="1">
              <a:off x="576" y="3504"/>
              <a:ext cx="432" cy="144"/>
            </a:xfrm>
            <a:prstGeom prst="line">
              <a:avLst/>
            </a:prstGeom>
            <a:noFill/>
            <a:ln w="9525">
              <a:solidFill>
                <a:schemeClr val="tx1"/>
              </a:solidFill>
              <a:round/>
              <a:headEnd/>
              <a:tailEnd/>
            </a:ln>
          </p:spPr>
          <p:txBody>
            <a:bodyPr wrap="none" anchor="ctr"/>
            <a:lstStyle/>
            <a:p>
              <a:endParaRPr lang="en-US"/>
            </a:p>
          </p:txBody>
        </p:sp>
        <p:sp>
          <p:nvSpPr>
            <p:cNvPr id="40018" name="Line 102"/>
            <p:cNvSpPr>
              <a:spLocks noChangeShapeType="1"/>
            </p:cNvSpPr>
            <p:nvPr/>
          </p:nvSpPr>
          <p:spPr bwMode="auto">
            <a:xfrm>
              <a:off x="1488" y="2112"/>
              <a:ext cx="192" cy="576"/>
            </a:xfrm>
            <a:prstGeom prst="line">
              <a:avLst/>
            </a:prstGeom>
            <a:noFill/>
            <a:ln w="9525">
              <a:solidFill>
                <a:schemeClr val="tx1"/>
              </a:solidFill>
              <a:round/>
              <a:headEnd/>
              <a:tailEnd/>
            </a:ln>
          </p:spPr>
          <p:txBody>
            <a:bodyPr wrap="none" anchor="ctr"/>
            <a:lstStyle/>
            <a:p>
              <a:endParaRPr lang="en-US"/>
            </a:p>
          </p:txBody>
        </p:sp>
        <p:sp>
          <p:nvSpPr>
            <p:cNvPr id="40019" name="Line 103"/>
            <p:cNvSpPr>
              <a:spLocks noChangeShapeType="1"/>
            </p:cNvSpPr>
            <p:nvPr/>
          </p:nvSpPr>
          <p:spPr bwMode="auto">
            <a:xfrm flipH="1">
              <a:off x="1632" y="2256"/>
              <a:ext cx="96" cy="384"/>
            </a:xfrm>
            <a:prstGeom prst="line">
              <a:avLst/>
            </a:prstGeom>
            <a:noFill/>
            <a:ln w="9525">
              <a:solidFill>
                <a:schemeClr val="tx1"/>
              </a:solidFill>
              <a:round/>
              <a:headEnd/>
              <a:tailEnd/>
            </a:ln>
          </p:spPr>
          <p:txBody>
            <a:bodyPr wrap="none" anchor="ctr"/>
            <a:lstStyle/>
            <a:p>
              <a:endParaRPr lang="en-US"/>
            </a:p>
          </p:txBody>
        </p:sp>
        <p:sp>
          <p:nvSpPr>
            <p:cNvPr id="40020" name="Line 104"/>
            <p:cNvSpPr>
              <a:spLocks noChangeShapeType="1"/>
            </p:cNvSpPr>
            <p:nvPr/>
          </p:nvSpPr>
          <p:spPr bwMode="auto">
            <a:xfrm flipV="1">
              <a:off x="1008" y="2880"/>
              <a:ext cx="336" cy="240"/>
            </a:xfrm>
            <a:prstGeom prst="line">
              <a:avLst/>
            </a:prstGeom>
            <a:noFill/>
            <a:ln w="9525">
              <a:solidFill>
                <a:schemeClr val="tx1"/>
              </a:solidFill>
              <a:round/>
              <a:headEnd/>
              <a:tailEnd/>
            </a:ln>
          </p:spPr>
          <p:txBody>
            <a:bodyPr wrap="none" anchor="ctr"/>
            <a:lstStyle/>
            <a:p>
              <a:endParaRPr lang="en-US"/>
            </a:p>
          </p:txBody>
        </p:sp>
        <p:sp>
          <p:nvSpPr>
            <p:cNvPr id="40021" name="Line 105"/>
            <p:cNvSpPr>
              <a:spLocks noChangeShapeType="1"/>
            </p:cNvSpPr>
            <p:nvPr/>
          </p:nvSpPr>
          <p:spPr bwMode="auto">
            <a:xfrm>
              <a:off x="1296" y="2544"/>
              <a:ext cx="0" cy="336"/>
            </a:xfrm>
            <a:prstGeom prst="line">
              <a:avLst/>
            </a:prstGeom>
            <a:noFill/>
            <a:ln w="9525">
              <a:solidFill>
                <a:schemeClr val="tx1"/>
              </a:solidFill>
              <a:round/>
              <a:headEnd/>
              <a:tailEnd/>
            </a:ln>
          </p:spPr>
          <p:txBody>
            <a:bodyPr wrap="none" anchor="ctr"/>
            <a:lstStyle/>
            <a:p>
              <a:endParaRPr lang="en-US"/>
            </a:p>
          </p:txBody>
        </p:sp>
        <p:sp>
          <p:nvSpPr>
            <p:cNvPr id="40022" name="Line 106"/>
            <p:cNvSpPr>
              <a:spLocks noChangeShapeType="1"/>
            </p:cNvSpPr>
            <p:nvPr/>
          </p:nvSpPr>
          <p:spPr bwMode="auto">
            <a:xfrm>
              <a:off x="1344" y="2544"/>
              <a:ext cx="288" cy="480"/>
            </a:xfrm>
            <a:prstGeom prst="line">
              <a:avLst/>
            </a:prstGeom>
            <a:noFill/>
            <a:ln w="9525">
              <a:solidFill>
                <a:schemeClr val="tx1"/>
              </a:solidFill>
              <a:round/>
              <a:headEnd/>
              <a:tailEnd/>
            </a:ln>
          </p:spPr>
          <p:txBody>
            <a:bodyPr wrap="none" anchor="ctr"/>
            <a:lstStyle/>
            <a:p>
              <a:endParaRPr lang="en-US"/>
            </a:p>
          </p:txBody>
        </p:sp>
        <p:sp>
          <p:nvSpPr>
            <p:cNvPr id="40023" name="Line 107"/>
            <p:cNvSpPr>
              <a:spLocks noChangeShapeType="1"/>
            </p:cNvSpPr>
            <p:nvPr/>
          </p:nvSpPr>
          <p:spPr bwMode="auto">
            <a:xfrm>
              <a:off x="1008" y="2688"/>
              <a:ext cx="240" cy="528"/>
            </a:xfrm>
            <a:prstGeom prst="line">
              <a:avLst/>
            </a:prstGeom>
            <a:noFill/>
            <a:ln w="9525">
              <a:solidFill>
                <a:schemeClr val="tx1"/>
              </a:solidFill>
              <a:round/>
              <a:headEnd/>
              <a:tailEnd/>
            </a:ln>
          </p:spPr>
          <p:txBody>
            <a:bodyPr wrap="none" anchor="ctr"/>
            <a:lstStyle/>
            <a:p>
              <a:endParaRPr lang="en-US"/>
            </a:p>
          </p:txBody>
        </p:sp>
        <p:sp>
          <p:nvSpPr>
            <p:cNvPr id="40024" name="Line 108"/>
            <p:cNvSpPr>
              <a:spLocks noChangeShapeType="1"/>
            </p:cNvSpPr>
            <p:nvPr/>
          </p:nvSpPr>
          <p:spPr bwMode="auto">
            <a:xfrm>
              <a:off x="432" y="3072"/>
              <a:ext cx="96" cy="576"/>
            </a:xfrm>
            <a:prstGeom prst="line">
              <a:avLst/>
            </a:prstGeom>
            <a:noFill/>
            <a:ln w="9525">
              <a:solidFill>
                <a:schemeClr val="tx1"/>
              </a:solidFill>
              <a:round/>
              <a:headEnd/>
              <a:tailEnd/>
            </a:ln>
          </p:spPr>
          <p:txBody>
            <a:bodyPr wrap="none" anchor="ctr"/>
            <a:lstStyle/>
            <a:p>
              <a:endParaRPr lang="en-US"/>
            </a:p>
          </p:txBody>
        </p:sp>
        <p:sp>
          <p:nvSpPr>
            <p:cNvPr id="40025" name="Line 109"/>
            <p:cNvSpPr>
              <a:spLocks noChangeShapeType="1"/>
            </p:cNvSpPr>
            <p:nvPr/>
          </p:nvSpPr>
          <p:spPr bwMode="auto">
            <a:xfrm>
              <a:off x="672" y="3264"/>
              <a:ext cx="336" cy="528"/>
            </a:xfrm>
            <a:prstGeom prst="line">
              <a:avLst/>
            </a:prstGeom>
            <a:noFill/>
            <a:ln w="9525">
              <a:solidFill>
                <a:schemeClr val="tx1"/>
              </a:solidFill>
              <a:round/>
              <a:headEnd/>
              <a:tailEnd/>
            </a:ln>
          </p:spPr>
          <p:txBody>
            <a:bodyPr wrap="none" anchor="ctr"/>
            <a:lstStyle/>
            <a:p>
              <a:endParaRPr lang="en-US"/>
            </a:p>
          </p:txBody>
        </p:sp>
        <p:sp>
          <p:nvSpPr>
            <p:cNvPr id="40026" name="Line 110"/>
            <p:cNvSpPr>
              <a:spLocks noChangeShapeType="1"/>
            </p:cNvSpPr>
            <p:nvPr/>
          </p:nvSpPr>
          <p:spPr bwMode="auto">
            <a:xfrm>
              <a:off x="720" y="3216"/>
              <a:ext cx="288" cy="240"/>
            </a:xfrm>
            <a:prstGeom prst="line">
              <a:avLst/>
            </a:prstGeom>
            <a:noFill/>
            <a:ln w="9525">
              <a:solidFill>
                <a:schemeClr val="tx1"/>
              </a:solidFill>
              <a:round/>
              <a:headEnd/>
              <a:tailEnd/>
            </a:ln>
          </p:spPr>
          <p:txBody>
            <a:bodyPr wrap="none" anchor="ctr"/>
            <a:lstStyle/>
            <a:p>
              <a:endParaRPr lang="en-US"/>
            </a:p>
          </p:txBody>
        </p:sp>
        <p:sp>
          <p:nvSpPr>
            <p:cNvPr id="40027" name="Line 114"/>
            <p:cNvSpPr>
              <a:spLocks noChangeShapeType="1"/>
            </p:cNvSpPr>
            <p:nvPr/>
          </p:nvSpPr>
          <p:spPr bwMode="auto">
            <a:xfrm>
              <a:off x="1680" y="2688"/>
              <a:ext cx="0" cy="336"/>
            </a:xfrm>
            <a:prstGeom prst="line">
              <a:avLst/>
            </a:prstGeom>
            <a:noFill/>
            <a:ln w="9525">
              <a:solidFill>
                <a:schemeClr val="tx1"/>
              </a:solidFill>
              <a:round/>
              <a:headEnd/>
              <a:tailEnd/>
            </a:ln>
          </p:spPr>
          <p:txBody>
            <a:bodyPr wrap="none" anchor="ctr"/>
            <a:lstStyle/>
            <a:p>
              <a:endParaRPr lang="en-US"/>
            </a:p>
          </p:txBody>
        </p:sp>
        <p:sp>
          <p:nvSpPr>
            <p:cNvPr id="40028" name="Line 115"/>
            <p:cNvSpPr>
              <a:spLocks noChangeShapeType="1"/>
            </p:cNvSpPr>
            <p:nvPr/>
          </p:nvSpPr>
          <p:spPr bwMode="auto">
            <a:xfrm>
              <a:off x="1488" y="2112"/>
              <a:ext cx="288" cy="144"/>
            </a:xfrm>
            <a:prstGeom prst="line">
              <a:avLst/>
            </a:prstGeom>
            <a:noFill/>
            <a:ln w="9525">
              <a:solidFill>
                <a:schemeClr val="tx1"/>
              </a:solidFill>
              <a:round/>
              <a:headEnd/>
              <a:tailEnd/>
            </a:ln>
          </p:spPr>
          <p:txBody>
            <a:bodyPr wrap="none" anchor="ctr"/>
            <a:lstStyle/>
            <a:p>
              <a:endParaRPr lang="en-US"/>
            </a:p>
          </p:txBody>
        </p:sp>
        <p:sp>
          <p:nvSpPr>
            <p:cNvPr id="40029" name="Line 116"/>
            <p:cNvSpPr>
              <a:spLocks noChangeShapeType="1"/>
            </p:cNvSpPr>
            <p:nvPr/>
          </p:nvSpPr>
          <p:spPr bwMode="auto">
            <a:xfrm flipV="1">
              <a:off x="1296" y="2256"/>
              <a:ext cx="432" cy="240"/>
            </a:xfrm>
            <a:prstGeom prst="line">
              <a:avLst/>
            </a:prstGeom>
            <a:noFill/>
            <a:ln w="9525">
              <a:solidFill>
                <a:schemeClr val="tx1"/>
              </a:solidFill>
              <a:round/>
              <a:headEnd/>
              <a:tailEnd/>
            </a:ln>
          </p:spPr>
          <p:txBody>
            <a:bodyPr wrap="none" anchor="ctr"/>
            <a:lstStyle/>
            <a:p>
              <a:endParaRPr lang="en-US"/>
            </a:p>
          </p:txBody>
        </p:sp>
        <p:sp>
          <p:nvSpPr>
            <p:cNvPr id="40030" name="Line 117"/>
            <p:cNvSpPr>
              <a:spLocks noChangeShapeType="1"/>
            </p:cNvSpPr>
            <p:nvPr/>
          </p:nvSpPr>
          <p:spPr bwMode="auto">
            <a:xfrm flipH="1">
              <a:off x="672" y="2496"/>
              <a:ext cx="144" cy="288"/>
            </a:xfrm>
            <a:prstGeom prst="line">
              <a:avLst/>
            </a:prstGeom>
            <a:noFill/>
            <a:ln w="9525">
              <a:solidFill>
                <a:schemeClr val="tx1"/>
              </a:solidFill>
              <a:round/>
              <a:headEnd/>
              <a:tailEnd/>
            </a:ln>
          </p:spPr>
          <p:txBody>
            <a:bodyPr wrap="none" anchor="ctr"/>
            <a:lstStyle/>
            <a:p>
              <a:endParaRPr lang="en-US"/>
            </a:p>
          </p:txBody>
        </p:sp>
        <p:sp>
          <p:nvSpPr>
            <p:cNvPr id="40031" name="Line 118"/>
            <p:cNvSpPr>
              <a:spLocks noChangeShapeType="1"/>
            </p:cNvSpPr>
            <p:nvPr/>
          </p:nvSpPr>
          <p:spPr bwMode="auto">
            <a:xfrm flipV="1">
              <a:off x="432" y="2496"/>
              <a:ext cx="336" cy="240"/>
            </a:xfrm>
            <a:prstGeom prst="line">
              <a:avLst/>
            </a:prstGeom>
            <a:noFill/>
            <a:ln w="9525">
              <a:solidFill>
                <a:schemeClr val="tx1"/>
              </a:solidFill>
              <a:round/>
              <a:headEnd/>
              <a:tailEnd/>
            </a:ln>
          </p:spPr>
          <p:txBody>
            <a:bodyPr wrap="none" anchor="ctr"/>
            <a:lstStyle/>
            <a:p>
              <a:endParaRPr lang="en-US"/>
            </a:p>
          </p:txBody>
        </p:sp>
        <p:sp>
          <p:nvSpPr>
            <p:cNvPr id="40032" name="Line 119"/>
            <p:cNvSpPr>
              <a:spLocks noChangeShapeType="1"/>
            </p:cNvSpPr>
            <p:nvPr/>
          </p:nvSpPr>
          <p:spPr bwMode="auto">
            <a:xfrm>
              <a:off x="816" y="2544"/>
              <a:ext cx="192" cy="576"/>
            </a:xfrm>
            <a:prstGeom prst="line">
              <a:avLst/>
            </a:prstGeom>
            <a:noFill/>
            <a:ln w="9525">
              <a:solidFill>
                <a:schemeClr val="tx1"/>
              </a:solidFill>
              <a:round/>
              <a:headEnd/>
              <a:tailEnd/>
            </a:ln>
          </p:spPr>
          <p:txBody>
            <a:bodyPr wrap="none" anchor="ctr"/>
            <a:lstStyle/>
            <a:p>
              <a:endParaRPr lang="en-US"/>
            </a:p>
          </p:txBody>
        </p:sp>
        <p:sp>
          <p:nvSpPr>
            <p:cNvPr id="40033" name="Line 120"/>
            <p:cNvSpPr>
              <a:spLocks noChangeShapeType="1"/>
            </p:cNvSpPr>
            <p:nvPr/>
          </p:nvSpPr>
          <p:spPr bwMode="auto">
            <a:xfrm>
              <a:off x="1152" y="2688"/>
              <a:ext cx="144" cy="192"/>
            </a:xfrm>
            <a:prstGeom prst="line">
              <a:avLst/>
            </a:prstGeom>
            <a:noFill/>
            <a:ln w="9525">
              <a:solidFill>
                <a:schemeClr val="tx1"/>
              </a:solidFill>
              <a:round/>
              <a:headEnd/>
              <a:tailEnd/>
            </a:ln>
          </p:spPr>
          <p:txBody>
            <a:bodyPr wrap="none" anchor="ctr"/>
            <a:lstStyle/>
            <a:p>
              <a:endParaRPr lang="en-US"/>
            </a:p>
          </p:txBody>
        </p:sp>
      </p:grpSp>
      <p:sp>
        <p:nvSpPr>
          <p:cNvPr id="102" name="Rectangle 101"/>
          <p:cNvSpPr/>
          <p:nvPr/>
        </p:nvSpPr>
        <p:spPr>
          <a:xfrm>
            <a:off x="2160745" y="4009830"/>
            <a:ext cx="4321493" cy="7370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04" name="Straight Connector 10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ChangeArrowheads="1"/>
          </p:cNvSpPr>
          <p:nvPr/>
        </p:nvSpPr>
        <p:spPr bwMode="auto">
          <a:xfrm>
            <a:off x="360124" y="270051"/>
            <a:ext cx="21607463" cy="12152313"/>
          </a:xfrm>
          <a:prstGeom prst="rect">
            <a:avLst/>
          </a:prstGeom>
          <a:noFill/>
          <a:ln w="9525">
            <a:noFill/>
            <a:miter lim="800000"/>
            <a:headEnd/>
            <a:tailEnd/>
          </a:ln>
          <a:effectLst/>
        </p:spPr>
        <p:txBody>
          <a:bodyPr wrap="none" lIns="192911" tIns="96455" rIns="192911" bIns="96455" anchor="ctr"/>
          <a:lstStyle/>
          <a:p>
            <a:pPr algn="ctr">
              <a:lnSpc>
                <a:spcPct val="110000"/>
              </a:lnSpc>
            </a:pPr>
            <a:endParaRPr lang="fr-FR" sz="5100" dirty="0"/>
          </a:p>
        </p:txBody>
      </p:sp>
      <p:sp>
        <p:nvSpPr>
          <p:cNvPr id="1030" name="Text Box 3"/>
          <p:cNvSpPr txBox="1">
            <a:spLocks noChangeArrowheads="1"/>
          </p:cNvSpPr>
          <p:nvPr/>
        </p:nvSpPr>
        <p:spPr bwMode="auto">
          <a:xfrm>
            <a:off x="540187" y="7862436"/>
            <a:ext cx="6309480" cy="3072505"/>
          </a:xfrm>
          <a:prstGeom prst="rect">
            <a:avLst/>
          </a:prstGeom>
          <a:noFill/>
          <a:ln w="9525">
            <a:noFill/>
            <a:miter lim="800000"/>
            <a:headEnd/>
            <a:tailEnd/>
          </a:ln>
        </p:spPr>
        <p:txBody>
          <a:bodyPr wrap="none" lIns="192911" tIns="96455" rIns="192911" bIns="96455">
            <a:spAutoFit/>
          </a:bodyPr>
          <a:lstStyle/>
          <a:p>
            <a:r>
              <a:rPr lang="en-US" sz="4800" dirty="0"/>
              <a:t>Population</a:t>
            </a:r>
          </a:p>
          <a:p>
            <a:r>
              <a:rPr lang="en-US" sz="4400" dirty="0"/>
              <a:t>- 50 000 neurons</a:t>
            </a:r>
          </a:p>
          <a:p>
            <a:r>
              <a:rPr lang="en-US" sz="4400" dirty="0"/>
              <a:t>- 20 percent inhibitory</a:t>
            </a:r>
          </a:p>
          <a:p>
            <a:r>
              <a:rPr lang="en-US" sz="4400" dirty="0"/>
              <a:t>- </a:t>
            </a:r>
            <a:r>
              <a:rPr lang="en-US" sz="4400" b="1" dirty="0"/>
              <a:t>randomly connecte</a:t>
            </a:r>
            <a:r>
              <a:rPr lang="en-US" sz="5100" b="1" dirty="0"/>
              <a:t>d</a:t>
            </a:r>
          </a:p>
        </p:txBody>
      </p:sp>
      <p:grpSp>
        <p:nvGrpSpPr>
          <p:cNvPr id="2" name="Group 4"/>
          <p:cNvGrpSpPr>
            <a:grpSpLocks/>
          </p:cNvGrpSpPr>
          <p:nvPr/>
        </p:nvGrpSpPr>
        <p:grpSpPr bwMode="auto">
          <a:xfrm>
            <a:off x="1080373" y="2025386"/>
            <a:ext cx="4555992" cy="2970565"/>
            <a:chOff x="288" y="720"/>
            <a:chExt cx="2064" cy="1392"/>
          </a:xfrm>
        </p:grpSpPr>
        <p:sp>
          <p:nvSpPr>
            <p:cNvPr id="1070" name="AutoShape 5"/>
            <p:cNvSpPr>
              <a:spLocks noChangeArrowheads="1"/>
            </p:cNvSpPr>
            <p:nvPr/>
          </p:nvSpPr>
          <p:spPr bwMode="auto">
            <a:xfrm>
              <a:off x="288" y="720"/>
              <a:ext cx="2064" cy="1392"/>
            </a:xfrm>
            <a:prstGeom prst="roundRect">
              <a:avLst>
                <a:gd name="adj" fmla="val 16667"/>
              </a:avLst>
            </a:prstGeom>
            <a:noFill/>
            <a:ln w="9525">
              <a:solidFill>
                <a:schemeClr val="tx1"/>
              </a:solidFill>
              <a:round/>
              <a:headEnd/>
              <a:tailEnd/>
            </a:ln>
          </p:spPr>
          <p:txBody>
            <a:bodyPr wrap="none" anchor="ctr"/>
            <a:lstStyle/>
            <a:p>
              <a:endParaRPr lang="en-US"/>
            </a:p>
          </p:txBody>
        </p:sp>
        <p:sp>
          <p:nvSpPr>
            <p:cNvPr id="1071" name="Oval 6"/>
            <p:cNvSpPr>
              <a:spLocks noChangeArrowheads="1"/>
            </p:cNvSpPr>
            <p:nvPr/>
          </p:nvSpPr>
          <p:spPr bwMode="auto">
            <a:xfrm>
              <a:off x="1248" y="110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2" name="Oval 7"/>
            <p:cNvSpPr>
              <a:spLocks noChangeArrowheads="1"/>
            </p:cNvSpPr>
            <p:nvPr/>
          </p:nvSpPr>
          <p:spPr bwMode="auto">
            <a:xfrm>
              <a:off x="1344" y="120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3" name="Oval 8"/>
            <p:cNvSpPr>
              <a:spLocks noChangeArrowheads="1"/>
            </p:cNvSpPr>
            <p:nvPr/>
          </p:nvSpPr>
          <p:spPr bwMode="auto">
            <a:xfrm>
              <a:off x="1440"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4" name="Oval 9"/>
            <p:cNvSpPr>
              <a:spLocks noChangeArrowheads="1"/>
            </p:cNvSpPr>
            <p:nvPr/>
          </p:nvSpPr>
          <p:spPr bwMode="auto">
            <a:xfrm>
              <a:off x="1392" y="177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5" name="Oval 10"/>
            <p:cNvSpPr>
              <a:spLocks noChangeArrowheads="1"/>
            </p:cNvSpPr>
            <p:nvPr/>
          </p:nvSpPr>
          <p:spPr bwMode="auto">
            <a:xfrm>
              <a:off x="1728"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6" name="Oval 11"/>
            <p:cNvSpPr>
              <a:spLocks noChangeArrowheads="1"/>
            </p:cNvSpPr>
            <p:nvPr/>
          </p:nvSpPr>
          <p:spPr bwMode="auto">
            <a:xfrm>
              <a:off x="1584"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7" name="Oval 12"/>
            <p:cNvSpPr>
              <a:spLocks noChangeArrowheads="1"/>
            </p:cNvSpPr>
            <p:nvPr/>
          </p:nvSpPr>
          <p:spPr bwMode="auto">
            <a:xfrm>
              <a:off x="1344" y="144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8" name="Oval 13"/>
            <p:cNvSpPr>
              <a:spLocks noChangeArrowheads="1"/>
            </p:cNvSpPr>
            <p:nvPr/>
          </p:nvSpPr>
          <p:spPr bwMode="auto">
            <a:xfrm>
              <a:off x="1440" y="134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9" name="Oval 14"/>
            <p:cNvSpPr>
              <a:spLocks noChangeArrowheads="1"/>
            </p:cNvSpPr>
            <p:nvPr/>
          </p:nvSpPr>
          <p:spPr bwMode="auto">
            <a:xfrm>
              <a:off x="1536"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0" name="Oval 15"/>
            <p:cNvSpPr>
              <a:spLocks noChangeArrowheads="1"/>
            </p:cNvSpPr>
            <p:nvPr/>
          </p:nvSpPr>
          <p:spPr bwMode="auto">
            <a:xfrm>
              <a:off x="163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1" name="Oval 16"/>
            <p:cNvSpPr>
              <a:spLocks noChangeArrowheads="1"/>
            </p:cNvSpPr>
            <p:nvPr/>
          </p:nvSpPr>
          <p:spPr bwMode="auto">
            <a:xfrm>
              <a:off x="1104"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2" name="Oval 17"/>
            <p:cNvSpPr>
              <a:spLocks noChangeArrowheads="1"/>
            </p:cNvSpPr>
            <p:nvPr/>
          </p:nvSpPr>
          <p:spPr bwMode="auto">
            <a:xfrm>
              <a:off x="1056"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3" name="Oval 18"/>
            <p:cNvSpPr>
              <a:spLocks noChangeArrowheads="1"/>
            </p:cNvSpPr>
            <p:nvPr/>
          </p:nvSpPr>
          <p:spPr bwMode="auto">
            <a:xfrm>
              <a:off x="960" y="1008"/>
              <a:ext cx="960" cy="912"/>
            </a:xfrm>
            <a:prstGeom prst="ellipse">
              <a:avLst/>
            </a:prstGeom>
            <a:noFill/>
            <a:ln w="9525">
              <a:solidFill>
                <a:schemeClr val="tx1"/>
              </a:solidFill>
              <a:prstDash val="sysDot"/>
              <a:round/>
              <a:headEnd/>
              <a:tailEnd/>
            </a:ln>
          </p:spPr>
          <p:txBody>
            <a:bodyPr wrap="none" anchor="ctr"/>
            <a:lstStyle/>
            <a:p>
              <a:endParaRPr lang="en-US"/>
            </a:p>
          </p:txBody>
        </p:sp>
        <p:sp>
          <p:nvSpPr>
            <p:cNvPr id="1084" name="Oval 19"/>
            <p:cNvSpPr>
              <a:spLocks noChangeArrowheads="1"/>
            </p:cNvSpPr>
            <p:nvPr/>
          </p:nvSpPr>
          <p:spPr bwMode="auto">
            <a:xfrm>
              <a:off x="1200" y="163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5" name="Oval 20"/>
            <p:cNvSpPr>
              <a:spLocks noChangeArrowheads="1"/>
            </p:cNvSpPr>
            <p:nvPr/>
          </p:nvSpPr>
          <p:spPr bwMode="auto">
            <a:xfrm>
              <a:off x="1152"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6" name="Line 21"/>
            <p:cNvSpPr>
              <a:spLocks noChangeShapeType="1"/>
            </p:cNvSpPr>
            <p:nvPr/>
          </p:nvSpPr>
          <p:spPr bwMode="auto">
            <a:xfrm>
              <a:off x="384" y="1152"/>
              <a:ext cx="384" cy="0"/>
            </a:xfrm>
            <a:prstGeom prst="line">
              <a:avLst/>
            </a:prstGeom>
            <a:noFill/>
            <a:ln w="9525">
              <a:solidFill>
                <a:schemeClr val="tx1"/>
              </a:solidFill>
              <a:round/>
              <a:headEnd/>
              <a:tailEnd/>
            </a:ln>
          </p:spPr>
          <p:txBody>
            <a:bodyPr wrap="none" anchor="ctr"/>
            <a:lstStyle/>
            <a:p>
              <a:endParaRPr lang="en-US"/>
            </a:p>
          </p:txBody>
        </p:sp>
        <p:sp>
          <p:nvSpPr>
            <p:cNvPr id="1087" name="Line 22"/>
            <p:cNvSpPr>
              <a:spLocks noChangeShapeType="1"/>
            </p:cNvSpPr>
            <p:nvPr/>
          </p:nvSpPr>
          <p:spPr bwMode="auto">
            <a:xfrm>
              <a:off x="384" y="1392"/>
              <a:ext cx="384" cy="0"/>
            </a:xfrm>
            <a:prstGeom prst="line">
              <a:avLst/>
            </a:prstGeom>
            <a:noFill/>
            <a:ln w="9525">
              <a:solidFill>
                <a:schemeClr val="tx1"/>
              </a:solidFill>
              <a:round/>
              <a:headEnd/>
              <a:tailEnd/>
            </a:ln>
          </p:spPr>
          <p:txBody>
            <a:bodyPr wrap="none" anchor="ctr"/>
            <a:lstStyle/>
            <a:p>
              <a:endParaRPr lang="en-US"/>
            </a:p>
          </p:txBody>
        </p:sp>
        <p:sp>
          <p:nvSpPr>
            <p:cNvPr id="1088" name="Line 23"/>
            <p:cNvSpPr>
              <a:spLocks noChangeShapeType="1"/>
            </p:cNvSpPr>
            <p:nvPr/>
          </p:nvSpPr>
          <p:spPr bwMode="auto">
            <a:xfrm>
              <a:off x="384" y="1632"/>
              <a:ext cx="384" cy="0"/>
            </a:xfrm>
            <a:prstGeom prst="line">
              <a:avLst/>
            </a:prstGeom>
            <a:noFill/>
            <a:ln w="9525">
              <a:solidFill>
                <a:schemeClr val="tx1"/>
              </a:solidFill>
              <a:round/>
              <a:headEnd/>
              <a:tailEnd/>
            </a:ln>
          </p:spPr>
          <p:txBody>
            <a:bodyPr wrap="none" anchor="ctr"/>
            <a:lstStyle/>
            <a:p>
              <a:endParaRPr lang="en-US"/>
            </a:p>
          </p:txBody>
        </p:sp>
        <p:sp>
          <p:nvSpPr>
            <p:cNvPr id="1089" name="Line 24"/>
            <p:cNvSpPr>
              <a:spLocks noChangeShapeType="1"/>
            </p:cNvSpPr>
            <p:nvPr/>
          </p:nvSpPr>
          <p:spPr bwMode="auto">
            <a:xfrm>
              <a:off x="384" y="1872"/>
              <a:ext cx="384" cy="0"/>
            </a:xfrm>
            <a:prstGeom prst="line">
              <a:avLst/>
            </a:prstGeom>
            <a:noFill/>
            <a:ln w="9525">
              <a:solidFill>
                <a:schemeClr val="tx1"/>
              </a:solidFill>
              <a:round/>
              <a:headEnd/>
              <a:tailEnd/>
            </a:ln>
          </p:spPr>
          <p:txBody>
            <a:bodyPr wrap="none" anchor="ctr"/>
            <a:lstStyle/>
            <a:p>
              <a:endParaRPr lang="en-US"/>
            </a:p>
          </p:txBody>
        </p:sp>
        <p:sp>
          <p:nvSpPr>
            <p:cNvPr id="1090" name="Line 25"/>
            <p:cNvSpPr>
              <a:spLocks noChangeShapeType="1"/>
            </p:cNvSpPr>
            <p:nvPr/>
          </p:nvSpPr>
          <p:spPr bwMode="auto">
            <a:xfrm>
              <a:off x="480" y="960"/>
              <a:ext cx="0" cy="192"/>
            </a:xfrm>
            <a:prstGeom prst="line">
              <a:avLst/>
            </a:prstGeom>
            <a:noFill/>
            <a:ln w="57150">
              <a:solidFill>
                <a:schemeClr val="tx1"/>
              </a:solidFill>
              <a:round/>
              <a:headEnd/>
              <a:tailEnd/>
            </a:ln>
          </p:spPr>
          <p:txBody>
            <a:bodyPr wrap="none" anchor="ctr"/>
            <a:lstStyle/>
            <a:p>
              <a:endParaRPr lang="en-US"/>
            </a:p>
          </p:txBody>
        </p:sp>
        <p:sp>
          <p:nvSpPr>
            <p:cNvPr id="1091" name="Line 26"/>
            <p:cNvSpPr>
              <a:spLocks noChangeShapeType="1"/>
            </p:cNvSpPr>
            <p:nvPr/>
          </p:nvSpPr>
          <p:spPr bwMode="auto">
            <a:xfrm>
              <a:off x="576" y="1200"/>
              <a:ext cx="0" cy="192"/>
            </a:xfrm>
            <a:prstGeom prst="line">
              <a:avLst/>
            </a:prstGeom>
            <a:noFill/>
            <a:ln w="57150">
              <a:solidFill>
                <a:schemeClr val="tx1"/>
              </a:solidFill>
              <a:round/>
              <a:headEnd/>
              <a:tailEnd/>
            </a:ln>
          </p:spPr>
          <p:txBody>
            <a:bodyPr wrap="none" anchor="ctr"/>
            <a:lstStyle/>
            <a:p>
              <a:endParaRPr lang="en-US"/>
            </a:p>
          </p:txBody>
        </p:sp>
        <p:sp>
          <p:nvSpPr>
            <p:cNvPr id="1092" name="Line 27"/>
            <p:cNvSpPr>
              <a:spLocks noChangeShapeType="1"/>
            </p:cNvSpPr>
            <p:nvPr/>
          </p:nvSpPr>
          <p:spPr bwMode="auto">
            <a:xfrm>
              <a:off x="432" y="1440"/>
              <a:ext cx="0" cy="192"/>
            </a:xfrm>
            <a:prstGeom prst="line">
              <a:avLst/>
            </a:prstGeom>
            <a:noFill/>
            <a:ln w="57150">
              <a:solidFill>
                <a:schemeClr val="tx1"/>
              </a:solidFill>
              <a:round/>
              <a:headEnd/>
              <a:tailEnd/>
            </a:ln>
          </p:spPr>
          <p:txBody>
            <a:bodyPr wrap="none" anchor="ctr"/>
            <a:lstStyle/>
            <a:p>
              <a:endParaRPr lang="en-US"/>
            </a:p>
          </p:txBody>
        </p:sp>
        <p:sp>
          <p:nvSpPr>
            <p:cNvPr id="1093" name="Line 28"/>
            <p:cNvSpPr>
              <a:spLocks noChangeShapeType="1"/>
            </p:cNvSpPr>
            <p:nvPr/>
          </p:nvSpPr>
          <p:spPr bwMode="auto">
            <a:xfrm>
              <a:off x="528" y="1440"/>
              <a:ext cx="0" cy="192"/>
            </a:xfrm>
            <a:prstGeom prst="line">
              <a:avLst/>
            </a:prstGeom>
            <a:noFill/>
            <a:ln w="57150">
              <a:solidFill>
                <a:schemeClr val="tx1"/>
              </a:solidFill>
              <a:round/>
              <a:headEnd/>
              <a:tailEnd/>
            </a:ln>
          </p:spPr>
          <p:txBody>
            <a:bodyPr wrap="none" anchor="ctr"/>
            <a:lstStyle/>
            <a:p>
              <a:endParaRPr lang="en-US"/>
            </a:p>
          </p:txBody>
        </p:sp>
        <p:sp>
          <p:nvSpPr>
            <p:cNvPr id="1094" name="Line 29"/>
            <p:cNvSpPr>
              <a:spLocks noChangeShapeType="1"/>
            </p:cNvSpPr>
            <p:nvPr/>
          </p:nvSpPr>
          <p:spPr bwMode="auto">
            <a:xfrm>
              <a:off x="672" y="1680"/>
              <a:ext cx="0" cy="192"/>
            </a:xfrm>
            <a:prstGeom prst="line">
              <a:avLst/>
            </a:prstGeom>
            <a:noFill/>
            <a:ln w="57150">
              <a:solidFill>
                <a:schemeClr val="tx1"/>
              </a:solidFill>
              <a:round/>
              <a:headEnd/>
              <a:tailEnd/>
            </a:ln>
          </p:spPr>
          <p:txBody>
            <a:bodyPr wrap="none" anchor="ctr"/>
            <a:lstStyle/>
            <a:p>
              <a:endParaRPr lang="en-US"/>
            </a:p>
          </p:txBody>
        </p:sp>
        <p:sp>
          <p:nvSpPr>
            <p:cNvPr id="1095" name="Line 30"/>
            <p:cNvSpPr>
              <a:spLocks noChangeShapeType="1"/>
            </p:cNvSpPr>
            <p:nvPr/>
          </p:nvSpPr>
          <p:spPr bwMode="auto">
            <a:xfrm>
              <a:off x="816" y="1056"/>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1096" name="Line 31"/>
            <p:cNvSpPr>
              <a:spLocks noChangeShapeType="1"/>
            </p:cNvSpPr>
            <p:nvPr/>
          </p:nvSpPr>
          <p:spPr bwMode="auto">
            <a:xfrm>
              <a:off x="768" y="1248"/>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1097" name="Line 32"/>
            <p:cNvSpPr>
              <a:spLocks noChangeShapeType="1"/>
            </p:cNvSpPr>
            <p:nvPr/>
          </p:nvSpPr>
          <p:spPr bwMode="auto">
            <a:xfrm>
              <a:off x="768" y="1488"/>
              <a:ext cx="288" cy="48"/>
            </a:xfrm>
            <a:prstGeom prst="line">
              <a:avLst/>
            </a:prstGeom>
            <a:noFill/>
            <a:ln w="9525">
              <a:solidFill>
                <a:schemeClr val="tx1"/>
              </a:solidFill>
              <a:round/>
              <a:headEnd/>
              <a:tailEnd type="triangle" w="med" len="med"/>
            </a:ln>
          </p:spPr>
          <p:txBody>
            <a:bodyPr wrap="none" anchor="ctr"/>
            <a:lstStyle/>
            <a:p>
              <a:endParaRPr lang="en-US"/>
            </a:p>
          </p:txBody>
        </p:sp>
        <p:sp>
          <p:nvSpPr>
            <p:cNvPr id="1098" name="Line 33"/>
            <p:cNvSpPr>
              <a:spLocks noChangeShapeType="1"/>
            </p:cNvSpPr>
            <p:nvPr/>
          </p:nvSpPr>
          <p:spPr bwMode="auto">
            <a:xfrm flipV="1">
              <a:off x="816" y="1632"/>
              <a:ext cx="240" cy="144"/>
            </a:xfrm>
            <a:prstGeom prst="line">
              <a:avLst/>
            </a:prstGeom>
            <a:noFill/>
            <a:ln w="9525">
              <a:solidFill>
                <a:schemeClr val="tx1"/>
              </a:solidFill>
              <a:round/>
              <a:headEnd/>
              <a:tailEnd type="triangle" w="med" len="med"/>
            </a:ln>
          </p:spPr>
          <p:txBody>
            <a:bodyPr wrap="none" anchor="ctr"/>
            <a:lstStyle/>
            <a:p>
              <a:endParaRPr lang="en-US"/>
            </a:p>
          </p:txBody>
        </p:sp>
        <p:sp>
          <p:nvSpPr>
            <p:cNvPr id="1099" name="Line 34"/>
            <p:cNvSpPr>
              <a:spLocks noChangeShapeType="1"/>
            </p:cNvSpPr>
            <p:nvPr/>
          </p:nvSpPr>
          <p:spPr bwMode="auto">
            <a:xfrm>
              <a:off x="1392" y="1536"/>
              <a:ext cx="48" cy="240"/>
            </a:xfrm>
            <a:prstGeom prst="line">
              <a:avLst/>
            </a:prstGeom>
            <a:noFill/>
            <a:ln w="9525">
              <a:solidFill>
                <a:srgbClr val="FF0000"/>
              </a:solidFill>
              <a:round/>
              <a:headEnd/>
              <a:tailEnd/>
            </a:ln>
          </p:spPr>
          <p:txBody>
            <a:bodyPr wrap="none" anchor="ctr"/>
            <a:lstStyle/>
            <a:p>
              <a:endParaRPr lang="en-US"/>
            </a:p>
          </p:txBody>
        </p:sp>
        <p:sp>
          <p:nvSpPr>
            <p:cNvPr id="1100" name="Line 35"/>
            <p:cNvSpPr>
              <a:spLocks noChangeShapeType="1"/>
            </p:cNvSpPr>
            <p:nvPr/>
          </p:nvSpPr>
          <p:spPr bwMode="auto">
            <a:xfrm>
              <a:off x="1536" y="1440"/>
              <a:ext cx="144" cy="144"/>
            </a:xfrm>
            <a:prstGeom prst="line">
              <a:avLst/>
            </a:prstGeom>
            <a:noFill/>
            <a:ln w="9525">
              <a:solidFill>
                <a:srgbClr val="FF0000"/>
              </a:solidFill>
              <a:round/>
              <a:headEnd/>
              <a:tailEnd/>
            </a:ln>
          </p:spPr>
          <p:txBody>
            <a:bodyPr wrap="none" anchor="ctr"/>
            <a:lstStyle/>
            <a:p>
              <a:endParaRPr lang="en-US"/>
            </a:p>
          </p:txBody>
        </p:sp>
        <p:sp>
          <p:nvSpPr>
            <p:cNvPr id="1101" name="Line 36"/>
            <p:cNvSpPr>
              <a:spLocks noChangeShapeType="1"/>
            </p:cNvSpPr>
            <p:nvPr/>
          </p:nvSpPr>
          <p:spPr bwMode="auto">
            <a:xfrm flipV="1">
              <a:off x="1248" y="1584"/>
              <a:ext cx="384" cy="96"/>
            </a:xfrm>
            <a:prstGeom prst="line">
              <a:avLst/>
            </a:prstGeom>
            <a:noFill/>
            <a:ln w="9525">
              <a:solidFill>
                <a:srgbClr val="FF0000"/>
              </a:solidFill>
              <a:round/>
              <a:headEnd/>
              <a:tailEnd/>
            </a:ln>
          </p:spPr>
          <p:txBody>
            <a:bodyPr wrap="none" anchor="ctr"/>
            <a:lstStyle/>
            <a:p>
              <a:endParaRPr lang="en-US"/>
            </a:p>
          </p:txBody>
        </p:sp>
        <p:sp>
          <p:nvSpPr>
            <p:cNvPr id="1102" name="Line 37"/>
            <p:cNvSpPr>
              <a:spLocks noChangeShapeType="1"/>
            </p:cNvSpPr>
            <p:nvPr/>
          </p:nvSpPr>
          <p:spPr bwMode="auto">
            <a:xfrm>
              <a:off x="1392" y="1536"/>
              <a:ext cx="192" cy="192"/>
            </a:xfrm>
            <a:prstGeom prst="line">
              <a:avLst/>
            </a:prstGeom>
            <a:noFill/>
            <a:ln w="9525">
              <a:solidFill>
                <a:srgbClr val="FF0000"/>
              </a:solidFill>
              <a:round/>
              <a:headEnd/>
              <a:tailEnd/>
            </a:ln>
          </p:spPr>
          <p:txBody>
            <a:bodyPr wrap="none" anchor="ctr"/>
            <a:lstStyle/>
            <a:p>
              <a:endParaRPr lang="en-US"/>
            </a:p>
          </p:txBody>
        </p:sp>
        <p:sp>
          <p:nvSpPr>
            <p:cNvPr id="1103" name="Line 38"/>
            <p:cNvSpPr>
              <a:spLocks noChangeShapeType="1"/>
            </p:cNvSpPr>
            <p:nvPr/>
          </p:nvSpPr>
          <p:spPr bwMode="auto">
            <a:xfrm>
              <a:off x="1200" y="1488"/>
              <a:ext cx="48" cy="144"/>
            </a:xfrm>
            <a:prstGeom prst="line">
              <a:avLst/>
            </a:prstGeom>
            <a:noFill/>
            <a:ln w="9525">
              <a:solidFill>
                <a:srgbClr val="FF0000"/>
              </a:solidFill>
              <a:round/>
              <a:headEnd/>
              <a:tailEnd/>
            </a:ln>
          </p:spPr>
          <p:txBody>
            <a:bodyPr wrap="none" anchor="ctr"/>
            <a:lstStyle/>
            <a:p>
              <a:endParaRPr lang="en-US"/>
            </a:p>
          </p:txBody>
        </p:sp>
        <p:sp>
          <p:nvSpPr>
            <p:cNvPr id="1104" name="Line 39"/>
            <p:cNvSpPr>
              <a:spLocks noChangeShapeType="1"/>
            </p:cNvSpPr>
            <p:nvPr/>
          </p:nvSpPr>
          <p:spPr bwMode="auto">
            <a:xfrm>
              <a:off x="1632" y="1392"/>
              <a:ext cx="48" cy="144"/>
            </a:xfrm>
            <a:prstGeom prst="line">
              <a:avLst/>
            </a:prstGeom>
            <a:noFill/>
            <a:ln w="9525">
              <a:solidFill>
                <a:srgbClr val="FF0000"/>
              </a:solidFill>
              <a:round/>
              <a:headEnd/>
              <a:tailEnd/>
            </a:ln>
          </p:spPr>
          <p:txBody>
            <a:bodyPr wrap="none" anchor="ctr"/>
            <a:lstStyle/>
            <a:p>
              <a:endParaRPr lang="en-US"/>
            </a:p>
          </p:txBody>
        </p:sp>
        <p:sp>
          <p:nvSpPr>
            <p:cNvPr id="1105" name="Line 40"/>
            <p:cNvSpPr>
              <a:spLocks noChangeShapeType="1"/>
            </p:cNvSpPr>
            <p:nvPr/>
          </p:nvSpPr>
          <p:spPr bwMode="auto">
            <a:xfrm>
              <a:off x="1488" y="1200"/>
              <a:ext cx="144" cy="144"/>
            </a:xfrm>
            <a:prstGeom prst="line">
              <a:avLst/>
            </a:prstGeom>
            <a:noFill/>
            <a:ln w="9525">
              <a:solidFill>
                <a:srgbClr val="FF0000"/>
              </a:solidFill>
              <a:round/>
              <a:headEnd/>
              <a:tailEnd/>
            </a:ln>
          </p:spPr>
          <p:txBody>
            <a:bodyPr wrap="none" anchor="ctr"/>
            <a:lstStyle/>
            <a:p>
              <a:endParaRPr lang="en-US"/>
            </a:p>
          </p:txBody>
        </p:sp>
        <p:sp>
          <p:nvSpPr>
            <p:cNvPr id="1106" name="Line 41"/>
            <p:cNvSpPr>
              <a:spLocks noChangeShapeType="1"/>
            </p:cNvSpPr>
            <p:nvPr/>
          </p:nvSpPr>
          <p:spPr bwMode="auto">
            <a:xfrm flipH="1">
              <a:off x="1248" y="1296"/>
              <a:ext cx="144" cy="144"/>
            </a:xfrm>
            <a:prstGeom prst="line">
              <a:avLst/>
            </a:prstGeom>
            <a:noFill/>
            <a:ln w="9525">
              <a:solidFill>
                <a:srgbClr val="FF0000"/>
              </a:solidFill>
              <a:round/>
              <a:headEnd/>
              <a:tailEnd/>
            </a:ln>
          </p:spPr>
          <p:txBody>
            <a:bodyPr wrap="none" anchor="ctr"/>
            <a:lstStyle/>
            <a:p>
              <a:endParaRPr lang="en-US"/>
            </a:p>
          </p:txBody>
        </p:sp>
        <p:sp>
          <p:nvSpPr>
            <p:cNvPr id="1107" name="Line 42"/>
            <p:cNvSpPr>
              <a:spLocks noChangeShapeType="1"/>
            </p:cNvSpPr>
            <p:nvPr/>
          </p:nvSpPr>
          <p:spPr bwMode="auto">
            <a:xfrm flipH="1">
              <a:off x="1104" y="1200"/>
              <a:ext cx="144" cy="144"/>
            </a:xfrm>
            <a:prstGeom prst="line">
              <a:avLst/>
            </a:prstGeom>
            <a:noFill/>
            <a:ln w="9525">
              <a:solidFill>
                <a:srgbClr val="FF0000"/>
              </a:solidFill>
              <a:round/>
              <a:headEnd/>
              <a:tailEnd/>
            </a:ln>
          </p:spPr>
          <p:txBody>
            <a:bodyPr wrap="none" anchor="ctr"/>
            <a:lstStyle/>
            <a:p>
              <a:endParaRPr lang="en-US"/>
            </a:p>
          </p:txBody>
        </p:sp>
        <p:sp>
          <p:nvSpPr>
            <p:cNvPr id="1108" name="Line 43"/>
            <p:cNvSpPr>
              <a:spLocks noChangeShapeType="1"/>
            </p:cNvSpPr>
            <p:nvPr/>
          </p:nvSpPr>
          <p:spPr bwMode="auto">
            <a:xfrm>
              <a:off x="1104" y="1392"/>
              <a:ext cx="48" cy="192"/>
            </a:xfrm>
            <a:prstGeom prst="line">
              <a:avLst/>
            </a:prstGeom>
            <a:noFill/>
            <a:ln w="9525">
              <a:solidFill>
                <a:srgbClr val="FF0000"/>
              </a:solidFill>
              <a:round/>
              <a:headEnd/>
              <a:tailEnd/>
            </a:ln>
          </p:spPr>
          <p:txBody>
            <a:bodyPr wrap="none" anchor="ctr"/>
            <a:lstStyle/>
            <a:p>
              <a:endParaRPr lang="en-US"/>
            </a:p>
          </p:txBody>
        </p:sp>
        <p:sp>
          <p:nvSpPr>
            <p:cNvPr id="1109" name="Line 44"/>
            <p:cNvSpPr>
              <a:spLocks noChangeShapeType="1"/>
            </p:cNvSpPr>
            <p:nvPr/>
          </p:nvSpPr>
          <p:spPr bwMode="auto">
            <a:xfrm flipV="1">
              <a:off x="1248" y="1392"/>
              <a:ext cx="192" cy="48"/>
            </a:xfrm>
            <a:prstGeom prst="line">
              <a:avLst/>
            </a:prstGeom>
            <a:noFill/>
            <a:ln w="9525">
              <a:solidFill>
                <a:srgbClr val="FF0000"/>
              </a:solidFill>
              <a:round/>
              <a:headEnd/>
              <a:tailEnd/>
            </a:ln>
          </p:spPr>
          <p:txBody>
            <a:bodyPr wrap="none" anchor="ctr"/>
            <a:lstStyle/>
            <a:p>
              <a:endParaRPr lang="en-US"/>
            </a:p>
          </p:txBody>
        </p:sp>
        <p:sp>
          <p:nvSpPr>
            <p:cNvPr id="1110" name="Line 45"/>
            <p:cNvSpPr>
              <a:spLocks noChangeShapeType="1"/>
            </p:cNvSpPr>
            <p:nvPr/>
          </p:nvSpPr>
          <p:spPr bwMode="auto">
            <a:xfrm flipH="1">
              <a:off x="1440" y="1440"/>
              <a:ext cx="336" cy="48"/>
            </a:xfrm>
            <a:prstGeom prst="line">
              <a:avLst/>
            </a:prstGeom>
            <a:noFill/>
            <a:ln w="9525">
              <a:solidFill>
                <a:srgbClr val="FF0000"/>
              </a:solidFill>
              <a:round/>
              <a:headEnd/>
              <a:tailEnd/>
            </a:ln>
          </p:spPr>
          <p:txBody>
            <a:bodyPr wrap="none" anchor="ctr"/>
            <a:lstStyle/>
            <a:p>
              <a:endParaRPr lang="en-US"/>
            </a:p>
          </p:txBody>
        </p:sp>
        <p:sp>
          <p:nvSpPr>
            <p:cNvPr id="1111" name="Line 46"/>
            <p:cNvSpPr>
              <a:spLocks noChangeShapeType="1"/>
            </p:cNvSpPr>
            <p:nvPr/>
          </p:nvSpPr>
          <p:spPr bwMode="auto">
            <a:xfrm>
              <a:off x="1248" y="1680"/>
              <a:ext cx="192" cy="96"/>
            </a:xfrm>
            <a:prstGeom prst="line">
              <a:avLst/>
            </a:prstGeom>
            <a:noFill/>
            <a:ln w="9525">
              <a:solidFill>
                <a:srgbClr val="FF0000"/>
              </a:solidFill>
              <a:round/>
              <a:headEnd/>
              <a:tailEnd/>
            </a:ln>
          </p:spPr>
          <p:txBody>
            <a:bodyPr wrap="none" anchor="ctr"/>
            <a:lstStyle/>
            <a:p>
              <a:endParaRPr lang="en-US"/>
            </a:p>
          </p:txBody>
        </p:sp>
        <p:sp>
          <p:nvSpPr>
            <p:cNvPr id="1112" name="Line 47"/>
            <p:cNvSpPr>
              <a:spLocks noChangeShapeType="1"/>
            </p:cNvSpPr>
            <p:nvPr/>
          </p:nvSpPr>
          <p:spPr bwMode="auto">
            <a:xfrm>
              <a:off x="1296" y="1200"/>
              <a:ext cx="96" cy="48"/>
            </a:xfrm>
            <a:prstGeom prst="line">
              <a:avLst/>
            </a:prstGeom>
            <a:noFill/>
            <a:ln w="9525">
              <a:solidFill>
                <a:srgbClr val="FF0000"/>
              </a:solidFill>
              <a:round/>
              <a:headEnd/>
              <a:tailEnd/>
            </a:ln>
          </p:spPr>
          <p:txBody>
            <a:bodyPr wrap="none" anchor="ctr"/>
            <a:lstStyle/>
            <a:p>
              <a:endParaRPr lang="en-US"/>
            </a:p>
          </p:txBody>
        </p:sp>
        <p:sp>
          <p:nvSpPr>
            <p:cNvPr id="1113" name="Line 48"/>
            <p:cNvSpPr>
              <a:spLocks noChangeShapeType="1"/>
            </p:cNvSpPr>
            <p:nvPr/>
          </p:nvSpPr>
          <p:spPr bwMode="auto">
            <a:xfrm>
              <a:off x="1104" y="1344"/>
              <a:ext cx="336" cy="48"/>
            </a:xfrm>
            <a:prstGeom prst="line">
              <a:avLst/>
            </a:prstGeom>
            <a:noFill/>
            <a:ln w="9525">
              <a:solidFill>
                <a:srgbClr val="FF0000"/>
              </a:solidFill>
              <a:round/>
              <a:headEnd/>
              <a:tailEnd/>
            </a:ln>
          </p:spPr>
          <p:txBody>
            <a:bodyPr wrap="none" anchor="ctr"/>
            <a:lstStyle/>
            <a:p>
              <a:endParaRPr lang="en-US"/>
            </a:p>
          </p:txBody>
        </p:sp>
        <p:sp>
          <p:nvSpPr>
            <p:cNvPr id="1114" name="Line 49"/>
            <p:cNvSpPr>
              <a:spLocks noChangeShapeType="1"/>
            </p:cNvSpPr>
            <p:nvPr/>
          </p:nvSpPr>
          <p:spPr bwMode="auto">
            <a:xfrm flipV="1">
              <a:off x="1248" y="1488"/>
              <a:ext cx="144" cy="192"/>
            </a:xfrm>
            <a:prstGeom prst="line">
              <a:avLst/>
            </a:prstGeom>
            <a:noFill/>
            <a:ln w="9525">
              <a:solidFill>
                <a:srgbClr val="FF0000"/>
              </a:solidFill>
              <a:round/>
              <a:headEnd/>
              <a:tailEnd/>
            </a:ln>
          </p:spPr>
          <p:txBody>
            <a:bodyPr wrap="none" anchor="ctr"/>
            <a:lstStyle/>
            <a:p>
              <a:endParaRPr lang="en-US"/>
            </a:p>
          </p:txBody>
        </p:sp>
        <p:sp>
          <p:nvSpPr>
            <p:cNvPr id="1115" name="Line 50"/>
            <p:cNvSpPr>
              <a:spLocks noChangeShapeType="1"/>
            </p:cNvSpPr>
            <p:nvPr/>
          </p:nvSpPr>
          <p:spPr bwMode="auto">
            <a:xfrm flipV="1">
              <a:off x="1152" y="1488"/>
              <a:ext cx="240" cy="96"/>
            </a:xfrm>
            <a:prstGeom prst="line">
              <a:avLst/>
            </a:prstGeom>
            <a:noFill/>
            <a:ln w="9525">
              <a:solidFill>
                <a:srgbClr val="FF0000"/>
              </a:solidFill>
              <a:round/>
              <a:headEnd/>
              <a:tailEnd/>
            </a:ln>
          </p:spPr>
          <p:txBody>
            <a:bodyPr wrap="none" anchor="ctr"/>
            <a:lstStyle/>
            <a:p>
              <a:endParaRPr lang="en-US"/>
            </a:p>
          </p:txBody>
        </p:sp>
        <p:sp>
          <p:nvSpPr>
            <p:cNvPr id="1116" name="Line 51"/>
            <p:cNvSpPr>
              <a:spLocks noChangeShapeType="1"/>
            </p:cNvSpPr>
            <p:nvPr/>
          </p:nvSpPr>
          <p:spPr bwMode="auto">
            <a:xfrm flipH="1">
              <a:off x="1680" y="1440"/>
              <a:ext cx="96" cy="144"/>
            </a:xfrm>
            <a:prstGeom prst="line">
              <a:avLst/>
            </a:prstGeom>
            <a:noFill/>
            <a:ln w="9525">
              <a:solidFill>
                <a:srgbClr val="FF0000"/>
              </a:solidFill>
              <a:round/>
              <a:headEnd/>
              <a:tailEnd/>
            </a:ln>
          </p:spPr>
          <p:txBody>
            <a:bodyPr wrap="none" anchor="ctr"/>
            <a:lstStyle/>
            <a:p>
              <a:endParaRPr lang="en-US"/>
            </a:p>
          </p:txBody>
        </p:sp>
        <p:sp>
          <p:nvSpPr>
            <p:cNvPr id="1117" name="Line 52"/>
            <p:cNvSpPr>
              <a:spLocks noChangeShapeType="1"/>
            </p:cNvSpPr>
            <p:nvPr/>
          </p:nvSpPr>
          <p:spPr bwMode="auto">
            <a:xfrm>
              <a:off x="1392" y="1488"/>
              <a:ext cx="336" cy="96"/>
            </a:xfrm>
            <a:prstGeom prst="line">
              <a:avLst/>
            </a:prstGeom>
            <a:noFill/>
            <a:ln w="9525">
              <a:solidFill>
                <a:srgbClr val="FF0000"/>
              </a:solidFill>
              <a:round/>
              <a:headEnd/>
              <a:tailEnd/>
            </a:ln>
          </p:spPr>
          <p:txBody>
            <a:bodyPr wrap="none" anchor="ctr"/>
            <a:lstStyle/>
            <a:p>
              <a:endParaRPr lang="en-US"/>
            </a:p>
          </p:txBody>
        </p:sp>
      </p:grpSp>
      <p:pic>
        <p:nvPicPr>
          <p:cNvPr id="1032" name="Picture 53" descr="spike_brunel_rot"/>
          <p:cNvPicPr>
            <a:picLocks noChangeAspect="1" noChangeArrowheads="1"/>
          </p:cNvPicPr>
          <p:nvPr/>
        </p:nvPicPr>
        <p:blipFill>
          <a:blip r:embed="rId3"/>
          <a:srcRect/>
          <a:stretch>
            <a:fillRect/>
          </a:stretch>
        </p:blipFill>
        <p:spPr bwMode="auto">
          <a:xfrm>
            <a:off x="9903420" y="551355"/>
            <a:ext cx="11163856" cy="6469981"/>
          </a:xfrm>
          <a:prstGeom prst="rect">
            <a:avLst/>
          </a:prstGeom>
          <a:noFill/>
          <a:ln w="9525">
            <a:noFill/>
            <a:miter lim="800000"/>
            <a:headEnd/>
            <a:tailEnd/>
          </a:ln>
        </p:spPr>
      </p:pic>
      <p:sp>
        <p:nvSpPr>
          <p:cNvPr id="1033" name="Text Box 54"/>
          <p:cNvSpPr txBox="1">
            <a:spLocks noChangeArrowheads="1"/>
          </p:cNvSpPr>
          <p:nvPr/>
        </p:nvSpPr>
        <p:spPr bwMode="auto">
          <a:xfrm>
            <a:off x="720249" y="270051"/>
            <a:ext cx="19274568" cy="1241234"/>
          </a:xfrm>
          <a:prstGeom prst="rect">
            <a:avLst/>
          </a:prstGeom>
          <a:noFill/>
          <a:ln w="9525">
            <a:noFill/>
            <a:miter lim="800000"/>
            <a:headEnd/>
            <a:tailEnd/>
          </a:ln>
        </p:spPr>
        <p:txBody>
          <a:bodyPr wrap="none" lIns="192911" tIns="96455" rIns="192911" bIns="96455">
            <a:spAutoFit/>
          </a:bodyPr>
          <a:lstStyle/>
          <a:p>
            <a:r>
              <a:rPr lang="en-US" sz="6800" b="1" dirty="0"/>
              <a:t>Random firing  in a population of LIF neurons</a:t>
            </a:r>
            <a:endParaRPr lang="en-US" sz="4200" dirty="0"/>
          </a:p>
        </p:txBody>
      </p:sp>
      <p:pic>
        <p:nvPicPr>
          <p:cNvPr id="1034" name="Picture 55" descr="3spikes_rot2"/>
          <p:cNvPicPr>
            <a:picLocks noChangeAspect="1" noChangeArrowheads="1"/>
          </p:cNvPicPr>
          <p:nvPr/>
        </p:nvPicPr>
        <p:blipFill>
          <a:blip r:embed="rId4"/>
          <a:srcRect/>
          <a:stretch>
            <a:fillRect/>
          </a:stretch>
        </p:blipFill>
        <p:spPr bwMode="auto">
          <a:xfrm>
            <a:off x="9993452" y="6076157"/>
            <a:ext cx="11073825" cy="6419347"/>
          </a:xfrm>
          <a:prstGeom prst="rect">
            <a:avLst/>
          </a:prstGeom>
          <a:noFill/>
          <a:ln w="9525">
            <a:noFill/>
            <a:miter lim="800000"/>
            <a:headEnd/>
            <a:tailEnd/>
          </a:ln>
        </p:spPr>
      </p:pic>
      <p:sp>
        <p:nvSpPr>
          <p:cNvPr id="1035" name="Text Box 56"/>
          <p:cNvSpPr txBox="1">
            <a:spLocks noChangeArrowheads="1"/>
          </p:cNvSpPr>
          <p:nvPr/>
        </p:nvSpPr>
        <p:spPr bwMode="auto">
          <a:xfrm>
            <a:off x="14044851" y="6076156"/>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1036" name="Text Box 57"/>
          <p:cNvSpPr txBox="1">
            <a:spLocks noChangeArrowheads="1"/>
          </p:cNvSpPr>
          <p:nvPr/>
        </p:nvSpPr>
        <p:spPr bwMode="auto">
          <a:xfrm>
            <a:off x="19191629" y="6019896"/>
            <a:ext cx="1115751" cy="718014"/>
          </a:xfrm>
          <a:prstGeom prst="rect">
            <a:avLst/>
          </a:prstGeom>
          <a:noFill/>
          <a:ln w="9525">
            <a:noFill/>
            <a:miter lim="800000"/>
            <a:headEnd/>
            <a:tailEnd/>
          </a:ln>
        </p:spPr>
        <p:txBody>
          <a:bodyPr wrap="none" lIns="192911" tIns="96455" rIns="192911" bIns="96455">
            <a:spAutoFit/>
          </a:bodyPr>
          <a:lstStyle/>
          <a:p>
            <a:r>
              <a:rPr lang="en-US" sz="3400" dirty="0"/>
              <a:t>200</a:t>
            </a:r>
            <a:endParaRPr lang="en-US" sz="5100" dirty="0"/>
          </a:p>
        </p:txBody>
      </p:sp>
      <p:sp>
        <p:nvSpPr>
          <p:cNvPr id="1037" name="Text Box 58"/>
          <p:cNvSpPr txBox="1">
            <a:spLocks noChangeArrowheads="1"/>
          </p:cNvSpPr>
          <p:nvPr/>
        </p:nvSpPr>
        <p:spPr bwMode="auto">
          <a:xfrm>
            <a:off x="15447835" y="6008645"/>
            <a:ext cx="2362887" cy="779569"/>
          </a:xfrm>
          <a:prstGeom prst="rect">
            <a:avLst/>
          </a:prstGeom>
          <a:noFill/>
          <a:ln w="9525">
            <a:noFill/>
            <a:miter lim="800000"/>
            <a:headEnd/>
            <a:tailEnd/>
          </a:ln>
        </p:spPr>
        <p:txBody>
          <a:bodyPr wrap="none" lIns="192911" tIns="96455" rIns="192911" bIns="96455">
            <a:spAutoFit/>
          </a:bodyPr>
          <a:lstStyle/>
          <a:p>
            <a:r>
              <a:rPr lang="en-US" sz="3800" dirty="0"/>
              <a:t>time [ms]</a:t>
            </a:r>
          </a:p>
        </p:txBody>
      </p:sp>
      <p:sp>
        <p:nvSpPr>
          <p:cNvPr id="1039" name="Text Box 60"/>
          <p:cNvSpPr txBox="1">
            <a:spLocks noChangeArrowheads="1"/>
          </p:cNvSpPr>
          <p:nvPr/>
        </p:nvSpPr>
        <p:spPr bwMode="auto">
          <a:xfrm>
            <a:off x="11523980" y="6076156"/>
            <a:ext cx="873697" cy="718014"/>
          </a:xfrm>
          <a:prstGeom prst="rect">
            <a:avLst/>
          </a:prstGeom>
          <a:noFill/>
          <a:ln w="9525">
            <a:noFill/>
            <a:miter lim="800000"/>
            <a:headEnd/>
            <a:tailEnd/>
          </a:ln>
        </p:spPr>
        <p:txBody>
          <a:bodyPr wrap="none" lIns="192911" tIns="96455" rIns="192911" bIns="96455">
            <a:spAutoFit/>
          </a:bodyPr>
          <a:lstStyle/>
          <a:p>
            <a:r>
              <a:rPr lang="en-US" sz="3400" dirty="0"/>
              <a:t>50</a:t>
            </a:r>
            <a:endParaRPr lang="en-US" sz="5100" dirty="0"/>
          </a:p>
        </p:txBody>
      </p:sp>
      <p:sp>
        <p:nvSpPr>
          <p:cNvPr id="1044" name="Rectangle 65"/>
          <p:cNvSpPr>
            <a:spLocks noChangeArrowheads="1"/>
          </p:cNvSpPr>
          <p:nvPr/>
        </p:nvSpPr>
        <p:spPr bwMode="auto">
          <a:xfrm>
            <a:off x="9723358" y="1350257"/>
            <a:ext cx="1440498" cy="48609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1045" name="Text Box 66"/>
          <p:cNvSpPr txBox="1">
            <a:spLocks noChangeArrowheads="1"/>
          </p:cNvSpPr>
          <p:nvPr/>
        </p:nvSpPr>
        <p:spPr bwMode="auto">
          <a:xfrm>
            <a:off x="9903421" y="1969125"/>
            <a:ext cx="873697" cy="718014"/>
          </a:xfrm>
          <a:prstGeom prst="rect">
            <a:avLst/>
          </a:prstGeom>
          <a:noFill/>
          <a:ln w="9525">
            <a:noFill/>
            <a:miter lim="800000"/>
            <a:headEnd/>
            <a:tailEnd/>
          </a:ln>
        </p:spPr>
        <p:txBody>
          <a:bodyPr wrap="none" lIns="192911" tIns="96455" rIns="192911" bIns="96455">
            <a:spAutoFit/>
          </a:bodyPr>
          <a:lstStyle/>
          <a:p>
            <a:r>
              <a:rPr lang="en-US" sz="3400" dirty="0"/>
              <a:t>10</a:t>
            </a:r>
            <a:endParaRPr lang="en-US" sz="5100" dirty="0"/>
          </a:p>
        </p:txBody>
      </p:sp>
      <p:sp>
        <p:nvSpPr>
          <p:cNvPr id="1046" name="Text Box 67"/>
          <p:cNvSpPr txBox="1">
            <a:spLocks noChangeArrowheads="1"/>
          </p:cNvSpPr>
          <p:nvPr/>
        </p:nvSpPr>
        <p:spPr bwMode="auto">
          <a:xfrm>
            <a:off x="9363234" y="1350258"/>
            <a:ext cx="1688407" cy="779569"/>
          </a:xfrm>
          <a:prstGeom prst="rect">
            <a:avLst/>
          </a:prstGeom>
          <a:noFill/>
          <a:ln w="9525">
            <a:noFill/>
            <a:miter lim="800000"/>
            <a:headEnd/>
            <a:tailEnd/>
          </a:ln>
        </p:spPr>
        <p:txBody>
          <a:bodyPr wrap="none" lIns="192911" tIns="96455" rIns="192911" bIns="96455">
            <a:spAutoFit/>
          </a:bodyPr>
          <a:lstStyle/>
          <a:p>
            <a:r>
              <a:rPr lang="en-US" sz="3800" dirty="0"/>
              <a:t>A [Hz]</a:t>
            </a:r>
          </a:p>
        </p:txBody>
      </p:sp>
      <p:sp>
        <p:nvSpPr>
          <p:cNvPr id="1047" name="Text Box 68"/>
          <p:cNvSpPr txBox="1">
            <a:spLocks noChangeArrowheads="1"/>
          </p:cNvSpPr>
          <p:nvPr/>
        </p:nvSpPr>
        <p:spPr bwMode="auto">
          <a:xfrm rot="-5400000">
            <a:off x="8323042" y="4116864"/>
            <a:ext cx="2755622" cy="841125"/>
          </a:xfrm>
          <a:prstGeom prst="rect">
            <a:avLst/>
          </a:prstGeom>
          <a:noFill/>
          <a:ln w="9525">
            <a:noFill/>
            <a:miter lim="800000"/>
            <a:headEnd/>
            <a:tailEnd/>
          </a:ln>
        </p:spPr>
        <p:txBody>
          <a:bodyPr wrap="none" lIns="192911" tIns="96455" rIns="192911" bIns="96455">
            <a:spAutoFit/>
          </a:bodyPr>
          <a:lstStyle/>
          <a:p>
            <a:r>
              <a:rPr lang="en-US" sz="4200" dirty="0"/>
              <a:t>Neuron # </a:t>
            </a:r>
            <a:endParaRPr lang="en-US" sz="5100" dirty="0"/>
          </a:p>
        </p:txBody>
      </p:sp>
      <p:sp>
        <p:nvSpPr>
          <p:cNvPr id="1048" name="Text Box 69"/>
          <p:cNvSpPr txBox="1">
            <a:spLocks noChangeArrowheads="1"/>
          </p:cNvSpPr>
          <p:nvPr/>
        </p:nvSpPr>
        <p:spPr bwMode="auto">
          <a:xfrm>
            <a:off x="9543296" y="5806105"/>
            <a:ext cx="1599858" cy="718014"/>
          </a:xfrm>
          <a:prstGeom prst="rect">
            <a:avLst/>
          </a:prstGeom>
          <a:noFill/>
          <a:ln w="9525">
            <a:noFill/>
            <a:miter lim="800000"/>
            <a:headEnd/>
            <a:tailEnd/>
          </a:ln>
        </p:spPr>
        <p:txBody>
          <a:bodyPr wrap="none" lIns="192911" tIns="96455" rIns="192911" bIns="96455">
            <a:spAutoFit/>
          </a:bodyPr>
          <a:lstStyle/>
          <a:p>
            <a:r>
              <a:rPr lang="en-US" sz="3400" dirty="0"/>
              <a:t>32340</a:t>
            </a:r>
            <a:endParaRPr lang="en-US" sz="5100" dirty="0"/>
          </a:p>
        </p:txBody>
      </p:sp>
      <p:sp>
        <p:nvSpPr>
          <p:cNvPr id="1049" name="Text Box 70"/>
          <p:cNvSpPr txBox="1">
            <a:spLocks noChangeArrowheads="1"/>
          </p:cNvSpPr>
          <p:nvPr/>
        </p:nvSpPr>
        <p:spPr bwMode="auto">
          <a:xfrm>
            <a:off x="9543296" y="2430462"/>
            <a:ext cx="1599858" cy="718014"/>
          </a:xfrm>
          <a:prstGeom prst="rect">
            <a:avLst/>
          </a:prstGeom>
          <a:noFill/>
          <a:ln w="9525">
            <a:noFill/>
            <a:miter lim="800000"/>
            <a:headEnd/>
            <a:tailEnd/>
          </a:ln>
        </p:spPr>
        <p:txBody>
          <a:bodyPr wrap="none" lIns="192911" tIns="96455" rIns="192911" bIns="96455">
            <a:spAutoFit/>
          </a:bodyPr>
          <a:lstStyle/>
          <a:p>
            <a:r>
              <a:rPr lang="en-US" sz="3400" dirty="0"/>
              <a:t>32440</a:t>
            </a:r>
            <a:endParaRPr lang="en-US" sz="5100" dirty="0"/>
          </a:p>
        </p:txBody>
      </p:sp>
      <p:grpSp>
        <p:nvGrpSpPr>
          <p:cNvPr id="3" name="Group 76"/>
          <p:cNvGrpSpPr>
            <a:grpSpLocks/>
          </p:cNvGrpSpPr>
          <p:nvPr/>
        </p:nvGrpSpPr>
        <p:grpSpPr bwMode="auto">
          <a:xfrm>
            <a:off x="12964478" y="2295437"/>
            <a:ext cx="180062" cy="3780720"/>
            <a:chOff x="3408" y="816"/>
            <a:chExt cx="48" cy="1344"/>
          </a:xfrm>
        </p:grpSpPr>
        <p:sp>
          <p:nvSpPr>
            <p:cNvPr id="1068" name="Line 77"/>
            <p:cNvSpPr>
              <a:spLocks noChangeShapeType="1"/>
            </p:cNvSpPr>
            <p:nvPr/>
          </p:nvSpPr>
          <p:spPr bwMode="auto">
            <a:xfrm>
              <a:off x="3408" y="816"/>
              <a:ext cx="0" cy="1344"/>
            </a:xfrm>
            <a:prstGeom prst="line">
              <a:avLst/>
            </a:prstGeom>
            <a:noFill/>
            <a:ln w="9525">
              <a:solidFill>
                <a:srgbClr val="FF0000"/>
              </a:solidFill>
              <a:prstDash val="dash"/>
              <a:round/>
              <a:headEnd/>
              <a:tailEnd/>
            </a:ln>
          </p:spPr>
          <p:txBody>
            <a:bodyPr wrap="none" anchor="ctr"/>
            <a:lstStyle/>
            <a:p>
              <a:endParaRPr lang="en-US"/>
            </a:p>
          </p:txBody>
        </p:sp>
        <p:sp>
          <p:nvSpPr>
            <p:cNvPr id="1069" name="Line 78"/>
            <p:cNvSpPr>
              <a:spLocks noChangeShapeType="1"/>
            </p:cNvSpPr>
            <p:nvPr/>
          </p:nvSpPr>
          <p:spPr bwMode="auto">
            <a:xfrm>
              <a:off x="3456" y="816"/>
              <a:ext cx="0" cy="1344"/>
            </a:xfrm>
            <a:prstGeom prst="line">
              <a:avLst/>
            </a:prstGeom>
            <a:noFill/>
            <a:ln w="9525">
              <a:solidFill>
                <a:srgbClr val="FF0000"/>
              </a:solidFill>
              <a:prstDash val="dash"/>
              <a:round/>
              <a:headEnd/>
              <a:tailEnd/>
            </a:ln>
          </p:spPr>
          <p:txBody>
            <a:bodyPr wrap="none" anchor="ctr"/>
            <a:lstStyle/>
            <a:p>
              <a:endParaRPr lang="en-US"/>
            </a:p>
          </p:txBody>
        </p:sp>
      </p:grpSp>
      <p:sp>
        <p:nvSpPr>
          <p:cNvPr id="246863" name="Line 79"/>
          <p:cNvSpPr>
            <a:spLocks noChangeShapeType="1"/>
          </p:cNvSpPr>
          <p:nvPr/>
        </p:nvSpPr>
        <p:spPr bwMode="auto">
          <a:xfrm flipV="1">
            <a:off x="14585038" y="2700514"/>
            <a:ext cx="0" cy="1080206"/>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grpSp>
        <p:nvGrpSpPr>
          <p:cNvPr id="4" name="Group 80"/>
          <p:cNvGrpSpPr>
            <a:grpSpLocks/>
          </p:cNvGrpSpPr>
          <p:nvPr/>
        </p:nvGrpSpPr>
        <p:grpSpPr bwMode="auto">
          <a:xfrm>
            <a:off x="286927" y="5401027"/>
            <a:ext cx="4929202" cy="1662503"/>
            <a:chOff x="38" y="2160"/>
            <a:chExt cx="1314" cy="591"/>
          </a:xfrm>
        </p:grpSpPr>
        <p:sp>
          <p:nvSpPr>
            <p:cNvPr id="1065" name="Text Box 81"/>
            <p:cNvSpPr txBox="1">
              <a:spLocks noChangeArrowheads="1"/>
            </p:cNvSpPr>
            <p:nvPr/>
          </p:nvSpPr>
          <p:spPr bwMode="auto">
            <a:xfrm>
              <a:off x="566" y="2160"/>
              <a:ext cx="786" cy="591"/>
            </a:xfrm>
            <a:prstGeom prst="rect">
              <a:avLst/>
            </a:prstGeom>
            <a:noFill/>
            <a:ln w="9525">
              <a:noFill/>
              <a:miter lim="800000"/>
              <a:headEnd/>
              <a:tailEnd/>
            </a:ln>
          </p:spPr>
          <p:txBody>
            <a:bodyPr wrap="none">
              <a:spAutoFit/>
            </a:bodyPr>
            <a:lstStyle/>
            <a:p>
              <a:r>
                <a:rPr lang="en-US" sz="5100" dirty="0">
                  <a:solidFill>
                    <a:schemeClr val="accent2"/>
                  </a:solidFill>
                </a:rPr>
                <a:t>-low rate</a:t>
              </a:r>
            </a:p>
            <a:p>
              <a:r>
                <a:rPr lang="en-US" sz="5100" dirty="0">
                  <a:solidFill>
                    <a:schemeClr val="accent2"/>
                  </a:solidFill>
                </a:rPr>
                <a:t>-high rate</a:t>
              </a:r>
            </a:p>
          </p:txBody>
        </p:sp>
        <p:sp>
          <p:nvSpPr>
            <p:cNvPr id="1066" name="Text Box 82"/>
            <p:cNvSpPr txBox="1">
              <a:spLocks noChangeArrowheads="1"/>
            </p:cNvSpPr>
            <p:nvPr/>
          </p:nvSpPr>
          <p:spPr bwMode="auto">
            <a:xfrm>
              <a:off x="38" y="2234"/>
              <a:ext cx="475" cy="312"/>
            </a:xfrm>
            <a:prstGeom prst="rect">
              <a:avLst/>
            </a:prstGeom>
            <a:noFill/>
            <a:ln w="9525">
              <a:noFill/>
              <a:miter lim="800000"/>
              <a:headEnd/>
              <a:tailEnd/>
            </a:ln>
          </p:spPr>
          <p:txBody>
            <a:bodyPr wrap="none">
              <a:spAutoFit/>
            </a:bodyPr>
            <a:lstStyle/>
            <a:p>
              <a:r>
                <a:rPr lang="en-US" sz="5100" b="1" dirty="0">
                  <a:solidFill>
                    <a:schemeClr val="accent2"/>
                  </a:solidFill>
                </a:rPr>
                <a:t>input</a:t>
              </a:r>
            </a:p>
          </p:txBody>
        </p:sp>
        <p:sp>
          <p:nvSpPr>
            <p:cNvPr id="1067" name="AutoShape 83"/>
            <p:cNvSpPr>
              <a:spLocks/>
            </p:cNvSpPr>
            <p:nvPr/>
          </p:nvSpPr>
          <p:spPr bwMode="auto">
            <a:xfrm>
              <a:off x="576" y="2208"/>
              <a:ext cx="48" cy="384"/>
            </a:xfrm>
            <a:prstGeom prst="leftBrace">
              <a:avLst>
                <a:gd name="adj1" fmla="val 66667"/>
                <a:gd name="adj2" fmla="val 50000"/>
              </a:avLst>
            </a:prstGeom>
            <a:noFill/>
            <a:ln w="38100">
              <a:solidFill>
                <a:schemeClr val="accent2"/>
              </a:solidFill>
              <a:round/>
              <a:headEnd/>
              <a:tailEnd/>
            </a:ln>
          </p:spPr>
          <p:txBody>
            <a:bodyPr wrap="none" anchor="ctr"/>
            <a:lstStyle/>
            <a:p>
              <a:endParaRPr lang="en-US"/>
            </a:p>
          </p:txBody>
        </p:sp>
      </p:grpSp>
      <p:grpSp>
        <p:nvGrpSpPr>
          <p:cNvPr id="5" name="Group 84"/>
          <p:cNvGrpSpPr>
            <a:grpSpLocks/>
          </p:cNvGrpSpPr>
          <p:nvPr/>
        </p:nvGrpSpPr>
        <p:grpSpPr bwMode="auto">
          <a:xfrm>
            <a:off x="684565" y="6886311"/>
            <a:ext cx="3241119" cy="810154"/>
            <a:chOff x="144" y="2688"/>
            <a:chExt cx="864" cy="288"/>
          </a:xfrm>
        </p:grpSpPr>
        <p:sp>
          <p:nvSpPr>
            <p:cNvPr id="1062" name="Line 85"/>
            <p:cNvSpPr>
              <a:spLocks noChangeShapeType="1"/>
            </p:cNvSpPr>
            <p:nvPr/>
          </p:nvSpPr>
          <p:spPr bwMode="auto">
            <a:xfrm>
              <a:off x="144" y="2976"/>
              <a:ext cx="432" cy="0"/>
            </a:xfrm>
            <a:prstGeom prst="line">
              <a:avLst/>
            </a:prstGeom>
            <a:noFill/>
            <a:ln w="38100">
              <a:solidFill>
                <a:schemeClr val="accent2"/>
              </a:solidFill>
              <a:round/>
              <a:headEnd/>
              <a:tailEnd/>
            </a:ln>
          </p:spPr>
          <p:txBody>
            <a:bodyPr wrap="none" anchor="ctr"/>
            <a:lstStyle/>
            <a:p>
              <a:endParaRPr lang="en-US"/>
            </a:p>
          </p:txBody>
        </p:sp>
        <p:sp>
          <p:nvSpPr>
            <p:cNvPr id="1063" name="Line 86"/>
            <p:cNvSpPr>
              <a:spLocks noChangeShapeType="1"/>
            </p:cNvSpPr>
            <p:nvPr/>
          </p:nvSpPr>
          <p:spPr bwMode="auto">
            <a:xfrm>
              <a:off x="576" y="2688"/>
              <a:ext cx="432" cy="0"/>
            </a:xfrm>
            <a:prstGeom prst="line">
              <a:avLst/>
            </a:prstGeom>
            <a:noFill/>
            <a:ln w="38100">
              <a:solidFill>
                <a:schemeClr val="accent2"/>
              </a:solidFill>
              <a:round/>
              <a:headEnd/>
              <a:tailEnd/>
            </a:ln>
          </p:spPr>
          <p:txBody>
            <a:bodyPr wrap="none" anchor="ctr"/>
            <a:lstStyle/>
            <a:p>
              <a:endParaRPr lang="en-US"/>
            </a:p>
          </p:txBody>
        </p:sp>
        <p:sp>
          <p:nvSpPr>
            <p:cNvPr id="1064" name="Line 87"/>
            <p:cNvSpPr>
              <a:spLocks noChangeShapeType="1"/>
            </p:cNvSpPr>
            <p:nvPr/>
          </p:nvSpPr>
          <p:spPr bwMode="auto">
            <a:xfrm>
              <a:off x="576" y="2688"/>
              <a:ext cx="0" cy="288"/>
            </a:xfrm>
            <a:prstGeom prst="line">
              <a:avLst/>
            </a:prstGeom>
            <a:noFill/>
            <a:ln w="38100">
              <a:solidFill>
                <a:schemeClr val="accent2"/>
              </a:solidFill>
              <a:round/>
              <a:headEnd/>
              <a:tailEnd/>
            </a:ln>
          </p:spPr>
          <p:txBody>
            <a:bodyPr wrap="none" anchor="ctr"/>
            <a:lstStyle/>
            <a:p>
              <a:endParaRPr lang="en-US"/>
            </a:p>
          </p:txBody>
        </p:sp>
      </p:grpSp>
      <p:sp>
        <p:nvSpPr>
          <p:cNvPr id="94" name="Rectangle 93"/>
          <p:cNvSpPr/>
          <p:nvPr/>
        </p:nvSpPr>
        <p:spPr>
          <a:xfrm>
            <a:off x="9543296" y="6737910"/>
            <a:ext cx="12787315" cy="67374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1" name="TextBox 89"/>
          <p:cNvSpPr txBox="1">
            <a:spLocks noChangeArrowheads="1"/>
          </p:cNvSpPr>
          <p:nvPr/>
        </p:nvSpPr>
        <p:spPr bwMode="auto">
          <a:xfrm>
            <a:off x="6280472" y="7063529"/>
            <a:ext cx="8993292" cy="1949120"/>
          </a:xfrm>
          <a:prstGeom prst="rect">
            <a:avLst/>
          </a:prstGeom>
          <a:noFill/>
          <a:ln w="9525">
            <a:noFill/>
            <a:miter lim="800000"/>
            <a:headEnd/>
            <a:tailEnd/>
          </a:ln>
        </p:spPr>
        <p:txBody>
          <a:bodyPr wrap="none" lIns="192911" tIns="96455" rIns="192911" bIns="96455">
            <a:spAutoFit/>
          </a:bodyPr>
          <a:lstStyle/>
          <a:p>
            <a:r>
              <a:rPr lang="en-US" sz="3800" i="1" dirty="0"/>
              <a:t>Brunel, J. </a:t>
            </a:r>
            <a:r>
              <a:rPr lang="en-US" sz="3800" i="1" dirty="0" err="1"/>
              <a:t>Comput</a:t>
            </a:r>
            <a:r>
              <a:rPr lang="en-US" sz="3800" i="1" dirty="0"/>
              <a:t>. </a:t>
            </a:r>
            <a:r>
              <a:rPr lang="en-US" sz="3800" i="1" dirty="0" err="1"/>
              <a:t>Neurosc</a:t>
            </a:r>
            <a:r>
              <a:rPr lang="en-US" sz="3800" i="1" dirty="0"/>
              <a:t>. 2000</a:t>
            </a:r>
          </a:p>
          <a:p>
            <a:r>
              <a:rPr lang="en-US" sz="3800" i="1" dirty="0"/>
              <a:t>Mayor and Gerstner, Phys. Rev E. 2005</a:t>
            </a:r>
          </a:p>
          <a:p>
            <a:r>
              <a:rPr lang="en-US" sz="3800" i="1" dirty="0" err="1"/>
              <a:t>Vogels</a:t>
            </a:r>
            <a:r>
              <a:rPr lang="en-US" sz="3800" i="1" dirty="0"/>
              <a:t> et al., 2005</a:t>
            </a:r>
          </a:p>
        </p:txBody>
      </p:sp>
      <p:sp>
        <p:nvSpPr>
          <p:cNvPr id="95" name="TextBox 94"/>
          <p:cNvSpPr txBox="1"/>
          <p:nvPr/>
        </p:nvSpPr>
        <p:spPr>
          <a:xfrm rot="-1320000">
            <a:off x="12287704" y="7289968"/>
            <a:ext cx="8438529" cy="2723823"/>
          </a:xfrm>
          <a:prstGeom prst="rect">
            <a:avLst/>
          </a:prstGeom>
          <a:solidFill>
            <a:srgbClr val="FFFF00"/>
          </a:solidFill>
        </p:spPr>
        <p:txBody>
          <a:bodyPr wrap="none" rtlCol="0">
            <a:spAutoFit/>
          </a:bodyPr>
          <a:lstStyle/>
          <a:p>
            <a:r>
              <a:rPr lang="en-US" dirty="0">
                <a:solidFill>
                  <a:srgbClr val="FF0000"/>
                </a:solidFill>
              </a:rPr>
              <a:t>Network of </a:t>
            </a:r>
            <a:r>
              <a:rPr lang="en-US" b="1" dirty="0">
                <a:solidFill>
                  <a:srgbClr val="FF0000"/>
                </a:solidFill>
              </a:rPr>
              <a:t>deterministic</a:t>
            </a:r>
          </a:p>
          <a:p>
            <a:r>
              <a:rPr lang="en-US" dirty="0">
                <a:solidFill>
                  <a:srgbClr val="FF0000"/>
                </a:solidFill>
              </a:rPr>
              <a:t>leaky integrate-and-fire:</a:t>
            </a:r>
          </a:p>
          <a:p>
            <a:r>
              <a:rPr lang="en-US" dirty="0">
                <a:solidFill>
                  <a:srgbClr val="FF0000"/>
                </a:solidFill>
              </a:rPr>
              <a:t>   ‘fluctuations’</a:t>
            </a:r>
          </a:p>
        </p:txBody>
      </p:sp>
      <p:sp>
        <p:nvSpPr>
          <p:cNvPr id="96" name="Line 79"/>
          <p:cNvSpPr>
            <a:spLocks noChangeShapeType="1"/>
          </p:cNvSpPr>
          <p:nvPr/>
        </p:nvSpPr>
        <p:spPr bwMode="auto">
          <a:xfrm flipV="1">
            <a:off x="13432386" y="4965045"/>
            <a:ext cx="1647174" cy="0"/>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6863"/>
                                        </p:tgtEl>
                                        <p:attrNameLst>
                                          <p:attrName>style.visibility</p:attrName>
                                        </p:attrNameLst>
                                      </p:cBhvr>
                                      <p:to>
                                        <p:strVal val="visible"/>
                                      </p:to>
                                    </p:set>
                                    <p:animEffect transition="in" filter="wipe(up)">
                                      <p:cBhvr>
                                        <p:cTn id="12" dur="500"/>
                                        <p:tgtEl>
                                          <p:spTgt spid="246863"/>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63" grpId="0" animBg="1"/>
      <p:bldP spid="95" grpId="0" animBg="1"/>
      <p:bldP spid="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0963" name="Text Box 3"/>
          <p:cNvSpPr txBox="1">
            <a:spLocks noChangeArrowheads="1"/>
          </p:cNvSpPr>
          <p:nvPr/>
        </p:nvSpPr>
        <p:spPr bwMode="auto">
          <a:xfrm>
            <a:off x="540187" y="8236568"/>
            <a:ext cx="7183116" cy="3426448"/>
          </a:xfrm>
          <a:prstGeom prst="rect">
            <a:avLst/>
          </a:prstGeom>
          <a:noFill/>
          <a:ln w="9525">
            <a:noFill/>
            <a:miter lim="800000"/>
            <a:headEnd/>
            <a:tailEnd/>
          </a:ln>
        </p:spPr>
        <p:txBody>
          <a:bodyPr wrap="none" lIns="192911" tIns="96455" rIns="192911" bIns="96455">
            <a:spAutoFit/>
          </a:bodyPr>
          <a:lstStyle/>
          <a:p>
            <a:r>
              <a:rPr lang="en-US" dirty="0"/>
              <a:t>Population</a:t>
            </a:r>
          </a:p>
          <a:p>
            <a:r>
              <a:rPr lang="en-US" sz="5100" dirty="0"/>
              <a:t>- 50 000 neurons</a:t>
            </a:r>
          </a:p>
          <a:p>
            <a:r>
              <a:rPr lang="en-US" sz="5100" dirty="0"/>
              <a:t>- 20 percent inhibitory</a:t>
            </a:r>
          </a:p>
          <a:p>
            <a:r>
              <a:rPr lang="en-US" sz="5100" dirty="0"/>
              <a:t>- </a:t>
            </a:r>
            <a:r>
              <a:rPr lang="en-US" sz="5100" b="1" dirty="0"/>
              <a:t>randomly connected</a:t>
            </a:r>
          </a:p>
        </p:txBody>
      </p:sp>
      <p:grpSp>
        <p:nvGrpSpPr>
          <p:cNvPr id="2" name="Group 4"/>
          <p:cNvGrpSpPr>
            <a:grpSpLocks/>
          </p:cNvGrpSpPr>
          <p:nvPr/>
        </p:nvGrpSpPr>
        <p:grpSpPr bwMode="auto">
          <a:xfrm>
            <a:off x="1080373" y="2025386"/>
            <a:ext cx="5761990" cy="2970565"/>
            <a:chOff x="288" y="720"/>
            <a:chExt cx="2064" cy="1392"/>
          </a:xfrm>
        </p:grpSpPr>
        <p:sp>
          <p:nvSpPr>
            <p:cNvPr id="41000" name="AutoShape 5"/>
            <p:cNvSpPr>
              <a:spLocks noChangeArrowheads="1"/>
            </p:cNvSpPr>
            <p:nvPr/>
          </p:nvSpPr>
          <p:spPr bwMode="auto">
            <a:xfrm>
              <a:off x="288" y="720"/>
              <a:ext cx="2064" cy="1392"/>
            </a:xfrm>
            <a:prstGeom prst="roundRect">
              <a:avLst>
                <a:gd name="adj" fmla="val 16667"/>
              </a:avLst>
            </a:prstGeom>
            <a:noFill/>
            <a:ln w="9525">
              <a:solidFill>
                <a:schemeClr val="tx1"/>
              </a:solidFill>
              <a:round/>
              <a:headEnd/>
              <a:tailEnd/>
            </a:ln>
          </p:spPr>
          <p:txBody>
            <a:bodyPr wrap="none" anchor="ctr"/>
            <a:lstStyle/>
            <a:p>
              <a:endParaRPr lang="en-US"/>
            </a:p>
          </p:txBody>
        </p:sp>
        <p:sp>
          <p:nvSpPr>
            <p:cNvPr id="41001" name="Oval 6"/>
            <p:cNvSpPr>
              <a:spLocks noChangeArrowheads="1"/>
            </p:cNvSpPr>
            <p:nvPr/>
          </p:nvSpPr>
          <p:spPr bwMode="auto">
            <a:xfrm>
              <a:off x="1248" y="110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2" name="Oval 7"/>
            <p:cNvSpPr>
              <a:spLocks noChangeArrowheads="1"/>
            </p:cNvSpPr>
            <p:nvPr/>
          </p:nvSpPr>
          <p:spPr bwMode="auto">
            <a:xfrm>
              <a:off x="1344" y="120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3" name="Oval 8"/>
            <p:cNvSpPr>
              <a:spLocks noChangeArrowheads="1"/>
            </p:cNvSpPr>
            <p:nvPr/>
          </p:nvSpPr>
          <p:spPr bwMode="auto">
            <a:xfrm>
              <a:off x="1440"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4" name="Oval 9"/>
            <p:cNvSpPr>
              <a:spLocks noChangeArrowheads="1"/>
            </p:cNvSpPr>
            <p:nvPr/>
          </p:nvSpPr>
          <p:spPr bwMode="auto">
            <a:xfrm>
              <a:off x="1392" y="177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5" name="Oval 10"/>
            <p:cNvSpPr>
              <a:spLocks noChangeArrowheads="1"/>
            </p:cNvSpPr>
            <p:nvPr/>
          </p:nvSpPr>
          <p:spPr bwMode="auto">
            <a:xfrm>
              <a:off x="1728"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6" name="Oval 11"/>
            <p:cNvSpPr>
              <a:spLocks noChangeArrowheads="1"/>
            </p:cNvSpPr>
            <p:nvPr/>
          </p:nvSpPr>
          <p:spPr bwMode="auto">
            <a:xfrm>
              <a:off x="1584"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7" name="Oval 12"/>
            <p:cNvSpPr>
              <a:spLocks noChangeArrowheads="1"/>
            </p:cNvSpPr>
            <p:nvPr/>
          </p:nvSpPr>
          <p:spPr bwMode="auto">
            <a:xfrm>
              <a:off x="1344" y="144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8" name="Oval 13"/>
            <p:cNvSpPr>
              <a:spLocks noChangeArrowheads="1"/>
            </p:cNvSpPr>
            <p:nvPr/>
          </p:nvSpPr>
          <p:spPr bwMode="auto">
            <a:xfrm>
              <a:off x="1440" y="134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9" name="Oval 14"/>
            <p:cNvSpPr>
              <a:spLocks noChangeArrowheads="1"/>
            </p:cNvSpPr>
            <p:nvPr/>
          </p:nvSpPr>
          <p:spPr bwMode="auto">
            <a:xfrm>
              <a:off x="1536"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0" name="Oval 15"/>
            <p:cNvSpPr>
              <a:spLocks noChangeArrowheads="1"/>
            </p:cNvSpPr>
            <p:nvPr/>
          </p:nvSpPr>
          <p:spPr bwMode="auto">
            <a:xfrm>
              <a:off x="163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1" name="Oval 16"/>
            <p:cNvSpPr>
              <a:spLocks noChangeArrowheads="1"/>
            </p:cNvSpPr>
            <p:nvPr/>
          </p:nvSpPr>
          <p:spPr bwMode="auto">
            <a:xfrm>
              <a:off x="1104"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2" name="Oval 17"/>
            <p:cNvSpPr>
              <a:spLocks noChangeArrowheads="1"/>
            </p:cNvSpPr>
            <p:nvPr/>
          </p:nvSpPr>
          <p:spPr bwMode="auto">
            <a:xfrm>
              <a:off x="1056"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3" name="Oval 18"/>
            <p:cNvSpPr>
              <a:spLocks noChangeArrowheads="1"/>
            </p:cNvSpPr>
            <p:nvPr/>
          </p:nvSpPr>
          <p:spPr bwMode="auto">
            <a:xfrm>
              <a:off x="960" y="1008"/>
              <a:ext cx="960" cy="912"/>
            </a:xfrm>
            <a:prstGeom prst="ellipse">
              <a:avLst/>
            </a:prstGeom>
            <a:noFill/>
            <a:ln w="9525">
              <a:solidFill>
                <a:schemeClr val="tx1"/>
              </a:solidFill>
              <a:prstDash val="sysDot"/>
              <a:round/>
              <a:headEnd/>
              <a:tailEnd/>
            </a:ln>
          </p:spPr>
          <p:txBody>
            <a:bodyPr wrap="none" anchor="ctr"/>
            <a:lstStyle/>
            <a:p>
              <a:endParaRPr lang="en-US"/>
            </a:p>
          </p:txBody>
        </p:sp>
        <p:sp>
          <p:nvSpPr>
            <p:cNvPr id="41014" name="Oval 19"/>
            <p:cNvSpPr>
              <a:spLocks noChangeArrowheads="1"/>
            </p:cNvSpPr>
            <p:nvPr/>
          </p:nvSpPr>
          <p:spPr bwMode="auto">
            <a:xfrm>
              <a:off x="1200" y="163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5" name="Oval 20"/>
            <p:cNvSpPr>
              <a:spLocks noChangeArrowheads="1"/>
            </p:cNvSpPr>
            <p:nvPr/>
          </p:nvSpPr>
          <p:spPr bwMode="auto">
            <a:xfrm>
              <a:off x="1152"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6" name="Line 21"/>
            <p:cNvSpPr>
              <a:spLocks noChangeShapeType="1"/>
            </p:cNvSpPr>
            <p:nvPr/>
          </p:nvSpPr>
          <p:spPr bwMode="auto">
            <a:xfrm>
              <a:off x="384" y="1152"/>
              <a:ext cx="384" cy="0"/>
            </a:xfrm>
            <a:prstGeom prst="line">
              <a:avLst/>
            </a:prstGeom>
            <a:noFill/>
            <a:ln w="9525">
              <a:solidFill>
                <a:schemeClr val="tx1"/>
              </a:solidFill>
              <a:round/>
              <a:headEnd/>
              <a:tailEnd/>
            </a:ln>
          </p:spPr>
          <p:txBody>
            <a:bodyPr wrap="none" anchor="ctr"/>
            <a:lstStyle/>
            <a:p>
              <a:endParaRPr lang="en-US"/>
            </a:p>
          </p:txBody>
        </p:sp>
        <p:sp>
          <p:nvSpPr>
            <p:cNvPr id="41017" name="Line 22"/>
            <p:cNvSpPr>
              <a:spLocks noChangeShapeType="1"/>
            </p:cNvSpPr>
            <p:nvPr/>
          </p:nvSpPr>
          <p:spPr bwMode="auto">
            <a:xfrm>
              <a:off x="384" y="1392"/>
              <a:ext cx="384" cy="0"/>
            </a:xfrm>
            <a:prstGeom prst="line">
              <a:avLst/>
            </a:prstGeom>
            <a:noFill/>
            <a:ln w="9525">
              <a:solidFill>
                <a:schemeClr val="tx1"/>
              </a:solidFill>
              <a:round/>
              <a:headEnd/>
              <a:tailEnd/>
            </a:ln>
          </p:spPr>
          <p:txBody>
            <a:bodyPr wrap="none" anchor="ctr"/>
            <a:lstStyle/>
            <a:p>
              <a:endParaRPr lang="en-US"/>
            </a:p>
          </p:txBody>
        </p:sp>
        <p:sp>
          <p:nvSpPr>
            <p:cNvPr id="41018" name="Line 23"/>
            <p:cNvSpPr>
              <a:spLocks noChangeShapeType="1"/>
            </p:cNvSpPr>
            <p:nvPr/>
          </p:nvSpPr>
          <p:spPr bwMode="auto">
            <a:xfrm>
              <a:off x="384" y="1632"/>
              <a:ext cx="384" cy="0"/>
            </a:xfrm>
            <a:prstGeom prst="line">
              <a:avLst/>
            </a:prstGeom>
            <a:noFill/>
            <a:ln w="9525">
              <a:solidFill>
                <a:schemeClr val="tx1"/>
              </a:solidFill>
              <a:round/>
              <a:headEnd/>
              <a:tailEnd/>
            </a:ln>
          </p:spPr>
          <p:txBody>
            <a:bodyPr wrap="none" anchor="ctr"/>
            <a:lstStyle/>
            <a:p>
              <a:endParaRPr lang="en-US"/>
            </a:p>
          </p:txBody>
        </p:sp>
        <p:sp>
          <p:nvSpPr>
            <p:cNvPr id="41019" name="Line 24"/>
            <p:cNvSpPr>
              <a:spLocks noChangeShapeType="1"/>
            </p:cNvSpPr>
            <p:nvPr/>
          </p:nvSpPr>
          <p:spPr bwMode="auto">
            <a:xfrm>
              <a:off x="384" y="1872"/>
              <a:ext cx="384" cy="0"/>
            </a:xfrm>
            <a:prstGeom prst="line">
              <a:avLst/>
            </a:prstGeom>
            <a:noFill/>
            <a:ln w="9525">
              <a:solidFill>
                <a:schemeClr val="tx1"/>
              </a:solidFill>
              <a:round/>
              <a:headEnd/>
              <a:tailEnd/>
            </a:ln>
          </p:spPr>
          <p:txBody>
            <a:bodyPr wrap="none" anchor="ctr"/>
            <a:lstStyle/>
            <a:p>
              <a:endParaRPr lang="en-US"/>
            </a:p>
          </p:txBody>
        </p:sp>
        <p:sp>
          <p:nvSpPr>
            <p:cNvPr id="41020" name="Line 25"/>
            <p:cNvSpPr>
              <a:spLocks noChangeShapeType="1"/>
            </p:cNvSpPr>
            <p:nvPr/>
          </p:nvSpPr>
          <p:spPr bwMode="auto">
            <a:xfrm>
              <a:off x="480" y="960"/>
              <a:ext cx="0" cy="192"/>
            </a:xfrm>
            <a:prstGeom prst="line">
              <a:avLst/>
            </a:prstGeom>
            <a:noFill/>
            <a:ln w="57150">
              <a:solidFill>
                <a:schemeClr val="tx1"/>
              </a:solidFill>
              <a:round/>
              <a:headEnd/>
              <a:tailEnd/>
            </a:ln>
          </p:spPr>
          <p:txBody>
            <a:bodyPr wrap="none" anchor="ctr"/>
            <a:lstStyle/>
            <a:p>
              <a:endParaRPr lang="en-US"/>
            </a:p>
          </p:txBody>
        </p:sp>
        <p:sp>
          <p:nvSpPr>
            <p:cNvPr id="41021" name="Line 26"/>
            <p:cNvSpPr>
              <a:spLocks noChangeShapeType="1"/>
            </p:cNvSpPr>
            <p:nvPr/>
          </p:nvSpPr>
          <p:spPr bwMode="auto">
            <a:xfrm>
              <a:off x="576" y="1200"/>
              <a:ext cx="0" cy="192"/>
            </a:xfrm>
            <a:prstGeom prst="line">
              <a:avLst/>
            </a:prstGeom>
            <a:noFill/>
            <a:ln w="57150">
              <a:solidFill>
                <a:schemeClr val="tx1"/>
              </a:solidFill>
              <a:round/>
              <a:headEnd/>
              <a:tailEnd/>
            </a:ln>
          </p:spPr>
          <p:txBody>
            <a:bodyPr wrap="none" anchor="ctr"/>
            <a:lstStyle/>
            <a:p>
              <a:endParaRPr lang="en-US"/>
            </a:p>
          </p:txBody>
        </p:sp>
        <p:sp>
          <p:nvSpPr>
            <p:cNvPr id="41022" name="Line 27"/>
            <p:cNvSpPr>
              <a:spLocks noChangeShapeType="1"/>
            </p:cNvSpPr>
            <p:nvPr/>
          </p:nvSpPr>
          <p:spPr bwMode="auto">
            <a:xfrm>
              <a:off x="432" y="1440"/>
              <a:ext cx="0" cy="192"/>
            </a:xfrm>
            <a:prstGeom prst="line">
              <a:avLst/>
            </a:prstGeom>
            <a:noFill/>
            <a:ln w="57150">
              <a:solidFill>
                <a:schemeClr val="tx1"/>
              </a:solidFill>
              <a:round/>
              <a:headEnd/>
              <a:tailEnd/>
            </a:ln>
          </p:spPr>
          <p:txBody>
            <a:bodyPr wrap="none" anchor="ctr"/>
            <a:lstStyle/>
            <a:p>
              <a:endParaRPr lang="en-US"/>
            </a:p>
          </p:txBody>
        </p:sp>
        <p:sp>
          <p:nvSpPr>
            <p:cNvPr id="41023" name="Line 28"/>
            <p:cNvSpPr>
              <a:spLocks noChangeShapeType="1"/>
            </p:cNvSpPr>
            <p:nvPr/>
          </p:nvSpPr>
          <p:spPr bwMode="auto">
            <a:xfrm>
              <a:off x="528" y="1440"/>
              <a:ext cx="0" cy="192"/>
            </a:xfrm>
            <a:prstGeom prst="line">
              <a:avLst/>
            </a:prstGeom>
            <a:noFill/>
            <a:ln w="57150">
              <a:solidFill>
                <a:schemeClr val="tx1"/>
              </a:solidFill>
              <a:round/>
              <a:headEnd/>
              <a:tailEnd/>
            </a:ln>
          </p:spPr>
          <p:txBody>
            <a:bodyPr wrap="none" anchor="ctr"/>
            <a:lstStyle/>
            <a:p>
              <a:endParaRPr lang="en-US"/>
            </a:p>
          </p:txBody>
        </p:sp>
        <p:sp>
          <p:nvSpPr>
            <p:cNvPr id="41024" name="Line 29"/>
            <p:cNvSpPr>
              <a:spLocks noChangeShapeType="1"/>
            </p:cNvSpPr>
            <p:nvPr/>
          </p:nvSpPr>
          <p:spPr bwMode="auto">
            <a:xfrm>
              <a:off x="672" y="1680"/>
              <a:ext cx="0" cy="192"/>
            </a:xfrm>
            <a:prstGeom prst="line">
              <a:avLst/>
            </a:prstGeom>
            <a:noFill/>
            <a:ln w="57150">
              <a:solidFill>
                <a:schemeClr val="tx1"/>
              </a:solidFill>
              <a:round/>
              <a:headEnd/>
              <a:tailEnd/>
            </a:ln>
          </p:spPr>
          <p:txBody>
            <a:bodyPr wrap="none" anchor="ctr"/>
            <a:lstStyle/>
            <a:p>
              <a:endParaRPr lang="en-US"/>
            </a:p>
          </p:txBody>
        </p:sp>
        <p:sp>
          <p:nvSpPr>
            <p:cNvPr id="41025" name="Line 30"/>
            <p:cNvSpPr>
              <a:spLocks noChangeShapeType="1"/>
            </p:cNvSpPr>
            <p:nvPr/>
          </p:nvSpPr>
          <p:spPr bwMode="auto">
            <a:xfrm>
              <a:off x="816" y="1056"/>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41026" name="Line 31"/>
            <p:cNvSpPr>
              <a:spLocks noChangeShapeType="1"/>
            </p:cNvSpPr>
            <p:nvPr/>
          </p:nvSpPr>
          <p:spPr bwMode="auto">
            <a:xfrm>
              <a:off x="768" y="1248"/>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41027" name="Line 32"/>
            <p:cNvSpPr>
              <a:spLocks noChangeShapeType="1"/>
            </p:cNvSpPr>
            <p:nvPr/>
          </p:nvSpPr>
          <p:spPr bwMode="auto">
            <a:xfrm>
              <a:off x="768" y="1488"/>
              <a:ext cx="288" cy="48"/>
            </a:xfrm>
            <a:prstGeom prst="line">
              <a:avLst/>
            </a:prstGeom>
            <a:noFill/>
            <a:ln w="9525">
              <a:solidFill>
                <a:schemeClr val="tx1"/>
              </a:solidFill>
              <a:round/>
              <a:headEnd/>
              <a:tailEnd type="triangle" w="med" len="med"/>
            </a:ln>
          </p:spPr>
          <p:txBody>
            <a:bodyPr wrap="none" anchor="ctr"/>
            <a:lstStyle/>
            <a:p>
              <a:endParaRPr lang="en-US"/>
            </a:p>
          </p:txBody>
        </p:sp>
        <p:sp>
          <p:nvSpPr>
            <p:cNvPr id="41028" name="Line 33"/>
            <p:cNvSpPr>
              <a:spLocks noChangeShapeType="1"/>
            </p:cNvSpPr>
            <p:nvPr/>
          </p:nvSpPr>
          <p:spPr bwMode="auto">
            <a:xfrm flipV="1">
              <a:off x="816" y="1632"/>
              <a:ext cx="240" cy="144"/>
            </a:xfrm>
            <a:prstGeom prst="line">
              <a:avLst/>
            </a:prstGeom>
            <a:noFill/>
            <a:ln w="9525">
              <a:solidFill>
                <a:schemeClr val="tx1"/>
              </a:solidFill>
              <a:round/>
              <a:headEnd/>
              <a:tailEnd type="triangle" w="med" len="med"/>
            </a:ln>
          </p:spPr>
          <p:txBody>
            <a:bodyPr wrap="none" anchor="ctr"/>
            <a:lstStyle/>
            <a:p>
              <a:endParaRPr lang="en-US"/>
            </a:p>
          </p:txBody>
        </p:sp>
        <p:sp>
          <p:nvSpPr>
            <p:cNvPr id="41029" name="Line 34"/>
            <p:cNvSpPr>
              <a:spLocks noChangeShapeType="1"/>
            </p:cNvSpPr>
            <p:nvPr/>
          </p:nvSpPr>
          <p:spPr bwMode="auto">
            <a:xfrm>
              <a:off x="1392" y="1536"/>
              <a:ext cx="48" cy="240"/>
            </a:xfrm>
            <a:prstGeom prst="line">
              <a:avLst/>
            </a:prstGeom>
            <a:noFill/>
            <a:ln w="9525">
              <a:solidFill>
                <a:srgbClr val="FF0000"/>
              </a:solidFill>
              <a:round/>
              <a:headEnd/>
              <a:tailEnd/>
            </a:ln>
          </p:spPr>
          <p:txBody>
            <a:bodyPr wrap="none" anchor="ctr"/>
            <a:lstStyle/>
            <a:p>
              <a:endParaRPr lang="en-US"/>
            </a:p>
          </p:txBody>
        </p:sp>
        <p:sp>
          <p:nvSpPr>
            <p:cNvPr id="41030" name="Line 35"/>
            <p:cNvSpPr>
              <a:spLocks noChangeShapeType="1"/>
            </p:cNvSpPr>
            <p:nvPr/>
          </p:nvSpPr>
          <p:spPr bwMode="auto">
            <a:xfrm>
              <a:off x="1536" y="1440"/>
              <a:ext cx="144" cy="144"/>
            </a:xfrm>
            <a:prstGeom prst="line">
              <a:avLst/>
            </a:prstGeom>
            <a:noFill/>
            <a:ln w="9525">
              <a:solidFill>
                <a:srgbClr val="FF0000"/>
              </a:solidFill>
              <a:round/>
              <a:headEnd/>
              <a:tailEnd/>
            </a:ln>
          </p:spPr>
          <p:txBody>
            <a:bodyPr wrap="none" anchor="ctr"/>
            <a:lstStyle/>
            <a:p>
              <a:endParaRPr lang="en-US"/>
            </a:p>
          </p:txBody>
        </p:sp>
        <p:sp>
          <p:nvSpPr>
            <p:cNvPr id="41031" name="Line 36"/>
            <p:cNvSpPr>
              <a:spLocks noChangeShapeType="1"/>
            </p:cNvSpPr>
            <p:nvPr/>
          </p:nvSpPr>
          <p:spPr bwMode="auto">
            <a:xfrm flipV="1">
              <a:off x="1248" y="1584"/>
              <a:ext cx="384" cy="96"/>
            </a:xfrm>
            <a:prstGeom prst="line">
              <a:avLst/>
            </a:prstGeom>
            <a:noFill/>
            <a:ln w="9525">
              <a:solidFill>
                <a:srgbClr val="FF0000"/>
              </a:solidFill>
              <a:round/>
              <a:headEnd/>
              <a:tailEnd/>
            </a:ln>
          </p:spPr>
          <p:txBody>
            <a:bodyPr wrap="none" anchor="ctr"/>
            <a:lstStyle/>
            <a:p>
              <a:endParaRPr lang="en-US"/>
            </a:p>
          </p:txBody>
        </p:sp>
        <p:sp>
          <p:nvSpPr>
            <p:cNvPr id="41032" name="Line 37"/>
            <p:cNvSpPr>
              <a:spLocks noChangeShapeType="1"/>
            </p:cNvSpPr>
            <p:nvPr/>
          </p:nvSpPr>
          <p:spPr bwMode="auto">
            <a:xfrm>
              <a:off x="1392" y="1536"/>
              <a:ext cx="192" cy="192"/>
            </a:xfrm>
            <a:prstGeom prst="line">
              <a:avLst/>
            </a:prstGeom>
            <a:noFill/>
            <a:ln w="9525">
              <a:solidFill>
                <a:srgbClr val="FF0000"/>
              </a:solidFill>
              <a:round/>
              <a:headEnd/>
              <a:tailEnd/>
            </a:ln>
          </p:spPr>
          <p:txBody>
            <a:bodyPr wrap="none" anchor="ctr"/>
            <a:lstStyle/>
            <a:p>
              <a:endParaRPr lang="en-US"/>
            </a:p>
          </p:txBody>
        </p:sp>
        <p:sp>
          <p:nvSpPr>
            <p:cNvPr id="41033" name="Line 38"/>
            <p:cNvSpPr>
              <a:spLocks noChangeShapeType="1"/>
            </p:cNvSpPr>
            <p:nvPr/>
          </p:nvSpPr>
          <p:spPr bwMode="auto">
            <a:xfrm>
              <a:off x="1200" y="1488"/>
              <a:ext cx="48" cy="144"/>
            </a:xfrm>
            <a:prstGeom prst="line">
              <a:avLst/>
            </a:prstGeom>
            <a:noFill/>
            <a:ln w="9525">
              <a:solidFill>
                <a:srgbClr val="FF0000"/>
              </a:solidFill>
              <a:round/>
              <a:headEnd/>
              <a:tailEnd/>
            </a:ln>
          </p:spPr>
          <p:txBody>
            <a:bodyPr wrap="none" anchor="ctr"/>
            <a:lstStyle/>
            <a:p>
              <a:endParaRPr lang="en-US"/>
            </a:p>
          </p:txBody>
        </p:sp>
        <p:sp>
          <p:nvSpPr>
            <p:cNvPr id="41034" name="Line 39"/>
            <p:cNvSpPr>
              <a:spLocks noChangeShapeType="1"/>
            </p:cNvSpPr>
            <p:nvPr/>
          </p:nvSpPr>
          <p:spPr bwMode="auto">
            <a:xfrm>
              <a:off x="1632" y="1392"/>
              <a:ext cx="48" cy="144"/>
            </a:xfrm>
            <a:prstGeom prst="line">
              <a:avLst/>
            </a:prstGeom>
            <a:noFill/>
            <a:ln w="9525">
              <a:solidFill>
                <a:srgbClr val="FF0000"/>
              </a:solidFill>
              <a:round/>
              <a:headEnd/>
              <a:tailEnd/>
            </a:ln>
          </p:spPr>
          <p:txBody>
            <a:bodyPr wrap="none" anchor="ctr"/>
            <a:lstStyle/>
            <a:p>
              <a:endParaRPr lang="en-US"/>
            </a:p>
          </p:txBody>
        </p:sp>
        <p:sp>
          <p:nvSpPr>
            <p:cNvPr id="41035" name="Line 40"/>
            <p:cNvSpPr>
              <a:spLocks noChangeShapeType="1"/>
            </p:cNvSpPr>
            <p:nvPr/>
          </p:nvSpPr>
          <p:spPr bwMode="auto">
            <a:xfrm>
              <a:off x="1488" y="1200"/>
              <a:ext cx="144" cy="144"/>
            </a:xfrm>
            <a:prstGeom prst="line">
              <a:avLst/>
            </a:prstGeom>
            <a:noFill/>
            <a:ln w="9525">
              <a:solidFill>
                <a:srgbClr val="FF0000"/>
              </a:solidFill>
              <a:round/>
              <a:headEnd/>
              <a:tailEnd/>
            </a:ln>
          </p:spPr>
          <p:txBody>
            <a:bodyPr wrap="none" anchor="ctr"/>
            <a:lstStyle/>
            <a:p>
              <a:endParaRPr lang="en-US"/>
            </a:p>
          </p:txBody>
        </p:sp>
        <p:sp>
          <p:nvSpPr>
            <p:cNvPr id="41036" name="Line 41"/>
            <p:cNvSpPr>
              <a:spLocks noChangeShapeType="1"/>
            </p:cNvSpPr>
            <p:nvPr/>
          </p:nvSpPr>
          <p:spPr bwMode="auto">
            <a:xfrm flipH="1">
              <a:off x="1248" y="1296"/>
              <a:ext cx="144" cy="144"/>
            </a:xfrm>
            <a:prstGeom prst="line">
              <a:avLst/>
            </a:prstGeom>
            <a:noFill/>
            <a:ln w="9525">
              <a:solidFill>
                <a:srgbClr val="FF0000"/>
              </a:solidFill>
              <a:round/>
              <a:headEnd/>
              <a:tailEnd/>
            </a:ln>
          </p:spPr>
          <p:txBody>
            <a:bodyPr wrap="none" anchor="ctr"/>
            <a:lstStyle/>
            <a:p>
              <a:endParaRPr lang="en-US"/>
            </a:p>
          </p:txBody>
        </p:sp>
        <p:sp>
          <p:nvSpPr>
            <p:cNvPr id="41037" name="Line 42"/>
            <p:cNvSpPr>
              <a:spLocks noChangeShapeType="1"/>
            </p:cNvSpPr>
            <p:nvPr/>
          </p:nvSpPr>
          <p:spPr bwMode="auto">
            <a:xfrm flipH="1">
              <a:off x="1104" y="1200"/>
              <a:ext cx="144" cy="144"/>
            </a:xfrm>
            <a:prstGeom prst="line">
              <a:avLst/>
            </a:prstGeom>
            <a:noFill/>
            <a:ln w="9525">
              <a:solidFill>
                <a:srgbClr val="FF0000"/>
              </a:solidFill>
              <a:round/>
              <a:headEnd/>
              <a:tailEnd/>
            </a:ln>
          </p:spPr>
          <p:txBody>
            <a:bodyPr wrap="none" anchor="ctr"/>
            <a:lstStyle/>
            <a:p>
              <a:endParaRPr lang="en-US"/>
            </a:p>
          </p:txBody>
        </p:sp>
        <p:sp>
          <p:nvSpPr>
            <p:cNvPr id="41038" name="Line 43"/>
            <p:cNvSpPr>
              <a:spLocks noChangeShapeType="1"/>
            </p:cNvSpPr>
            <p:nvPr/>
          </p:nvSpPr>
          <p:spPr bwMode="auto">
            <a:xfrm>
              <a:off x="1104" y="1392"/>
              <a:ext cx="48" cy="192"/>
            </a:xfrm>
            <a:prstGeom prst="line">
              <a:avLst/>
            </a:prstGeom>
            <a:noFill/>
            <a:ln w="9525">
              <a:solidFill>
                <a:srgbClr val="FF0000"/>
              </a:solidFill>
              <a:round/>
              <a:headEnd/>
              <a:tailEnd/>
            </a:ln>
          </p:spPr>
          <p:txBody>
            <a:bodyPr wrap="none" anchor="ctr"/>
            <a:lstStyle/>
            <a:p>
              <a:endParaRPr lang="en-US"/>
            </a:p>
          </p:txBody>
        </p:sp>
        <p:sp>
          <p:nvSpPr>
            <p:cNvPr id="41039" name="Line 44"/>
            <p:cNvSpPr>
              <a:spLocks noChangeShapeType="1"/>
            </p:cNvSpPr>
            <p:nvPr/>
          </p:nvSpPr>
          <p:spPr bwMode="auto">
            <a:xfrm flipV="1">
              <a:off x="1248" y="1392"/>
              <a:ext cx="192" cy="48"/>
            </a:xfrm>
            <a:prstGeom prst="line">
              <a:avLst/>
            </a:prstGeom>
            <a:noFill/>
            <a:ln w="9525">
              <a:solidFill>
                <a:srgbClr val="FF0000"/>
              </a:solidFill>
              <a:round/>
              <a:headEnd/>
              <a:tailEnd/>
            </a:ln>
          </p:spPr>
          <p:txBody>
            <a:bodyPr wrap="none" anchor="ctr"/>
            <a:lstStyle/>
            <a:p>
              <a:endParaRPr lang="en-US"/>
            </a:p>
          </p:txBody>
        </p:sp>
        <p:sp>
          <p:nvSpPr>
            <p:cNvPr id="41040" name="Line 45"/>
            <p:cNvSpPr>
              <a:spLocks noChangeShapeType="1"/>
            </p:cNvSpPr>
            <p:nvPr/>
          </p:nvSpPr>
          <p:spPr bwMode="auto">
            <a:xfrm flipH="1">
              <a:off x="1440" y="1440"/>
              <a:ext cx="336" cy="48"/>
            </a:xfrm>
            <a:prstGeom prst="line">
              <a:avLst/>
            </a:prstGeom>
            <a:noFill/>
            <a:ln w="9525">
              <a:solidFill>
                <a:srgbClr val="FF0000"/>
              </a:solidFill>
              <a:round/>
              <a:headEnd/>
              <a:tailEnd/>
            </a:ln>
          </p:spPr>
          <p:txBody>
            <a:bodyPr wrap="none" anchor="ctr"/>
            <a:lstStyle/>
            <a:p>
              <a:endParaRPr lang="en-US"/>
            </a:p>
          </p:txBody>
        </p:sp>
        <p:sp>
          <p:nvSpPr>
            <p:cNvPr id="41041" name="Line 46"/>
            <p:cNvSpPr>
              <a:spLocks noChangeShapeType="1"/>
            </p:cNvSpPr>
            <p:nvPr/>
          </p:nvSpPr>
          <p:spPr bwMode="auto">
            <a:xfrm>
              <a:off x="1248" y="1680"/>
              <a:ext cx="192" cy="96"/>
            </a:xfrm>
            <a:prstGeom prst="line">
              <a:avLst/>
            </a:prstGeom>
            <a:noFill/>
            <a:ln w="9525">
              <a:solidFill>
                <a:srgbClr val="FF0000"/>
              </a:solidFill>
              <a:round/>
              <a:headEnd/>
              <a:tailEnd/>
            </a:ln>
          </p:spPr>
          <p:txBody>
            <a:bodyPr wrap="none" anchor="ctr"/>
            <a:lstStyle/>
            <a:p>
              <a:endParaRPr lang="en-US"/>
            </a:p>
          </p:txBody>
        </p:sp>
        <p:sp>
          <p:nvSpPr>
            <p:cNvPr id="41042" name="Line 47"/>
            <p:cNvSpPr>
              <a:spLocks noChangeShapeType="1"/>
            </p:cNvSpPr>
            <p:nvPr/>
          </p:nvSpPr>
          <p:spPr bwMode="auto">
            <a:xfrm>
              <a:off x="1296" y="1200"/>
              <a:ext cx="96" cy="48"/>
            </a:xfrm>
            <a:prstGeom prst="line">
              <a:avLst/>
            </a:prstGeom>
            <a:noFill/>
            <a:ln w="9525">
              <a:solidFill>
                <a:srgbClr val="FF0000"/>
              </a:solidFill>
              <a:round/>
              <a:headEnd/>
              <a:tailEnd/>
            </a:ln>
          </p:spPr>
          <p:txBody>
            <a:bodyPr wrap="none" anchor="ctr"/>
            <a:lstStyle/>
            <a:p>
              <a:endParaRPr lang="en-US"/>
            </a:p>
          </p:txBody>
        </p:sp>
        <p:sp>
          <p:nvSpPr>
            <p:cNvPr id="41043" name="Line 48"/>
            <p:cNvSpPr>
              <a:spLocks noChangeShapeType="1"/>
            </p:cNvSpPr>
            <p:nvPr/>
          </p:nvSpPr>
          <p:spPr bwMode="auto">
            <a:xfrm>
              <a:off x="1104" y="1344"/>
              <a:ext cx="336" cy="48"/>
            </a:xfrm>
            <a:prstGeom prst="line">
              <a:avLst/>
            </a:prstGeom>
            <a:noFill/>
            <a:ln w="9525">
              <a:solidFill>
                <a:srgbClr val="FF0000"/>
              </a:solidFill>
              <a:round/>
              <a:headEnd/>
              <a:tailEnd/>
            </a:ln>
          </p:spPr>
          <p:txBody>
            <a:bodyPr wrap="none" anchor="ctr"/>
            <a:lstStyle/>
            <a:p>
              <a:endParaRPr lang="en-US"/>
            </a:p>
          </p:txBody>
        </p:sp>
        <p:sp>
          <p:nvSpPr>
            <p:cNvPr id="41044" name="Line 49"/>
            <p:cNvSpPr>
              <a:spLocks noChangeShapeType="1"/>
            </p:cNvSpPr>
            <p:nvPr/>
          </p:nvSpPr>
          <p:spPr bwMode="auto">
            <a:xfrm flipV="1">
              <a:off x="1248" y="1488"/>
              <a:ext cx="144" cy="192"/>
            </a:xfrm>
            <a:prstGeom prst="line">
              <a:avLst/>
            </a:prstGeom>
            <a:noFill/>
            <a:ln w="9525">
              <a:solidFill>
                <a:srgbClr val="FF0000"/>
              </a:solidFill>
              <a:round/>
              <a:headEnd/>
              <a:tailEnd/>
            </a:ln>
          </p:spPr>
          <p:txBody>
            <a:bodyPr wrap="none" anchor="ctr"/>
            <a:lstStyle/>
            <a:p>
              <a:endParaRPr lang="en-US"/>
            </a:p>
          </p:txBody>
        </p:sp>
        <p:sp>
          <p:nvSpPr>
            <p:cNvPr id="41045" name="Line 50"/>
            <p:cNvSpPr>
              <a:spLocks noChangeShapeType="1"/>
            </p:cNvSpPr>
            <p:nvPr/>
          </p:nvSpPr>
          <p:spPr bwMode="auto">
            <a:xfrm flipV="1">
              <a:off x="1152" y="1488"/>
              <a:ext cx="240" cy="96"/>
            </a:xfrm>
            <a:prstGeom prst="line">
              <a:avLst/>
            </a:prstGeom>
            <a:noFill/>
            <a:ln w="9525">
              <a:solidFill>
                <a:srgbClr val="FF0000"/>
              </a:solidFill>
              <a:round/>
              <a:headEnd/>
              <a:tailEnd/>
            </a:ln>
          </p:spPr>
          <p:txBody>
            <a:bodyPr wrap="none" anchor="ctr"/>
            <a:lstStyle/>
            <a:p>
              <a:endParaRPr lang="en-US"/>
            </a:p>
          </p:txBody>
        </p:sp>
        <p:sp>
          <p:nvSpPr>
            <p:cNvPr id="41046" name="Line 51"/>
            <p:cNvSpPr>
              <a:spLocks noChangeShapeType="1"/>
            </p:cNvSpPr>
            <p:nvPr/>
          </p:nvSpPr>
          <p:spPr bwMode="auto">
            <a:xfrm flipH="1">
              <a:off x="1680" y="1440"/>
              <a:ext cx="96" cy="144"/>
            </a:xfrm>
            <a:prstGeom prst="line">
              <a:avLst/>
            </a:prstGeom>
            <a:noFill/>
            <a:ln w="9525">
              <a:solidFill>
                <a:srgbClr val="FF0000"/>
              </a:solidFill>
              <a:round/>
              <a:headEnd/>
              <a:tailEnd/>
            </a:ln>
          </p:spPr>
          <p:txBody>
            <a:bodyPr wrap="none" anchor="ctr"/>
            <a:lstStyle/>
            <a:p>
              <a:endParaRPr lang="en-US"/>
            </a:p>
          </p:txBody>
        </p:sp>
        <p:sp>
          <p:nvSpPr>
            <p:cNvPr id="41047" name="Line 52"/>
            <p:cNvSpPr>
              <a:spLocks noChangeShapeType="1"/>
            </p:cNvSpPr>
            <p:nvPr/>
          </p:nvSpPr>
          <p:spPr bwMode="auto">
            <a:xfrm>
              <a:off x="1392" y="1488"/>
              <a:ext cx="336" cy="96"/>
            </a:xfrm>
            <a:prstGeom prst="line">
              <a:avLst/>
            </a:prstGeom>
            <a:noFill/>
            <a:ln w="9525">
              <a:solidFill>
                <a:srgbClr val="FF0000"/>
              </a:solidFill>
              <a:round/>
              <a:headEnd/>
              <a:tailEnd/>
            </a:ln>
          </p:spPr>
          <p:txBody>
            <a:bodyPr wrap="none" anchor="ctr"/>
            <a:lstStyle/>
            <a:p>
              <a:endParaRPr lang="en-US"/>
            </a:p>
          </p:txBody>
        </p:sp>
      </p:grpSp>
      <p:pic>
        <p:nvPicPr>
          <p:cNvPr id="40965" name="Picture 53" descr="spike_brunel_rot"/>
          <p:cNvPicPr>
            <a:picLocks noChangeAspect="1" noChangeArrowheads="1"/>
          </p:cNvPicPr>
          <p:nvPr/>
        </p:nvPicPr>
        <p:blipFill>
          <a:blip r:embed="rId3"/>
          <a:srcRect/>
          <a:stretch>
            <a:fillRect/>
          </a:stretch>
        </p:blipFill>
        <p:spPr bwMode="auto">
          <a:xfrm>
            <a:off x="9903420" y="551355"/>
            <a:ext cx="11163856" cy="6469981"/>
          </a:xfrm>
          <a:prstGeom prst="rect">
            <a:avLst/>
          </a:prstGeom>
          <a:noFill/>
          <a:ln w="9525">
            <a:noFill/>
            <a:miter lim="800000"/>
            <a:headEnd/>
            <a:tailEnd/>
          </a:ln>
        </p:spPr>
      </p:pic>
      <p:sp>
        <p:nvSpPr>
          <p:cNvPr id="40966" name="Text Box 54"/>
          <p:cNvSpPr txBox="1">
            <a:spLocks noChangeArrowheads="1"/>
          </p:cNvSpPr>
          <p:nvPr/>
        </p:nvSpPr>
        <p:spPr bwMode="auto">
          <a:xfrm>
            <a:off x="720249" y="270051"/>
            <a:ext cx="19274568" cy="1241234"/>
          </a:xfrm>
          <a:prstGeom prst="rect">
            <a:avLst/>
          </a:prstGeom>
          <a:noFill/>
          <a:ln w="9525">
            <a:noFill/>
            <a:miter lim="800000"/>
            <a:headEnd/>
            <a:tailEnd/>
          </a:ln>
        </p:spPr>
        <p:txBody>
          <a:bodyPr wrap="none" lIns="192911" tIns="96455" rIns="192911" bIns="96455">
            <a:spAutoFit/>
          </a:bodyPr>
          <a:lstStyle/>
          <a:p>
            <a:r>
              <a:rPr lang="en-US" sz="6800" b="1" dirty="0"/>
              <a:t>Random firing  in a population of LIF neurons</a:t>
            </a:r>
            <a:endParaRPr lang="en-US" sz="4200" dirty="0"/>
          </a:p>
        </p:txBody>
      </p:sp>
      <p:pic>
        <p:nvPicPr>
          <p:cNvPr id="40967" name="Picture 55" descr="3spikes_rot2"/>
          <p:cNvPicPr>
            <a:picLocks noChangeAspect="1" noChangeArrowheads="1"/>
          </p:cNvPicPr>
          <p:nvPr/>
        </p:nvPicPr>
        <p:blipFill>
          <a:blip r:embed="rId4"/>
          <a:srcRect/>
          <a:stretch>
            <a:fillRect/>
          </a:stretch>
        </p:blipFill>
        <p:spPr bwMode="auto">
          <a:xfrm>
            <a:off x="9993452" y="6076157"/>
            <a:ext cx="11073825" cy="6419347"/>
          </a:xfrm>
          <a:prstGeom prst="rect">
            <a:avLst/>
          </a:prstGeom>
          <a:noFill/>
          <a:ln w="9525">
            <a:noFill/>
            <a:miter lim="800000"/>
            <a:headEnd/>
            <a:tailEnd/>
          </a:ln>
        </p:spPr>
      </p:pic>
      <p:sp>
        <p:nvSpPr>
          <p:cNvPr id="40968" name="Text Box 56"/>
          <p:cNvSpPr txBox="1">
            <a:spLocks noChangeArrowheads="1"/>
          </p:cNvSpPr>
          <p:nvPr/>
        </p:nvSpPr>
        <p:spPr bwMode="auto">
          <a:xfrm>
            <a:off x="14044851" y="6076156"/>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69" name="Text Box 57"/>
          <p:cNvSpPr txBox="1">
            <a:spLocks noChangeArrowheads="1"/>
          </p:cNvSpPr>
          <p:nvPr/>
        </p:nvSpPr>
        <p:spPr bwMode="auto">
          <a:xfrm>
            <a:off x="19191629" y="6019896"/>
            <a:ext cx="1115751" cy="718014"/>
          </a:xfrm>
          <a:prstGeom prst="rect">
            <a:avLst/>
          </a:prstGeom>
          <a:noFill/>
          <a:ln w="9525">
            <a:noFill/>
            <a:miter lim="800000"/>
            <a:headEnd/>
            <a:tailEnd/>
          </a:ln>
        </p:spPr>
        <p:txBody>
          <a:bodyPr wrap="none" lIns="192911" tIns="96455" rIns="192911" bIns="96455">
            <a:spAutoFit/>
          </a:bodyPr>
          <a:lstStyle/>
          <a:p>
            <a:r>
              <a:rPr lang="en-US" sz="3400" dirty="0"/>
              <a:t>200</a:t>
            </a:r>
            <a:endParaRPr lang="en-US" sz="5100" dirty="0"/>
          </a:p>
        </p:txBody>
      </p:sp>
      <p:sp>
        <p:nvSpPr>
          <p:cNvPr id="40970" name="Text Box 58"/>
          <p:cNvSpPr txBox="1">
            <a:spLocks noChangeArrowheads="1"/>
          </p:cNvSpPr>
          <p:nvPr/>
        </p:nvSpPr>
        <p:spPr bwMode="auto">
          <a:xfrm>
            <a:off x="15447835" y="6008645"/>
            <a:ext cx="2362887" cy="779569"/>
          </a:xfrm>
          <a:prstGeom prst="rect">
            <a:avLst/>
          </a:prstGeom>
          <a:noFill/>
          <a:ln w="9525">
            <a:noFill/>
            <a:miter lim="800000"/>
            <a:headEnd/>
            <a:tailEnd/>
          </a:ln>
        </p:spPr>
        <p:txBody>
          <a:bodyPr wrap="none" lIns="192911" tIns="96455" rIns="192911" bIns="96455">
            <a:spAutoFit/>
          </a:bodyPr>
          <a:lstStyle/>
          <a:p>
            <a:r>
              <a:rPr lang="en-US" sz="3800" dirty="0"/>
              <a:t>time [ms]</a:t>
            </a:r>
          </a:p>
        </p:txBody>
      </p:sp>
      <p:sp>
        <p:nvSpPr>
          <p:cNvPr id="40971" name="Text Box 59"/>
          <p:cNvSpPr txBox="1">
            <a:spLocks noChangeArrowheads="1"/>
          </p:cNvSpPr>
          <p:nvPr/>
        </p:nvSpPr>
        <p:spPr bwMode="auto">
          <a:xfrm>
            <a:off x="12206716" y="7046655"/>
            <a:ext cx="4254430" cy="841125"/>
          </a:xfrm>
          <a:prstGeom prst="rect">
            <a:avLst/>
          </a:prstGeom>
          <a:noFill/>
          <a:ln w="9525">
            <a:noFill/>
            <a:miter lim="800000"/>
            <a:headEnd/>
            <a:tailEnd/>
          </a:ln>
        </p:spPr>
        <p:txBody>
          <a:bodyPr wrap="none" lIns="192911" tIns="96455" rIns="192911" bIns="96455">
            <a:spAutoFit/>
          </a:bodyPr>
          <a:lstStyle/>
          <a:p>
            <a:r>
              <a:rPr lang="en-US" sz="4200" dirty="0">
                <a:solidFill>
                  <a:srgbClr val="FF0000"/>
                </a:solidFill>
              </a:rPr>
              <a:t>Neuron # 32374</a:t>
            </a:r>
            <a:endParaRPr lang="en-US" sz="5100" dirty="0"/>
          </a:p>
        </p:txBody>
      </p:sp>
      <p:sp>
        <p:nvSpPr>
          <p:cNvPr id="40972" name="Text Box 60"/>
          <p:cNvSpPr txBox="1">
            <a:spLocks noChangeArrowheads="1"/>
          </p:cNvSpPr>
          <p:nvPr/>
        </p:nvSpPr>
        <p:spPr bwMode="auto">
          <a:xfrm>
            <a:off x="11523980" y="6076156"/>
            <a:ext cx="873697" cy="718014"/>
          </a:xfrm>
          <a:prstGeom prst="rect">
            <a:avLst/>
          </a:prstGeom>
          <a:noFill/>
          <a:ln w="9525">
            <a:noFill/>
            <a:miter lim="800000"/>
            <a:headEnd/>
            <a:tailEnd/>
          </a:ln>
        </p:spPr>
        <p:txBody>
          <a:bodyPr wrap="none" lIns="192911" tIns="96455" rIns="192911" bIns="96455">
            <a:spAutoFit/>
          </a:bodyPr>
          <a:lstStyle/>
          <a:p>
            <a:r>
              <a:rPr lang="en-US" sz="3400" dirty="0"/>
              <a:t>50</a:t>
            </a:r>
            <a:endParaRPr lang="en-US" sz="5100" dirty="0"/>
          </a:p>
        </p:txBody>
      </p:sp>
      <p:sp>
        <p:nvSpPr>
          <p:cNvPr id="40973" name="Rectangle 61"/>
          <p:cNvSpPr>
            <a:spLocks noChangeArrowheads="1"/>
          </p:cNvSpPr>
          <p:nvPr/>
        </p:nvSpPr>
        <p:spPr bwMode="auto">
          <a:xfrm>
            <a:off x="9723358" y="6751285"/>
            <a:ext cx="1440498" cy="5941131"/>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sp>
        <p:nvSpPr>
          <p:cNvPr id="40974" name="Text Box 62"/>
          <p:cNvSpPr txBox="1">
            <a:spLocks noChangeArrowheads="1"/>
          </p:cNvSpPr>
          <p:nvPr/>
        </p:nvSpPr>
        <p:spPr bwMode="auto">
          <a:xfrm>
            <a:off x="9333224" y="7991835"/>
            <a:ext cx="1795424" cy="779569"/>
          </a:xfrm>
          <a:prstGeom prst="rect">
            <a:avLst/>
          </a:prstGeom>
          <a:noFill/>
          <a:ln w="9525">
            <a:noFill/>
            <a:miter lim="800000"/>
            <a:headEnd/>
            <a:tailEnd/>
          </a:ln>
        </p:spPr>
        <p:txBody>
          <a:bodyPr wrap="none" lIns="192911" tIns="96455" rIns="192911" bIns="96455">
            <a:spAutoFit/>
          </a:bodyPr>
          <a:lstStyle/>
          <a:p>
            <a:r>
              <a:rPr lang="en-US" sz="3800" dirty="0"/>
              <a:t>u [mV]</a:t>
            </a:r>
          </a:p>
        </p:txBody>
      </p:sp>
      <p:sp>
        <p:nvSpPr>
          <p:cNvPr id="40975" name="Text Box 63"/>
          <p:cNvSpPr txBox="1">
            <a:spLocks noChangeArrowheads="1"/>
          </p:cNvSpPr>
          <p:nvPr/>
        </p:nvSpPr>
        <p:spPr bwMode="auto">
          <a:xfrm>
            <a:off x="10083483" y="6751285"/>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76" name="Text Box 64"/>
          <p:cNvSpPr txBox="1">
            <a:spLocks noChangeArrowheads="1"/>
          </p:cNvSpPr>
          <p:nvPr/>
        </p:nvSpPr>
        <p:spPr bwMode="auto">
          <a:xfrm>
            <a:off x="10083483" y="10532004"/>
            <a:ext cx="631644" cy="718014"/>
          </a:xfrm>
          <a:prstGeom prst="rect">
            <a:avLst/>
          </a:prstGeom>
          <a:noFill/>
          <a:ln w="9525">
            <a:noFill/>
            <a:miter lim="800000"/>
            <a:headEnd/>
            <a:tailEnd/>
          </a:ln>
        </p:spPr>
        <p:txBody>
          <a:bodyPr wrap="none" lIns="192911" tIns="96455" rIns="192911" bIns="96455">
            <a:spAutoFit/>
          </a:bodyPr>
          <a:lstStyle/>
          <a:p>
            <a:r>
              <a:rPr lang="en-US" sz="3400" dirty="0"/>
              <a:t>0</a:t>
            </a:r>
            <a:endParaRPr lang="en-US" sz="5100" dirty="0"/>
          </a:p>
        </p:txBody>
      </p:sp>
      <p:sp>
        <p:nvSpPr>
          <p:cNvPr id="40977" name="Rectangle 65"/>
          <p:cNvSpPr>
            <a:spLocks noChangeArrowheads="1"/>
          </p:cNvSpPr>
          <p:nvPr/>
        </p:nvSpPr>
        <p:spPr bwMode="auto">
          <a:xfrm>
            <a:off x="9723358" y="1350257"/>
            <a:ext cx="1440498" cy="48609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0978" name="Text Box 66"/>
          <p:cNvSpPr txBox="1">
            <a:spLocks noChangeArrowheads="1"/>
          </p:cNvSpPr>
          <p:nvPr/>
        </p:nvSpPr>
        <p:spPr bwMode="auto">
          <a:xfrm>
            <a:off x="9903421" y="1969125"/>
            <a:ext cx="873697" cy="718014"/>
          </a:xfrm>
          <a:prstGeom prst="rect">
            <a:avLst/>
          </a:prstGeom>
          <a:noFill/>
          <a:ln w="9525">
            <a:noFill/>
            <a:miter lim="800000"/>
            <a:headEnd/>
            <a:tailEnd/>
          </a:ln>
        </p:spPr>
        <p:txBody>
          <a:bodyPr wrap="none" lIns="192911" tIns="96455" rIns="192911" bIns="96455">
            <a:spAutoFit/>
          </a:bodyPr>
          <a:lstStyle/>
          <a:p>
            <a:r>
              <a:rPr lang="en-US" sz="3400" dirty="0"/>
              <a:t>10</a:t>
            </a:r>
            <a:endParaRPr lang="en-US" sz="5100" dirty="0"/>
          </a:p>
        </p:txBody>
      </p:sp>
      <p:sp>
        <p:nvSpPr>
          <p:cNvPr id="40979" name="Text Box 67"/>
          <p:cNvSpPr txBox="1">
            <a:spLocks noChangeArrowheads="1"/>
          </p:cNvSpPr>
          <p:nvPr/>
        </p:nvSpPr>
        <p:spPr bwMode="auto">
          <a:xfrm>
            <a:off x="9363234" y="1350258"/>
            <a:ext cx="1688407" cy="779569"/>
          </a:xfrm>
          <a:prstGeom prst="rect">
            <a:avLst/>
          </a:prstGeom>
          <a:noFill/>
          <a:ln w="9525">
            <a:noFill/>
            <a:miter lim="800000"/>
            <a:headEnd/>
            <a:tailEnd/>
          </a:ln>
        </p:spPr>
        <p:txBody>
          <a:bodyPr wrap="none" lIns="192911" tIns="96455" rIns="192911" bIns="96455">
            <a:spAutoFit/>
          </a:bodyPr>
          <a:lstStyle/>
          <a:p>
            <a:r>
              <a:rPr lang="en-US" sz="3800" dirty="0"/>
              <a:t>A [Hz]</a:t>
            </a:r>
          </a:p>
        </p:txBody>
      </p:sp>
      <p:sp>
        <p:nvSpPr>
          <p:cNvPr id="40980" name="Text Box 68"/>
          <p:cNvSpPr txBox="1">
            <a:spLocks noChangeArrowheads="1"/>
          </p:cNvSpPr>
          <p:nvPr/>
        </p:nvSpPr>
        <p:spPr bwMode="auto">
          <a:xfrm rot="-5400000">
            <a:off x="8323042" y="4116864"/>
            <a:ext cx="2755622" cy="841125"/>
          </a:xfrm>
          <a:prstGeom prst="rect">
            <a:avLst/>
          </a:prstGeom>
          <a:noFill/>
          <a:ln w="9525">
            <a:noFill/>
            <a:miter lim="800000"/>
            <a:headEnd/>
            <a:tailEnd/>
          </a:ln>
        </p:spPr>
        <p:txBody>
          <a:bodyPr wrap="none" lIns="192911" tIns="96455" rIns="192911" bIns="96455">
            <a:spAutoFit/>
          </a:bodyPr>
          <a:lstStyle/>
          <a:p>
            <a:r>
              <a:rPr lang="en-US" sz="4200" dirty="0"/>
              <a:t>Neuron # </a:t>
            </a:r>
            <a:endParaRPr lang="en-US" sz="5100" dirty="0"/>
          </a:p>
        </p:txBody>
      </p:sp>
      <p:sp>
        <p:nvSpPr>
          <p:cNvPr id="40981" name="Text Box 69"/>
          <p:cNvSpPr txBox="1">
            <a:spLocks noChangeArrowheads="1"/>
          </p:cNvSpPr>
          <p:nvPr/>
        </p:nvSpPr>
        <p:spPr bwMode="auto">
          <a:xfrm>
            <a:off x="9543296" y="5806105"/>
            <a:ext cx="1599858" cy="718014"/>
          </a:xfrm>
          <a:prstGeom prst="rect">
            <a:avLst/>
          </a:prstGeom>
          <a:noFill/>
          <a:ln w="9525">
            <a:noFill/>
            <a:miter lim="800000"/>
            <a:headEnd/>
            <a:tailEnd/>
          </a:ln>
        </p:spPr>
        <p:txBody>
          <a:bodyPr wrap="none" lIns="192911" tIns="96455" rIns="192911" bIns="96455">
            <a:spAutoFit/>
          </a:bodyPr>
          <a:lstStyle/>
          <a:p>
            <a:r>
              <a:rPr lang="en-US" sz="3400" dirty="0"/>
              <a:t>32340</a:t>
            </a:r>
            <a:endParaRPr lang="en-US" sz="5100" dirty="0"/>
          </a:p>
        </p:txBody>
      </p:sp>
      <p:sp>
        <p:nvSpPr>
          <p:cNvPr id="40982" name="Text Box 70"/>
          <p:cNvSpPr txBox="1">
            <a:spLocks noChangeArrowheads="1"/>
          </p:cNvSpPr>
          <p:nvPr/>
        </p:nvSpPr>
        <p:spPr bwMode="auto">
          <a:xfrm>
            <a:off x="9543296" y="2430462"/>
            <a:ext cx="1599858" cy="718014"/>
          </a:xfrm>
          <a:prstGeom prst="rect">
            <a:avLst/>
          </a:prstGeom>
          <a:noFill/>
          <a:ln w="9525">
            <a:noFill/>
            <a:miter lim="800000"/>
            <a:headEnd/>
            <a:tailEnd/>
          </a:ln>
        </p:spPr>
        <p:txBody>
          <a:bodyPr wrap="none" lIns="192911" tIns="96455" rIns="192911" bIns="96455">
            <a:spAutoFit/>
          </a:bodyPr>
          <a:lstStyle/>
          <a:p>
            <a:r>
              <a:rPr lang="en-US" sz="3400" dirty="0"/>
              <a:t>32440</a:t>
            </a:r>
            <a:endParaRPr lang="en-US" sz="5100" dirty="0"/>
          </a:p>
        </p:txBody>
      </p:sp>
      <p:sp>
        <p:nvSpPr>
          <p:cNvPr id="40983" name="Rectangle 71"/>
          <p:cNvSpPr>
            <a:spLocks noChangeArrowheads="1"/>
          </p:cNvSpPr>
          <p:nvPr/>
        </p:nvSpPr>
        <p:spPr bwMode="auto">
          <a:xfrm>
            <a:off x="11163856" y="11612210"/>
            <a:ext cx="9003110" cy="540103"/>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sp>
        <p:nvSpPr>
          <p:cNvPr id="40984" name="Text Box 72"/>
          <p:cNvSpPr txBox="1">
            <a:spLocks noChangeArrowheads="1"/>
          </p:cNvSpPr>
          <p:nvPr/>
        </p:nvSpPr>
        <p:spPr bwMode="auto">
          <a:xfrm>
            <a:off x="14044851" y="11555949"/>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85" name="Text Box 73"/>
          <p:cNvSpPr txBox="1">
            <a:spLocks noChangeArrowheads="1"/>
          </p:cNvSpPr>
          <p:nvPr/>
        </p:nvSpPr>
        <p:spPr bwMode="auto">
          <a:xfrm>
            <a:off x="19191629" y="11499689"/>
            <a:ext cx="1115751" cy="718014"/>
          </a:xfrm>
          <a:prstGeom prst="rect">
            <a:avLst/>
          </a:prstGeom>
          <a:noFill/>
          <a:ln w="9525">
            <a:noFill/>
            <a:miter lim="800000"/>
            <a:headEnd/>
            <a:tailEnd/>
          </a:ln>
        </p:spPr>
        <p:txBody>
          <a:bodyPr wrap="none" lIns="192911" tIns="96455" rIns="192911" bIns="96455">
            <a:spAutoFit/>
          </a:bodyPr>
          <a:lstStyle/>
          <a:p>
            <a:r>
              <a:rPr lang="en-US" sz="3400" dirty="0"/>
              <a:t>200</a:t>
            </a:r>
            <a:endParaRPr lang="en-US" sz="5100" dirty="0"/>
          </a:p>
        </p:txBody>
      </p:sp>
      <p:sp>
        <p:nvSpPr>
          <p:cNvPr id="40986" name="Text Box 74"/>
          <p:cNvSpPr txBox="1">
            <a:spLocks noChangeArrowheads="1"/>
          </p:cNvSpPr>
          <p:nvPr/>
        </p:nvSpPr>
        <p:spPr bwMode="auto">
          <a:xfrm>
            <a:off x="15447835" y="11488438"/>
            <a:ext cx="2362887" cy="779569"/>
          </a:xfrm>
          <a:prstGeom prst="rect">
            <a:avLst/>
          </a:prstGeom>
          <a:noFill/>
          <a:ln w="9525">
            <a:noFill/>
            <a:miter lim="800000"/>
            <a:headEnd/>
            <a:tailEnd/>
          </a:ln>
        </p:spPr>
        <p:txBody>
          <a:bodyPr wrap="none" lIns="192911" tIns="96455" rIns="192911" bIns="96455">
            <a:spAutoFit/>
          </a:bodyPr>
          <a:lstStyle/>
          <a:p>
            <a:r>
              <a:rPr lang="en-US" sz="3800" dirty="0"/>
              <a:t>time [ms]</a:t>
            </a:r>
          </a:p>
        </p:txBody>
      </p:sp>
      <p:sp>
        <p:nvSpPr>
          <p:cNvPr id="40987" name="Text Box 75"/>
          <p:cNvSpPr txBox="1">
            <a:spLocks noChangeArrowheads="1"/>
          </p:cNvSpPr>
          <p:nvPr/>
        </p:nvSpPr>
        <p:spPr bwMode="auto">
          <a:xfrm>
            <a:off x="11523980" y="11555949"/>
            <a:ext cx="873697" cy="718014"/>
          </a:xfrm>
          <a:prstGeom prst="rect">
            <a:avLst/>
          </a:prstGeom>
          <a:noFill/>
          <a:ln w="9525">
            <a:noFill/>
            <a:miter lim="800000"/>
            <a:headEnd/>
            <a:tailEnd/>
          </a:ln>
        </p:spPr>
        <p:txBody>
          <a:bodyPr wrap="none" lIns="192911" tIns="96455" rIns="192911" bIns="96455">
            <a:spAutoFit/>
          </a:bodyPr>
          <a:lstStyle/>
          <a:p>
            <a:r>
              <a:rPr lang="en-US" sz="3400" dirty="0"/>
              <a:t>50</a:t>
            </a:r>
            <a:endParaRPr lang="en-US" sz="5100" dirty="0"/>
          </a:p>
        </p:txBody>
      </p:sp>
      <p:grpSp>
        <p:nvGrpSpPr>
          <p:cNvPr id="3" name="Group 76"/>
          <p:cNvGrpSpPr>
            <a:grpSpLocks/>
          </p:cNvGrpSpPr>
          <p:nvPr/>
        </p:nvGrpSpPr>
        <p:grpSpPr bwMode="auto">
          <a:xfrm>
            <a:off x="12964478" y="2295437"/>
            <a:ext cx="180062" cy="3780720"/>
            <a:chOff x="3408" y="816"/>
            <a:chExt cx="48" cy="1344"/>
          </a:xfrm>
        </p:grpSpPr>
        <p:sp>
          <p:nvSpPr>
            <p:cNvPr id="40998" name="Line 77"/>
            <p:cNvSpPr>
              <a:spLocks noChangeShapeType="1"/>
            </p:cNvSpPr>
            <p:nvPr/>
          </p:nvSpPr>
          <p:spPr bwMode="auto">
            <a:xfrm>
              <a:off x="3408" y="816"/>
              <a:ext cx="0" cy="1344"/>
            </a:xfrm>
            <a:prstGeom prst="line">
              <a:avLst/>
            </a:prstGeom>
            <a:noFill/>
            <a:ln w="9525">
              <a:solidFill>
                <a:srgbClr val="FF0000"/>
              </a:solidFill>
              <a:prstDash val="dash"/>
              <a:round/>
              <a:headEnd/>
              <a:tailEnd/>
            </a:ln>
          </p:spPr>
          <p:txBody>
            <a:bodyPr wrap="none" anchor="ctr"/>
            <a:lstStyle/>
            <a:p>
              <a:endParaRPr lang="en-US"/>
            </a:p>
          </p:txBody>
        </p:sp>
        <p:sp>
          <p:nvSpPr>
            <p:cNvPr id="40999" name="Line 78"/>
            <p:cNvSpPr>
              <a:spLocks noChangeShapeType="1"/>
            </p:cNvSpPr>
            <p:nvPr/>
          </p:nvSpPr>
          <p:spPr bwMode="auto">
            <a:xfrm>
              <a:off x="3456" y="816"/>
              <a:ext cx="0" cy="1344"/>
            </a:xfrm>
            <a:prstGeom prst="line">
              <a:avLst/>
            </a:prstGeom>
            <a:noFill/>
            <a:ln w="9525">
              <a:solidFill>
                <a:srgbClr val="FF0000"/>
              </a:solidFill>
              <a:prstDash val="dash"/>
              <a:round/>
              <a:headEnd/>
              <a:tailEnd/>
            </a:ln>
          </p:spPr>
          <p:txBody>
            <a:bodyPr wrap="none" anchor="ctr"/>
            <a:lstStyle/>
            <a:p>
              <a:endParaRPr lang="en-US"/>
            </a:p>
          </p:txBody>
        </p:sp>
      </p:grpSp>
      <p:sp>
        <p:nvSpPr>
          <p:cNvPr id="40989" name="Line 79"/>
          <p:cNvSpPr>
            <a:spLocks noChangeShapeType="1"/>
          </p:cNvSpPr>
          <p:nvPr/>
        </p:nvSpPr>
        <p:spPr bwMode="auto">
          <a:xfrm flipV="1">
            <a:off x="14585038" y="2700514"/>
            <a:ext cx="0" cy="1080206"/>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grpSp>
        <p:nvGrpSpPr>
          <p:cNvPr id="4" name="Group 80"/>
          <p:cNvGrpSpPr>
            <a:grpSpLocks/>
          </p:cNvGrpSpPr>
          <p:nvPr/>
        </p:nvGrpSpPr>
        <p:grpSpPr bwMode="auto">
          <a:xfrm>
            <a:off x="142549" y="5401027"/>
            <a:ext cx="4929202" cy="1662503"/>
            <a:chOff x="38" y="2160"/>
            <a:chExt cx="1314" cy="591"/>
          </a:xfrm>
        </p:grpSpPr>
        <p:sp>
          <p:nvSpPr>
            <p:cNvPr id="40995" name="Text Box 81"/>
            <p:cNvSpPr txBox="1">
              <a:spLocks noChangeArrowheads="1"/>
            </p:cNvSpPr>
            <p:nvPr/>
          </p:nvSpPr>
          <p:spPr bwMode="auto">
            <a:xfrm>
              <a:off x="566" y="2160"/>
              <a:ext cx="786" cy="591"/>
            </a:xfrm>
            <a:prstGeom prst="rect">
              <a:avLst/>
            </a:prstGeom>
            <a:noFill/>
            <a:ln w="9525">
              <a:noFill/>
              <a:miter lim="800000"/>
              <a:headEnd/>
              <a:tailEnd/>
            </a:ln>
          </p:spPr>
          <p:txBody>
            <a:bodyPr wrap="none">
              <a:spAutoFit/>
            </a:bodyPr>
            <a:lstStyle/>
            <a:p>
              <a:r>
                <a:rPr lang="en-US" sz="5100" dirty="0">
                  <a:solidFill>
                    <a:schemeClr val="accent2"/>
                  </a:solidFill>
                </a:rPr>
                <a:t>-low rate</a:t>
              </a:r>
            </a:p>
            <a:p>
              <a:r>
                <a:rPr lang="en-US" sz="5100" dirty="0">
                  <a:solidFill>
                    <a:schemeClr val="accent2"/>
                  </a:solidFill>
                </a:rPr>
                <a:t>-high rate</a:t>
              </a:r>
            </a:p>
          </p:txBody>
        </p:sp>
        <p:sp>
          <p:nvSpPr>
            <p:cNvPr id="40996" name="Text Box 82"/>
            <p:cNvSpPr txBox="1">
              <a:spLocks noChangeArrowheads="1"/>
            </p:cNvSpPr>
            <p:nvPr/>
          </p:nvSpPr>
          <p:spPr bwMode="auto">
            <a:xfrm>
              <a:off x="38" y="2234"/>
              <a:ext cx="475" cy="312"/>
            </a:xfrm>
            <a:prstGeom prst="rect">
              <a:avLst/>
            </a:prstGeom>
            <a:noFill/>
            <a:ln w="9525">
              <a:noFill/>
              <a:miter lim="800000"/>
              <a:headEnd/>
              <a:tailEnd/>
            </a:ln>
          </p:spPr>
          <p:txBody>
            <a:bodyPr wrap="none">
              <a:spAutoFit/>
            </a:bodyPr>
            <a:lstStyle/>
            <a:p>
              <a:r>
                <a:rPr lang="en-US" sz="5100" b="1" dirty="0">
                  <a:solidFill>
                    <a:schemeClr val="accent2"/>
                  </a:solidFill>
                </a:rPr>
                <a:t>input</a:t>
              </a:r>
            </a:p>
          </p:txBody>
        </p:sp>
        <p:sp>
          <p:nvSpPr>
            <p:cNvPr id="40997" name="AutoShape 83"/>
            <p:cNvSpPr>
              <a:spLocks/>
            </p:cNvSpPr>
            <p:nvPr/>
          </p:nvSpPr>
          <p:spPr bwMode="auto">
            <a:xfrm>
              <a:off x="576" y="2208"/>
              <a:ext cx="48" cy="384"/>
            </a:xfrm>
            <a:prstGeom prst="leftBrace">
              <a:avLst>
                <a:gd name="adj1" fmla="val 66667"/>
                <a:gd name="adj2" fmla="val 50000"/>
              </a:avLst>
            </a:prstGeom>
            <a:noFill/>
            <a:ln w="38100">
              <a:solidFill>
                <a:schemeClr val="accent2"/>
              </a:solidFill>
              <a:round/>
              <a:headEnd/>
              <a:tailEnd/>
            </a:ln>
          </p:spPr>
          <p:txBody>
            <a:bodyPr wrap="none" anchor="ctr"/>
            <a:lstStyle/>
            <a:p>
              <a:endParaRPr lang="en-US"/>
            </a:p>
          </p:txBody>
        </p:sp>
      </p:grpSp>
      <p:grpSp>
        <p:nvGrpSpPr>
          <p:cNvPr id="5" name="Group 84"/>
          <p:cNvGrpSpPr>
            <a:grpSpLocks/>
          </p:cNvGrpSpPr>
          <p:nvPr/>
        </p:nvGrpSpPr>
        <p:grpSpPr bwMode="auto">
          <a:xfrm>
            <a:off x="540187" y="6886311"/>
            <a:ext cx="3241119" cy="810154"/>
            <a:chOff x="144" y="2688"/>
            <a:chExt cx="864" cy="288"/>
          </a:xfrm>
        </p:grpSpPr>
        <p:sp>
          <p:nvSpPr>
            <p:cNvPr id="40992" name="Line 85"/>
            <p:cNvSpPr>
              <a:spLocks noChangeShapeType="1"/>
            </p:cNvSpPr>
            <p:nvPr/>
          </p:nvSpPr>
          <p:spPr bwMode="auto">
            <a:xfrm>
              <a:off x="144" y="2976"/>
              <a:ext cx="432" cy="0"/>
            </a:xfrm>
            <a:prstGeom prst="line">
              <a:avLst/>
            </a:prstGeom>
            <a:noFill/>
            <a:ln w="38100">
              <a:solidFill>
                <a:schemeClr val="accent2"/>
              </a:solidFill>
              <a:round/>
              <a:headEnd/>
              <a:tailEnd/>
            </a:ln>
          </p:spPr>
          <p:txBody>
            <a:bodyPr wrap="none" anchor="ctr"/>
            <a:lstStyle/>
            <a:p>
              <a:endParaRPr lang="en-US"/>
            </a:p>
          </p:txBody>
        </p:sp>
        <p:sp>
          <p:nvSpPr>
            <p:cNvPr id="40993" name="Line 86"/>
            <p:cNvSpPr>
              <a:spLocks noChangeShapeType="1"/>
            </p:cNvSpPr>
            <p:nvPr/>
          </p:nvSpPr>
          <p:spPr bwMode="auto">
            <a:xfrm>
              <a:off x="576" y="2688"/>
              <a:ext cx="432" cy="0"/>
            </a:xfrm>
            <a:prstGeom prst="line">
              <a:avLst/>
            </a:prstGeom>
            <a:noFill/>
            <a:ln w="38100">
              <a:solidFill>
                <a:schemeClr val="accent2"/>
              </a:solidFill>
              <a:round/>
              <a:headEnd/>
              <a:tailEnd/>
            </a:ln>
          </p:spPr>
          <p:txBody>
            <a:bodyPr wrap="none" anchor="ctr"/>
            <a:lstStyle/>
            <a:p>
              <a:endParaRPr lang="en-US"/>
            </a:p>
          </p:txBody>
        </p:sp>
        <p:sp>
          <p:nvSpPr>
            <p:cNvPr id="40994" name="Line 87"/>
            <p:cNvSpPr>
              <a:spLocks noChangeShapeType="1"/>
            </p:cNvSpPr>
            <p:nvPr/>
          </p:nvSpPr>
          <p:spPr bwMode="auto">
            <a:xfrm>
              <a:off x="576" y="2688"/>
              <a:ext cx="0" cy="288"/>
            </a:xfrm>
            <a:prstGeom prst="line">
              <a:avLst/>
            </a:prstGeom>
            <a:noFill/>
            <a:ln w="38100">
              <a:solidFill>
                <a:schemeClr val="accent2"/>
              </a:solidFill>
              <a:round/>
              <a:headEnd/>
              <a:tailEnd/>
            </a:ln>
          </p:spPr>
          <p:txBody>
            <a:bodyPr wrap="none" anchor="ctr"/>
            <a:lstStyle/>
            <a:p>
              <a:endParaRPr lang="en-US"/>
            </a:p>
          </p:txBody>
        </p:sp>
      </p:grpSp>
      <p:sp>
        <p:nvSpPr>
          <p:cNvPr id="88" name="Line 79"/>
          <p:cNvSpPr>
            <a:spLocks noChangeShapeType="1"/>
          </p:cNvSpPr>
          <p:nvPr/>
        </p:nvSpPr>
        <p:spPr bwMode="auto">
          <a:xfrm flipV="1">
            <a:off x="13432386" y="4965045"/>
            <a:ext cx="1647174" cy="0"/>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4"/>
          <p:cNvGrpSpPr>
            <a:grpSpLocks/>
          </p:cNvGrpSpPr>
          <p:nvPr/>
        </p:nvGrpSpPr>
        <p:grpSpPr bwMode="auto">
          <a:xfrm>
            <a:off x="11117755" y="2630188"/>
            <a:ext cx="6212146" cy="3620376"/>
            <a:chOff x="528" y="3040"/>
            <a:chExt cx="1656" cy="1287"/>
          </a:xfrm>
        </p:grpSpPr>
        <p:pic>
          <p:nvPicPr>
            <p:cNvPr id="42007" name="Picture 5" descr="ISI_plot2_rot"/>
            <p:cNvPicPr>
              <a:picLocks noChangeAspect="1" noChangeArrowheads="1"/>
            </p:cNvPicPr>
            <p:nvPr/>
          </p:nvPicPr>
          <p:blipFill>
            <a:blip r:embed="rId3"/>
            <a:srcRect/>
            <a:stretch>
              <a:fillRect/>
            </a:stretch>
          </p:blipFill>
          <p:spPr bwMode="auto">
            <a:xfrm>
              <a:off x="528" y="3040"/>
              <a:ext cx="1656" cy="1280"/>
            </a:xfrm>
            <a:prstGeom prst="rect">
              <a:avLst/>
            </a:prstGeom>
            <a:noFill/>
            <a:ln w="9525">
              <a:noFill/>
              <a:miter lim="800000"/>
              <a:headEnd/>
              <a:tailEnd/>
            </a:ln>
          </p:spPr>
        </p:pic>
        <p:sp>
          <p:nvSpPr>
            <p:cNvPr id="42008" name="Text Box 6"/>
            <p:cNvSpPr txBox="1">
              <a:spLocks noChangeArrowheads="1"/>
            </p:cNvSpPr>
            <p:nvPr/>
          </p:nvSpPr>
          <p:spPr bwMode="auto">
            <a:xfrm>
              <a:off x="758" y="3273"/>
              <a:ext cx="959" cy="263"/>
            </a:xfrm>
            <a:prstGeom prst="rect">
              <a:avLst/>
            </a:prstGeom>
            <a:noFill/>
            <a:ln w="9525">
              <a:noFill/>
              <a:miter lim="800000"/>
              <a:headEnd/>
              <a:tailEnd/>
            </a:ln>
          </p:spPr>
          <p:txBody>
            <a:bodyPr wrap="none">
              <a:spAutoFit/>
            </a:bodyPr>
            <a:lstStyle/>
            <a:p>
              <a:r>
                <a:rPr lang="en-US" sz="4200" dirty="0">
                  <a:solidFill>
                    <a:srgbClr val="FF0000"/>
                  </a:solidFill>
                </a:rPr>
                <a:t>ISI distribution</a:t>
              </a:r>
            </a:p>
          </p:txBody>
        </p:sp>
        <p:sp>
          <p:nvSpPr>
            <p:cNvPr id="42009" name="Text Box 7"/>
            <p:cNvSpPr txBox="1">
              <a:spLocks noChangeArrowheads="1"/>
            </p:cNvSpPr>
            <p:nvPr/>
          </p:nvSpPr>
          <p:spPr bwMode="auto">
            <a:xfrm>
              <a:off x="844" y="4108"/>
              <a:ext cx="243" cy="219"/>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10" name="Rectangle 8"/>
            <p:cNvSpPr>
              <a:spLocks noChangeArrowheads="1"/>
            </p:cNvSpPr>
            <p:nvPr/>
          </p:nvSpPr>
          <p:spPr bwMode="auto">
            <a:xfrm>
              <a:off x="720" y="4128"/>
              <a:ext cx="129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2011" name="Text Box 9"/>
            <p:cNvSpPr txBox="1">
              <a:spLocks noChangeArrowheads="1"/>
            </p:cNvSpPr>
            <p:nvPr/>
          </p:nvSpPr>
          <p:spPr bwMode="auto">
            <a:xfrm>
              <a:off x="748" y="4108"/>
              <a:ext cx="243" cy="219"/>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12" name="Line 10"/>
            <p:cNvSpPr>
              <a:spLocks noChangeShapeType="1"/>
            </p:cNvSpPr>
            <p:nvPr/>
          </p:nvSpPr>
          <p:spPr bwMode="auto">
            <a:xfrm flipV="1">
              <a:off x="912" y="4080"/>
              <a:ext cx="0" cy="48"/>
            </a:xfrm>
            <a:prstGeom prst="line">
              <a:avLst/>
            </a:prstGeom>
            <a:noFill/>
            <a:ln w="19050">
              <a:solidFill>
                <a:schemeClr val="tx1"/>
              </a:solidFill>
              <a:round/>
              <a:headEnd/>
              <a:tailEnd/>
            </a:ln>
          </p:spPr>
          <p:txBody>
            <a:bodyPr wrap="none" anchor="ctr"/>
            <a:lstStyle/>
            <a:p>
              <a:endParaRPr lang="en-US"/>
            </a:p>
          </p:txBody>
        </p:sp>
        <p:sp>
          <p:nvSpPr>
            <p:cNvPr id="42013" name="Line 11"/>
            <p:cNvSpPr>
              <a:spLocks noChangeShapeType="1"/>
            </p:cNvSpPr>
            <p:nvPr/>
          </p:nvSpPr>
          <p:spPr bwMode="auto">
            <a:xfrm flipV="1">
              <a:off x="1152" y="4080"/>
              <a:ext cx="0" cy="48"/>
            </a:xfrm>
            <a:prstGeom prst="line">
              <a:avLst/>
            </a:prstGeom>
            <a:noFill/>
            <a:ln w="19050">
              <a:solidFill>
                <a:schemeClr val="tx1"/>
              </a:solidFill>
              <a:round/>
              <a:headEnd/>
              <a:tailEnd/>
            </a:ln>
          </p:spPr>
          <p:txBody>
            <a:bodyPr wrap="none" anchor="ctr"/>
            <a:lstStyle/>
            <a:p>
              <a:endParaRPr lang="en-US"/>
            </a:p>
          </p:txBody>
        </p:sp>
        <p:sp>
          <p:nvSpPr>
            <p:cNvPr id="42014" name="Line 12"/>
            <p:cNvSpPr>
              <a:spLocks noChangeShapeType="1"/>
            </p:cNvSpPr>
            <p:nvPr/>
          </p:nvSpPr>
          <p:spPr bwMode="auto">
            <a:xfrm flipV="1">
              <a:off x="1392" y="4080"/>
              <a:ext cx="0" cy="48"/>
            </a:xfrm>
            <a:prstGeom prst="line">
              <a:avLst/>
            </a:prstGeom>
            <a:noFill/>
            <a:ln w="19050">
              <a:solidFill>
                <a:schemeClr val="tx1"/>
              </a:solidFill>
              <a:round/>
              <a:headEnd/>
              <a:tailEnd/>
            </a:ln>
          </p:spPr>
          <p:txBody>
            <a:bodyPr wrap="none" anchor="ctr"/>
            <a:lstStyle/>
            <a:p>
              <a:endParaRPr lang="en-US"/>
            </a:p>
          </p:txBody>
        </p:sp>
        <p:sp>
          <p:nvSpPr>
            <p:cNvPr id="42015" name="Line 13"/>
            <p:cNvSpPr>
              <a:spLocks noChangeShapeType="1"/>
            </p:cNvSpPr>
            <p:nvPr/>
          </p:nvSpPr>
          <p:spPr bwMode="auto">
            <a:xfrm flipV="1">
              <a:off x="1632" y="4080"/>
              <a:ext cx="0" cy="48"/>
            </a:xfrm>
            <a:prstGeom prst="line">
              <a:avLst/>
            </a:prstGeom>
            <a:noFill/>
            <a:ln w="19050">
              <a:solidFill>
                <a:schemeClr val="tx1"/>
              </a:solidFill>
              <a:round/>
              <a:headEnd/>
              <a:tailEnd/>
            </a:ln>
          </p:spPr>
          <p:txBody>
            <a:bodyPr wrap="none" anchor="ctr"/>
            <a:lstStyle/>
            <a:p>
              <a:endParaRPr lang="en-US"/>
            </a:p>
          </p:txBody>
        </p:sp>
        <p:sp>
          <p:nvSpPr>
            <p:cNvPr id="42016" name="Line 14"/>
            <p:cNvSpPr>
              <a:spLocks noChangeShapeType="1"/>
            </p:cNvSpPr>
            <p:nvPr/>
          </p:nvSpPr>
          <p:spPr bwMode="auto">
            <a:xfrm flipV="1">
              <a:off x="1824" y="4080"/>
              <a:ext cx="0" cy="48"/>
            </a:xfrm>
            <a:prstGeom prst="line">
              <a:avLst/>
            </a:prstGeom>
            <a:noFill/>
            <a:ln w="19050">
              <a:solidFill>
                <a:schemeClr val="tx1"/>
              </a:solidFill>
              <a:round/>
              <a:headEnd/>
              <a:tailEnd/>
            </a:ln>
          </p:spPr>
          <p:txBody>
            <a:bodyPr wrap="none" anchor="ctr"/>
            <a:lstStyle/>
            <a:p>
              <a:endParaRPr lang="en-US"/>
            </a:p>
          </p:txBody>
        </p:sp>
        <p:sp>
          <p:nvSpPr>
            <p:cNvPr id="42017" name="Text Box 15"/>
            <p:cNvSpPr txBox="1">
              <a:spLocks noChangeArrowheads="1"/>
            </p:cNvSpPr>
            <p:nvPr/>
          </p:nvSpPr>
          <p:spPr bwMode="auto">
            <a:xfrm>
              <a:off x="1660" y="4108"/>
              <a:ext cx="243" cy="219"/>
            </a:xfrm>
            <a:prstGeom prst="rect">
              <a:avLst/>
            </a:prstGeom>
            <a:noFill/>
            <a:ln w="9525">
              <a:noFill/>
              <a:miter lim="800000"/>
              <a:headEnd/>
              <a:tailEnd/>
            </a:ln>
          </p:spPr>
          <p:txBody>
            <a:bodyPr wrap="none">
              <a:spAutoFit/>
            </a:bodyPr>
            <a:lstStyle/>
            <a:p>
              <a:r>
                <a:rPr lang="en-US" sz="3400" dirty="0"/>
                <a:t>500</a:t>
              </a:r>
              <a:endParaRPr lang="en-US" sz="5100" dirty="0"/>
            </a:p>
          </p:txBody>
        </p:sp>
        <p:sp>
          <p:nvSpPr>
            <p:cNvPr id="42018" name="Text Box 16"/>
            <p:cNvSpPr txBox="1">
              <a:spLocks noChangeArrowheads="1"/>
            </p:cNvSpPr>
            <p:nvPr/>
          </p:nvSpPr>
          <p:spPr bwMode="auto">
            <a:xfrm>
              <a:off x="1132" y="4108"/>
              <a:ext cx="334" cy="219"/>
            </a:xfrm>
            <a:prstGeom prst="rect">
              <a:avLst/>
            </a:prstGeom>
            <a:noFill/>
            <a:ln w="9525">
              <a:noFill/>
              <a:miter lim="800000"/>
              <a:headEnd/>
              <a:tailEnd/>
            </a:ln>
          </p:spPr>
          <p:txBody>
            <a:bodyPr wrap="none">
              <a:spAutoFit/>
            </a:bodyPr>
            <a:lstStyle/>
            <a:p>
              <a:r>
                <a:rPr lang="en-US" sz="3400" dirty="0"/>
                <a:t>t [ms]</a:t>
              </a:r>
              <a:endParaRPr lang="en-US" sz="5100" dirty="0"/>
            </a:p>
          </p:txBody>
        </p:sp>
      </p:grpSp>
      <p:grpSp>
        <p:nvGrpSpPr>
          <p:cNvPr id="3" name="Group 17"/>
          <p:cNvGrpSpPr>
            <a:grpSpLocks/>
          </p:cNvGrpSpPr>
          <p:nvPr/>
        </p:nvGrpSpPr>
        <p:grpSpPr bwMode="auto">
          <a:xfrm>
            <a:off x="779825" y="1738457"/>
            <a:ext cx="9749619" cy="5485419"/>
            <a:chOff x="2254" y="119"/>
            <a:chExt cx="3362" cy="2352"/>
          </a:xfrm>
        </p:grpSpPr>
        <p:pic>
          <p:nvPicPr>
            <p:cNvPr id="41994" name="Picture 18" descr="3spikes_rot2"/>
            <p:cNvPicPr>
              <a:picLocks noChangeAspect="1" noChangeArrowheads="1"/>
            </p:cNvPicPr>
            <p:nvPr/>
          </p:nvPicPr>
          <p:blipFill>
            <a:blip r:embed="rId4"/>
            <a:srcRect/>
            <a:stretch>
              <a:fillRect/>
            </a:stretch>
          </p:blipFill>
          <p:spPr bwMode="auto">
            <a:xfrm>
              <a:off x="2664" y="119"/>
              <a:ext cx="2952" cy="2282"/>
            </a:xfrm>
            <a:prstGeom prst="rect">
              <a:avLst/>
            </a:prstGeom>
            <a:noFill/>
            <a:ln w="9525">
              <a:noFill/>
              <a:miter lim="800000"/>
              <a:headEnd/>
              <a:tailEnd/>
            </a:ln>
          </p:spPr>
        </p:pic>
        <p:grpSp>
          <p:nvGrpSpPr>
            <p:cNvPr id="4" name="Group 19"/>
            <p:cNvGrpSpPr>
              <a:grpSpLocks/>
            </p:cNvGrpSpPr>
            <p:nvPr/>
          </p:nvGrpSpPr>
          <p:grpSpPr bwMode="auto">
            <a:xfrm>
              <a:off x="4416" y="767"/>
              <a:ext cx="624" cy="290"/>
              <a:chOff x="4416" y="2808"/>
              <a:chExt cx="624" cy="290"/>
            </a:xfrm>
          </p:grpSpPr>
          <p:sp>
            <p:nvSpPr>
              <p:cNvPr id="42005" name="Line 20"/>
              <p:cNvSpPr>
                <a:spLocks noChangeShapeType="1"/>
              </p:cNvSpPr>
              <p:nvPr/>
            </p:nvSpPr>
            <p:spPr bwMode="auto">
              <a:xfrm>
                <a:off x="4416" y="3024"/>
                <a:ext cx="624" cy="0"/>
              </a:xfrm>
              <a:prstGeom prst="line">
                <a:avLst/>
              </a:prstGeom>
              <a:noFill/>
              <a:ln w="9525">
                <a:solidFill>
                  <a:srgbClr val="FF0000"/>
                </a:solidFill>
                <a:round/>
                <a:headEnd type="triangle" w="med" len="med"/>
                <a:tailEnd type="triangle" w="med" len="med"/>
              </a:ln>
            </p:spPr>
            <p:txBody>
              <a:bodyPr wrap="none" anchor="ctr"/>
              <a:lstStyle/>
              <a:p>
                <a:endParaRPr lang="en-US"/>
              </a:p>
            </p:txBody>
          </p:sp>
          <p:sp>
            <p:nvSpPr>
              <p:cNvPr id="42006" name="Text Box 21"/>
              <p:cNvSpPr txBox="1">
                <a:spLocks noChangeArrowheads="1"/>
              </p:cNvSpPr>
              <p:nvPr/>
            </p:nvSpPr>
            <p:spPr bwMode="auto">
              <a:xfrm>
                <a:off x="4501" y="2808"/>
                <a:ext cx="269" cy="290"/>
              </a:xfrm>
              <a:prstGeom prst="rect">
                <a:avLst/>
              </a:prstGeom>
              <a:noFill/>
              <a:ln w="9525">
                <a:noFill/>
                <a:miter lim="800000"/>
                <a:headEnd/>
                <a:tailEnd/>
              </a:ln>
            </p:spPr>
            <p:txBody>
              <a:bodyPr wrap="none">
                <a:spAutoFit/>
              </a:bodyPr>
              <a:lstStyle/>
              <a:p>
                <a:r>
                  <a:rPr lang="en-US" sz="3800" dirty="0">
                    <a:solidFill>
                      <a:srgbClr val="FF0000"/>
                    </a:solidFill>
                  </a:rPr>
                  <a:t>ISI</a:t>
                </a:r>
              </a:p>
            </p:txBody>
          </p:sp>
        </p:grpSp>
        <p:sp>
          <p:nvSpPr>
            <p:cNvPr id="41996" name="Rectangle 22"/>
            <p:cNvSpPr>
              <a:spLocks noChangeArrowheads="1"/>
            </p:cNvSpPr>
            <p:nvPr/>
          </p:nvSpPr>
          <p:spPr bwMode="auto">
            <a:xfrm>
              <a:off x="2592" y="359"/>
              <a:ext cx="384" cy="211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1997" name="Text Box 23"/>
            <p:cNvSpPr txBox="1">
              <a:spLocks noChangeArrowheads="1"/>
            </p:cNvSpPr>
            <p:nvPr/>
          </p:nvSpPr>
          <p:spPr bwMode="auto">
            <a:xfrm>
              <a:off x="2254" y="611"/>
              <a:ext cx="548" cy="290"/>
            </a:xfrm>
            <a:prstGeom prst="rect">
              <a:avLst/>
            </a:prstGeom>
            <a:noFill/>
            <a:ln w="9525">
              <a:noFill/>
              <a:miter lim="800000"/>
              <a:headEnd/>
              <a:tailEnd/>
            </a:ln>
          </p:spPr>
          <p:txBody>
            <a:bodyPr wrap="none">
              <a:spAutoFit/>
            </a:bodyPr>
            <a:lstStyle/>
            <a:p>
              <a:r>
                <a:rPr lang="en-US" sz="3800" dirty="0"/>
                <a:t>u [mV]</a:t>
              </a:r>
            </a:p>
          </p:txBody>
        </p:sp>
        <p:sp>
          <p:nvSpPr>
            <p:cNvPr id="41998" name="Text Box 24"/>
            <p:cNvSpPr txBox="1">
              <a:spLocks noChangeArrowheads="1"/>
            </p:cNvSpPr>
            <p:nvPr/>
          </p:nvSpPr>
          <p:spPr bwMode="auto">
            <a:xfrm>
              <a:off x="2689" y="359"/>
              <a:ext cx="314" cy="264"/>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1999" name="Text Box 25"/>
            <p:cNvSpPr txBox="1">
              <a:spLocks noChangeArrowheads="1"/>
            </p:cNvSpPr>
            <p:nvPr/>
          </p:nvSpPr>
          <p:spPr bwMode="auto">
            <a:xfrm>
              <a:off x="2689" y="1703"/>
              <a:ext cx="147" cy="264"/>
            </a:xfrm>
            <a:prstGeom prst="rect">
              <a:avLst/>
            </a:prstGeom>
            <a:noFill/>
            <a:ln w="9525">
              <a:noFill/>
              <a:miter lim="800000"/>
              <a:headEnd/>
              <a:tailEnd/>
            </a:ln>
          </p:spPr>
          <p:txBody>
            <a:bodyPr wrap="none">
              <a:spAutoFit/>
            </a:bodyPr>
            <a:lstStyle/>
            <a:p>
              <a:r>
                <a:rPr lang="en-US" sz="3400" dirty="0"/>
                <a:t>0</a:t>
              </a:r>
              <a:endParaRPr lang="en-US" sz="5100" dirty="0"/>
            </a:p>
          </p:txBody>
        </p:sp>
        <p:sp>
          <p:nvSpPr>
            <p:cNvPr id="42000" name="Rectangle 26"/>
            <p:cNvSpPr>
              <a:spLocks noChangeArrowheads="1"/>
            </p:cNvSpPr>
            <p:nvPr/>
          </p:nvSpPr>
          <p:spPr bwMode="auto">
            <a:xfrm>
              <a:off x="2976" y="2087"/>
              <a:ext cx="2400" cy="19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2001" name="Text Box 27"/>
            <p:cNvSpPr txBox="1">
              <a:spLocks noChangeArrowheads="1"/>
            </p:cNvSpPr>
            <p:nvPr/>
          </p:nvSpPr>
          <p:spPr bwMode="auto">
            <a:xfrm>
              <a:off x="3744" y="2067"/>
              <a:ext cx="314" cy="264"/>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02" name="Text Box 28"/>
            <p:cNvSpPr txBox="1">
              <a:spLocks noChangeArrowheads="1"/>
            </p:cNvSpPr>
            <p:nvPr/>
          </p:nvSpPr>
          <p:spPr bwMode="auto">
            <a:xfrm>
              <a:off x="5115" y="2046"/>
              <a:ext cx="314" cy="264"/>
            </a:xfrm>
            <a:prstGeom prst="rect">
              <a:avLst/>
            </a:prstGeom>
            <a:noFill/>
            <a:ln w="9525">
              <a:noFill/>
              <a:miter lim="800000"/>
              <a:headEnd/>
              <a:tailEnd/>
            </a:ln>
          </p:spPr>
          <p:txBody>
            <a:bodyPr wrap="none">
              <a:spAutoFit/>
            </a:bodyPr>
            <a:lstStyle/>
            <a:p>
              <a:r>
                <a:rPr lang="en-US" sz="3400" dirty="0"/>
                <a:t>200</a:t>
              </a:r>
              <a:endParaRPr lang="en-US" sz="5100" dirty="0"/>
            </a:p>
          </p:txBody>
        </p:sp>
        <p:sp>
          <p:nvSpPr>
            <p:cNvPr id="42003" name="Text Box 29"/>
            <p:cNvSpPr txBox="1">
              <a:spLocks noChangeArrowheads="1"/>
            </p:cNvSpPr>
            <p:nvPr/>
          </p:nvSpPr>
          <p:spPr bwMode="auto">
            <a:xfrm>
              <a:off x="4118" y="2043"/>
              <a:ext cx="744" cy="290"/>
            </a:xfrm>
            <a:prstGeom prst="rect">
              <a:avLst/>
            </a:prstGeom>
            <a:noFill/>
            <a:ln w="9525">
              <a:noFill/>
              <a:miter lim="800000"/>
              <a:headEnd/>
              <a:tailEnd/>
            </a:ln>
          </p:spPr>
          <p:txBody>
            <a:bodyPr wrap="none">
              <a:spAutoFit/>
            </a:bodyPr>
            <a:lstStyle/>
            <a:p>
              <a:r>
                <a:rPr lang="en-US" sz="3800" dirty="0"/>
                <a:t>time [ms]</a:t>
              </a:r>
            </a:p>
          </p:txBody>
        </p:sp>
        <p:sp>
          <p:nvSpPr>
            <p:cNvPr id="42004" name="Text Box 30"/>
            <p:cNvSpPr txBox="1">
              <a:spLocks noChangeArrowheads="1"/>
            </p:cNvSpPr>
            <p:nvPr/>
          </p:nvSpPr>
          <p:spPr bwMode="auto">
            <a:xfrm>
              <a:off x="3071" y="2067"/>
              <a:ext cx="231" cy="264"/>
            </a:xfrm>
            <a:prstGeom prst="rect">
              <a:avLst/>
            </a:prstGeom>
            <a:noFill/>
            <a:ln w="9525">
              <a:noFill/>
              <a:miter lim="800000"/>
              <a:headEnd/>
              <a:tailEnd/>
            </a:ln>
          </p:spPr>
          <p:txBody>
            <a:bodyPr wrap="none">
              <a:spAutoFit/>
            </a:bodyPr>
            <a:lstStyle/>
            <a:p>
              <a:r>
                <a:rPr lang="en-US" sz="3400" dirty="0"/>
                <a:t>50</a:t>
              </a:r>
              <a:endParaRPr lang="en-US" sz="5100" dirty="0"/>
            </a:p>
          </p:txBody>
        </p:sp>
      </p:grpSp>
      <p:sp>
        <p:nvSpPr>
          <p:cNvPr id="41990" name="Text Box 31"/>
          <p:cNvSpPr txBox="1">
            <a:spLocks noChangeArrowheads="1"/>
          </p:cNvSpPr>
          <p:nvPr/>
        </p:nvSpPr>
        <p:spPr bwMode="auto">
          <a:xfrm>
            <a:off x="1568043" y="1327753"/>
            <a:ext cx="12612744" cy="1071957"/>
          </a:xfrm>
          <a:prstGeom prst="rect">
            <a:avLst/>
          </a:prstGeom>
          <a:noFill/>
          <a:ln w="9525">
            <a:noFill/>
            <a:miter lim="800000"/>
            <a:headEnd/>
            <a:tailEnd/>
          </a:ln>
        </p:spPr>
        <p:txBody>
          <a:bodyPr wrap="none" lIns="192911" tIns="96455" rIns="192911" bIns="96455">
            <a:spAutoFit/>
          </a:bodyPr>
          <a:lstStyle/>
          <a:p>
            <a:r>
              <a:rPr lang="fr-CH"/>
              <a:t>- Variability of interspike intervals (ISI)</a:t>
            </a:r>
            <a:endParaRPr lang="fr-FR"/>
          </a:p>
        </p:txBody>
      </p:sp>
      <p:sp>
        <p:nvSpPr>
          <p:cNvPr id="324673" name="Text Box 65"/>
          <p:cNvSpPr txBox="1">
            <a:spLocks noChangeArrowheads="1"/>
          </p:cNvSpPr>
          <p:nvPr/>
        </p:nvSpPr>
        <p:spPr bwMode="auto">
          <a:xfrm>
            <a:off x="1828389" y="7060619"/>
            <a:ext cx="10217024" cy="2287675"/>
          </a:xfrm>
          <a:prstGeom prst="rect">
            <a:avLst/>
          </a:prstGeom>
          <a:noFill/>
          <a:ln w="9525">
            <a:solidFill>
              <a:srgbClr val="FF0000"/>
            </a:solidFill>
            <a:miter lim="800000"/>
            <a:headEnd/>
            <a:tailEnd/>
          </a:ln>
        </p:spPr>
        <p:txBody>
          <a:bodyPr wrap="none" lIns="192911" tIns="96455" rIns="192911" bIns="96455">
            <a:spAutoFit/>
          </a:bodyPr>
          <a:lstStyle/>
          <a:p>
            <a:r>
              <a:rPr lang="en-US" sz="6800" dirty="0"/>
              <a:t>Variability of  spike trains:</a:t>
            </a:r>
          </a:p>
          <a:p>
            <a:r>
              <a:rPr lang="en-US" sz="6800" dirty="0"/>
              <a:t>   broad ISI distribution</a:t>
            </a:r>
            <a:endParaRPr lang="en-US" sz="5100" dirty="0"/>
          </a:p>
        </p:txBody>
      </p:sp>
      <p:sp>
        <p:nvSpPr>
          <p:cNvPr id="35" name="TextBox 34"/>
          <p:cNvSpPr txBox="1">
            <a:spLocks noChangeArrowheads="1"/>
          </p:cNvSpPr>
          <p:nvPr/>
        </p:nvSpPr>
        <p:spPr bwMode="auto">
          <a:xfrm>
            <a:off x="15259186" y="1241783"/>
            <a:ext cx="5870257" cy="1672121"/>
          </a:xfrm>
          <a:prstGeom prst="rect">
            <a:avLst/>
          </a:prstGeom>
          <a:noFill/>
          <a:ln w="9525">
            <a:noFill/>
            <a:miter lim="800000"/>
            <a:headEnd/>
            <a:tailEnd/>
          </a:ln>
        </p:spPr>
        <p:txBody>
          <a:bodyPr wrap="none" lIns="192911" tIns="96455" rIns="192911" bIns="96455">
            <a:spAutoFit/>
          </a:bodyPr>
          <a:lstStyle/>
          <a:p>
            <a:r>
              <a:rPr lang="en-US" sz="4800" dirty="0">
                <a:solidFill>
                  <a:srgbClr val="FF0000"/>
                </a:solidFill>
              </a:rPr>
              <a:t>here in simulations, </a:t>
            </a:r>
          </a:p>
          <a:p>
            <a:r>
              <a:rPr lang="en-US" sz="4800" dirty="0">
                <a:solidFill>
                  <a:srgbClr val="FF0000"/>
                </a:solidFill>
              </a:rPr>
              <a:t>but  also </a:t>
            </a:r>
            <a:r>
              <a:rPr lang="en-US" sz="4800" i="1" dirty="0">
                <a:solidFill>
                  <a:srgbClr val="FF0000"/>
                </a:solidFill>
              </a:rPr>
              <a:t>in vivo</a:t>
            </a:r>
          </a:p>
        </p:txBody>
      </p:sp>
      <p:sp>
        <p:nvSpPr>
          <p:cNvPr id="41993" name="TextBox 33"/>
          <p:cNvSpPr txBox="1">
            <a:spLocks noChangeArrowheads="1"/>
          </p:cNvSpPr>
          <p:nvPr/>
        </p:nvSpPr>
        <p:spPr bwMode="auto">
          <a:xfrm>
            <a:off x="14037350" y="6841302"/>
            <a:ext cx="6583593" cy="3703447"/>
          </a:xfrm>
          <a:prstGeom prst="rect">
            <a:avLst/>
          </a:prstGeom>
          <a:noFill/>
          <a:ln w="9525">
            <a:noFill/>
            <a:miter lim="800000"/>
            <a:headEnd/>
            <a:tailEnd/>
          </a:ln>
        </p:spPr>
        <p:txBody>
          <a:bodyPr wrap="none" lIns="192911" tIns="96455" rIns="192911" bIns="96455">
            <a:spAutoFit/>
          </a:bodyPr>
          <a:lstStyle/>
          <a:p>
            <a:r>
              <a:rPr lang="en-US" sz="3800" i="1" dirty="0"/>
              <a:t>Brunel, </a:t>
            </a:r>
          </a:p>
          <a:p>
            <a:r>
              <a:rPr lang="en-US" sz="3800" i="1" dirty="0"/>
              <a:t>    J. </a:t>
            </a:r>
            <a:r>
              <a:rPr lang="en-US" sz="3800" i="1" dirty="0" err="1"/>
              <a:t>Comput</a:t>
            </a:r>
            <a:r>
              <a:rPr lang="en-US" sz="3800" i="1" dirty="0"/>
              <a:t>. </a:t>
            </a:r>
            <a:r>
              <a:rPr lang="en-US" sz="3800" i="1" dirty="0" err="1"/>
              <a:t>Neurosc</a:t>
            </a:r>
            <a:r>
              <a:rPr lang="en-US" sz="3800" i="1" dirty="0"/>
              <a:t>. 2000</a:t>
            </a:r>
          </a:p>
          <a:p>
            <a:r>
              <a:rPr lang="en-US" sz="3800" i="1" dirty="0"/>
              <a:t>Mayor and Gerstner,  </a:t>
            </a:r>
          </a:p>
          <a:p>
            <a:r>
              <a:rPr lang="en-US" sz="3800" i="1" dirty="0"/>
              <a:t>    Phys. Rev E. 2005</a:t>
            </a:r>
          </a:p>
          <a:p>
            <a:r>
              <a:rPr lang="en-US" sz="3800" i="1" dirty="0" err="1"/>
              <a:t>Vogels</a:t>
            </a:r>
            <a:r>
              <a:rPr lang="en-US" sz="3800" i="1" dirty="0"/>
              <a:t> and Abbott, </a:t>
            </a:r>
          </a:p>
          <a:p>
            <a:r>
              <a:rPr lang="en-US" sz="3800" i="1" dirty="0"/>
              <a:t>    J. Neuroscience, 2005</a:t>
            </a:r>
          </a:p>
        </p:txBody>
      </p:sp>
      <p:sp>
        <p:nvSpPr>
          <p:cNvPr id="3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err="1">
                <a:solidFill>
                  <a:srgbClr val="FF0000"/>
                </a:solidFill>
                <a:latin typeface="Impact" charset="0"/>
                <a:ea typeface="ＭＳ Ｐゴシック" charset="0"/>
                <a:cs typeface="Impact" charset="0"/>
              </a:rPr>
              <a:t>Interspike</a:t>
            </a:r>
            <a:r>
              <a:rPr lang="en-US" sz="6600" dirty="0">
                <a:solidFill>
                  <a:srgbClr val="FF0000"/>
                </a:solidFill>
                <a:latin typeface="Impact" charset="0"/>
                <a:ea typeface="ＭＳ Ｐゴシック" charset="0"/>
                <a:cs typeface="Impact" charset="0"/>
              </a:rPr>
              <a:t> interval distribution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7" name="Straight Connector 3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4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73" grpId="0" animBg="1"/>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7.1. Variability</a:t>
            </a:r>
          </a:p>
        </p:txBody>
      </p:sp>
      <p:pic>
        <p:nvPicPr>
          <p:cNvPr id="7" name="Picture 3" descr="pipe_cervelle"/>
          <p:cNvPicPr>
            <a:picLocks noChangeAspect="1" noChangeArrowheads="1"/>
          </p:cNvPicPr>
          <p:nvPr/>
        </p:nvPicPr>
        <p:blipFill>
          <a:blip r:embed="rId3" cstate="print"/>
          <a:srcRect/>
          <a:stretch>
            <a:fillRect/>
          </a:stretch>
        </p:blipFill>
        <p:spPr bwMode="auto">
          <a:xfrm>
            <a:off x="12937036" y="4527867"/>
            <a:ext cx="5867400" cy="4772025"/>
          </a:xfrm>
          <a:prstGeom prst="rect">
            <a:avLst/>
          </a:prstGeom>
          <a:noFill/>
          <a:ln w="9525">
            <a:noFill/>
            <a:miter lim="800000"/>
            <a:headEnd/>
            <a:tailEnd/>
          </a:ln>
        </p:spPr>
      </p:pic>
      <p:sp>
        <p:nvSpPr>
          <p:cNvPr id="8" name="Rectangle 4"/>
          <p:cNvSpPr>
            <a:spLocks noChangeArrowheads="1"/>
          </p:cNvSpPr>
          <p:nvPr/>
        </p:nvSpPr>
        <p:spPr bwMode="auto">
          <a:xfrm>
            <a:off x="12251236" y="8566467"/>
            <a:ext cx="6781800" cy="838200"/>
          </a:xfrm>
          <a:prstGeom prst="rect">
            <a:avLst/>
          </a:prstGeom>
          <a:solidFill>
            <a:schemeClr val="bg1"/>
          </a:solidFill>
          <a:ln w="9525">
            <a:noFill/>
            <a:miter lim="800000"/>
            <a:headEnd/>
            <a:tailEnd/>
          </a:ln>
        </p:spPr>
        <p:txBody>
          <a:bodyPr wrap="none" anchor="ctr"/>
          <a:lstStyle/>
          <a:p>
            <a:endParaRPr lang="en-US"/>
          </a:p>
        </p:txBody>
      </p:sp>
      <p:sp>
        <p:nvSpPr>
          <p:cNvPr id="9" name="Freeform 5"/>
          <p:cNvSpPr>
            <a:spLocks/>
          </p:cNvSpPr>
          <p:nvPr/>
        </p:nvSpPr>
        <p:spPr bwMode="auto">
          <a:xfrm>
            <a:off x="15604036" y="6966267"/>
            <a:ext cx="4114800" cy="2120900"/>
          </a:xfrm>
          <a:custGeom>
            <a:avLst/>
            <a:gdLst>
              <a:gd name="T0" fmla="*/ 2147483647 w 2592"/>
              <a:gd name="T1" fmla="*/ 2147483647 h 1336"/>
              <a:gd name="T2" fmla="*/ 2147483647 w 2592"/>
              <a:gd name="T3" fmla="*/ 2147483647 h 1336"/>
              <a:gd name="T4" fmla="*/ 2147483647 w 2592"/>
              <a:gd name="T5" fmla="*/ 2147483647 h 1336"/>
              <a:gd name="T6" fmla="*/ 2147483647 w 2592"/>
              <a:gd name="T7" fmla="*/ 2147483647 h 1336"/>
              <a:gd name="T8" fmla="*/ 2147483647 w 2592"/>
              <a:gd name="T9" fmla="*/ 2147483647 h 1336"/>
              <a:gd name="T10" fmla="*/ 2147483647 w 2592"/>
              <a:gd name="T11" fmla="*/ 2147483647 h 1336"/>
              <a:gd name="T12" fmla="*/ 2147483647 w 2592"/>
              <a:gd name="T13" fmla="*/ 2147483647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2" name="Group 6"/>
          <p:cNvGrpSpPr>
            <a:grpSpLocks/>
          </p:cNvGrpSpPr>
          <p:nvPr/>
        </p:nvGrpSpPr>
        <p:grpSpPr bwMode="auto">
          <a:xfrm>
            <a:off x="17432836" y="7271067"/>
            <a:ext cx="990600" cy="990600"/>
            <a:chOff x="3888" y="2592"/>
            <a:chExt cx="624" cy="624"/>
          </a:xfrm>
        </p:grpSpPr>
        <p:sp>
          <p:nvSpPr>
            <p:cNvPr id="11" name="Oval 7"/>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2" name="Line 8"/>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3" name="Line 9"/>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4" name="Freeform 10"/>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a:solidFill>
                <a:schemeClr val="accent2"/>
              </a:solidFill>
              <a:round/>
              <a:headEnd/>
              <a:tailEnd/>
            </a:ln>
          </p:spPr>
          <p:txBody>
            <a:bodyPr wrap="none" anchor="ctr"/>
            <a:lstStyle/>
            <a:p>
              <a:endParaRPr lang="en-US"/>
            </a:p>
          </p:txBody>
        </p:sp>
      </p:grpSp>
      <p:sp>
        <p:nvSpPr>
          <p:cNvPr id="15" name="Text Box 11"/>
          <p:cNvSpPr txBox="1">
            <a:spLocks noChangeArrowheads="1"/>
          </p:cNvSpPr>
          <p:nvPr/>
        </p:nvSpPr>
        <p:spPr bwMode="auto">
          <a:xfrm>
            <a:off x="10806875" y="5624829"/>
            <a:ext cx="2177199" cy="1800493"/>
          </a:xfrm>
          <a:prstGeom prst="rect">
            <a:avLst/>
          </a:prstGeom>
          <a:noFill/>
          <a:ln w="9525">
            <a:noFill/>
            <a:miter lim="800000"/>
            <a:headEnd/>
            <a:tailEnd/>
          </a:ln>
        </p:spPr>
        <p:txBody>
          <a:bodyPr wrap="none">
            <a:spAutoFit/>
          </a:bodyPr>
          <a:lstStyle/>
          <a:p>
            <a:r>
              <a:rPr lang="en-US" sz="5400" dirty="0"/>
              <a:t>visual </a:t>
            </a:r>
          </a:p>
          <a:p>
            <a:r>
              <a:rPr lang="en-US" sz="5400" dirty="0"/>
              <a:t>cortex</a:t>
            </a:r>
            <a:endParaRPr lang="en-US" sz="1600" dirty="0"/>
          </a:p>
        </p:txBody>
      </p:sp>
      <p:sp>
        <p:nvSpPr>
          <p:cNvPr id="16" name="Text Box 12"/>
          <p:cNvSpPr txBox="1">
            <a:spLocks noChangeArrowheads="1"/>
          </p:cNvSpPr>
          <p:nvPr/>
        </p:nvSpPr>
        <p:spPr bwMode="auto">
          <a:xfrm>
            <a:off x="15227047" y="2743202"/>
            <a:ext cx="2177199" cy="1800493"/>
          </a:xfrm>
          <a:prstGeom prst="rect">
            <a:avLst/>
          </a:prstGeom>
          <a:noFill/>
          <a:ln w="9525">
            <a:noFill/>
            <a:miter lim="800000"/>
            <a:headEnd/>
            <a:tailEnd/>
          </a:ln>
        </p:spPr>
        <p:txBody>
          <a:bodyPr wrap="none">
            <a:spAutoFit/>
          </a:bodyPr>
          <a:lstStyle/>
          <a:p>
            <a:r>
              <a:rPr lang="en-US" sz="5400" dirty="0"/>
              <a:t>motor </a:t>
            </a:r>
          </a:p>
          <a:p>
            <a:r>
              <a:rPr lang="en-US" sz="5400" dirty="0"/>
              <a:t>cortex</a:t>
            </a:r>
            <a:endParaRPr lang="en-US" sz="1800" dirty="0"/>
          </a:p>
        </p:txBody>
      </p:sp>
      <p:sp>
        <p:nvSpPr>
          <p:cNvPr id="17" name="Text Box 13"/>
          <p:cNvSpPr txBox="1">
            <a:spLocks noChangeArrowheads="1"/>
          </p:cNvSpPr>
          <p:nvPr/>
        </p:nvSpPr>
        <p:spPr bwMode="auto">
          <a:xfrm>
            <a:off x="18720214" y="4573904"/>
            <a:ext cx="2839239" cy="1754326"/>
          </a:xfrm>
          <a:prstGeom prst="rect">
            <a:avLst/>
          </a:prstGeom>
          <a:noFill/>
          <a:ln w="9525">
            <a:noFill/>
            <a:miter lim="800000"/>
            <a:headEnd/>
            <a:tailEnd/>
          </a:ln>
        </p:spPr>
        <p:txBody>
          <a:bodyPr wrap="none">
            <a:spAutoFit/>
          </a:bodyPr>
          <a:lstStyle/>
          <a:p>
            <a:r>
              <a:rPr lang="en-US" sz="5400" dirty="0"/>
              <a:t>frontal </a:t>
            </a:r>
          </a:p>
          <a:p>
            <a:r>
              <a:rPr lang="en-US" sz="5400" dirty="0"/>
              <a:t>    cortex</a:t>
            </a:r>
            <a:endParaRPr lang="en-US" sz="1600" dirty="0"/>
          </a:p>
        </p:txBody>
      </p:sp>
      <p:sp>
        <p:nvSpPr>
          <p:cNvPr id="18" name="Text Box 14"/>
          <p:cNvSpPr txBox="1">
            <a:spLocks noChangeArrowheads="1"/>
          </p:cNvSpPr>
          <p:nvPr/>
        </p:nvSpPr>
        <p:spPr bwMode="auto">
          <a:xfrm>
            <a:off x="14992054" y="8993504"/>
            <a:ext cx="2723823" cy="1800493"/>
          </a:xfrm>
          <a:prstGeom prst="rect">
            <a:avLst/>
          </a:prstGeom>
          <a:noFill/>
          <a:ln w="9525">
            <a:noFill/>
            <a:miter lim="800000"/>
            <a:headEnd/>
            <a:tailEnd/>
          </a:ln>
        </p:spPr>
        <p:txBody>
          <a:bodyPr wrap="none">
            <a:spAutoFit/>
          </a:bodyPr>
          <a:lstStyle/>
          <a:p>
            <a:r>
              <a:rPr lang="en-US" sz="5400" dirty="0"/>
              <a:t>to motor</a:t>
            </a:r>
          </a:p>
          <a:p>
            <a:r>
              <a:rPr lang="en-US" sz="5400" dirty="0"/>
              <a:t>output</a:t>
            </a:r>
            <a:endParaRPr lang="en-US" sz="1600" dirty="0"/>
          </a:p>
        </p:txBody>
      </p:sp>
      <p:sp>
        <p:nvSpPr>
          <p:cNvPr id="19" name="Freeform 15"/>
          <p:cNvSpPr>
            <a:spLocks/>
          </p:cNvSpPr>
          <p:nvPr/>
        </p:nvSpPr>
        <p:spPr bwMode="auto">
          <a:xfrm>
            <a:off x="13165636" y="6432867"/>
            <a:ext cx="4267200" cy="1308100"/>
          </a:xfrm>
          <a:custGeom>
            <a:avLst/>
            <a:gdLst>
              <a:gd name="T0" fmla="*/ 2147483647 w 2688"/>
              <a:gd name="T1" fmla="*/ 2147483647 h 1056"/>
              <a:gd name="T2" fmla="*/ 2147483647 w 2688"/>
              <a:gd name="T3" fmla="*/ 2147483647 h 1056"/>
              <a:gd name="T4" fmla="*/ 2147483647 w 2688"/>
              <a:gd name="T5" fmla="*/ 2147483647 h 1056"/>
              <a:gd name="T6" fmla="*/ 0 w 2688"/>
              <a:gd name="T7" fmla="*/ 2147483647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a:solidFill>
              <a:srgbClr val="FFFF00"/>
            </a:solidFill>
            <a:round/>
            <a:headEnd/>
            <a:tailEnd type="triangle" w="med" len="med"/>
          </a:ln>
        </p:spPr>
        <p:txBody>
          <a:bodyPr wrap="none" anchor="ctr"/>
          <a:lstStyle/>
          <a:p>
            <a:endParaRPr lang="en-US"/>
          </a:p>
        </p:txBody>
      </p:sp>
      <p:grpSp>
        <p:nvGrpSpPr>
          <p:cNvPr id="3" name="Group 16"/>
          <p:cNvGrpSpPr>
            <a:grpSpLocks/>
          </p:cNvGrpSpPr>
          <p:nvPr/>
        </p:nvGrpSpPr>
        <p:grpSpPr bwMode="auto">
          <a:xfrm>
            <a:off x="13241836" y="5289867"/>
            <a:ext cx="812800" cy="1981200"/>
            <a:chOff x="1248" y="1248"/>
            <a:chExt cx="512" cy="1248"/>
          </a:xfrm>
        </p:grpSpPr>
        <p:sp>
          <p:nvSpPr>
            <p:cNvPr id="21" name="Freeform 17"/>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a:solidFill>
                <a:srgbClr val="FFFF00"/>
              </a:solidFill>
              <a:round/>
              <a:headEnd/>
              <a:tailEnd type="triangle" w="med" len="med"/>
            </a:ln>
          </p:spPr>
          <p:txBody>
            <a:bodyPr wrap="none" anchor="ctr"/>
            <a:lstStyle/>
            <a:p>
              <a:endParaRPr lang="en-US"/>
            </a:p>
          </p:txBody>
        </p:sp>
        <p:sp>
          <p:nvSpPr>
            <p:cNvPr id="22" name="Freeform 18"/>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a:solidFill>
                <a:srgbClr val="FFFF00"/>
              </a:solidFill>
              <a:round/>
              <a:headEnd/>
              <a:tailEnd type="triangle" w="med" len="med"/>
            </a:ln>
          </p:spPr>
          <p:txBody>
            <a:bodyPr wrap="none" anchor="ctr"/>
            <a:lstStyle/>
            <a:p>
              <a:endParaRPr lang="en-US"/>
            </a:p>
          </p:txBody>
        </p:sp>
      </p:grpSp>
      <p:sp>
        <p:nvSpPr>
          <p:cNvPr id="23" name="Freeform 19"/>
          <p:cNvSpPr>
            <a:spLocks/>
          </p:cNvSpPr>
          <p:nvPr/>
        </p:nvSpPr>
        <p:spPr bwMode="auto">
          <a:xfrm>
            <a:off x="14080036" y="5213667"/>
            <a:ext cx="4343400" cy="685800"/>
          </a:xfrm>
          <a:custGeom>
            <a:avLst/>
            <a:gdLst>
              <a:gd name="T0" fmla="*/ 0 w 2736"/>
              <a:gd name="T1" fmla="*/ 0 h 432"/>
              <a:gd name="T2" fmla="*/ 2147483647 w 2736"/>
              <a:gd name="T3" fmla="*/ 2147483647 h 432"/>
              <a:gd name="T4" fmla="*/ 2147483647 w 2736"/>
              <a:gd name="T5" fmla="*/ 2147483647 h 432"/>
              <a:gd name="T6" fmla="*/ 0 60000 65536"/>
              <a:gd name="T7" fmla="*/ 0 60000 65536"/>
              <a:gd name="T8" fmla="*/ 0 60000 65536"/>
              <a:gd name="T9" fmla="*/ 0 w 2736"/>
              <a:gd name="T10" fmla="*/ 0 h 432"/>
              <a:gd name="T11" fmla="*/ 2736 w 2736"/>
              <a:gd name="T12" fmla="*/ 432 h 432"/>
            </a:gdLst>
            <a:ahLst/>
            <a:cxnLst>
              <a:cxn ang="T6">
                <a:pos x="T0" y="T1"/>
              </a:cxn>
              <a:cxn ang="T7">
                <a:pos x="T2" y="T3"/>
              </a:cxn>
              <a:cxn ang="T8">
                <a:pos x="T4" y="T5"/>
              </a:cxn>
            </a:cxnLst>
            <a:rect l="T9" t="T10" r="T11" b="T12"/>
            <a:pathLst>
              <a:path w="2736" h="432">
                <a:moveTo>
                  <a:pt x="0" y="0"/>
                </a:moveTo>
                <a:cubicBezTo>
                  <a:pt x="324" y="108"/>
                  <a:pt x="648" y="216"/>
                  <a:pt x="1104" y="288"/>
                </a:cubicBezTo>
                <a:cubicBezTo>
                  <a:pt x="1560" y="360"/>
                  <a:pt x="2148" y="396"/>
                  <a:pt x="2736" y="432"/>
                </a:cubicBezTo>
              </a:path>
            </a:pathLst>
          </a:custGeom>
          <a:noFill/>
          <a:ln w="28575">
            <a:solidFill>
              <a:srgbClr val="FFFF00"/>
            </a:solidFill>
            <a:round/>
            <a:headEnd/>
            <a:tailEnd type="triangle" w="med" len="med"/>
          </a:ln>
        </p:spPr>
        <p:txBody>
          <a:bodyPr wrap="none" anchor="ctr"/>
          <a:lstStyle/>
          <a:p>
            <a:endParaRPr lang="en-US"/>
          </a:p>
        </p:txBody>
      </p:sp>
      <p:sp>
        <p:nvSpPr>
          <p:cNvPr id="24" name="Freeform 20"/>
          <p:cNvSpPr>
            <a:spLocks/>
          </p:cNvSpPr>
          <p:nvPr/>
        </p:nvSpPr>
        <p:spPr bwMode="auto">
          <a:xfrm>
            <a:off x="18347236" y="5975667"/>
            <a:ext cx="228600" cy="762000"/>
          </a:xfrm>
          <a:custGeom>
            <a:avLst/>
            <a:gdLst>
              <a:gd name="T0" fmla="*/ 0 w 144"/>
              <a:gd name="T1" fmla="*/ 0 h 480"/>
              <a:gd name="T2" fmla="*/ 2147483647 w 144"/>
              <a:gd name="T3" fmla="*/ 2147483647 h 480"/>
              <a:gd name="T4" fmla="*/ 0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cubicBezTo>
                  <a:pt x="72" y="104"/>
                  <a:pt x="144" y="208"/>
                  <a:pt x="144" y="288"/>
                </a:cubicBezTo>
                <a:cubicBezTo>
                  <a:pt x="144" y="368"/>
                  <a:pt x="72" y="424"/>
                  <a:pt x="0" y="480"/>
                </a:cubicBezTo>
              </a:path>
            </a:pathLst>
          </a:custGeom>
          <a:noFill/>
          <a:ln w="28575">
            <a:solidFill>
              <a:srgbClr val="FFFF00"/>
            </a:solidFill>
            <a:round/>
            <a:headEnd/>
            <a:tailEnd type="triangle" w="med" len="med"/>
          </a:ln>
        </p:spPr>
        <p:txBody>
          <a:bodyPr wrap="none" anchor="ctr"/>
          <a:lstStyle/>
          <a:p>
            <a:endParaRPr lang="en-US"/>
          </a:p>
        </p:txBody>
      </p:sp>
      <p:sp>
        <p:nvSpPr>
          <p:cNvPr id="25" name="Freeform 21"/>
          <p:cNvSpPr>
            <a:spLocks/>
          </p:cNvSpPr>
          <p:nvPr/>
        </p:nvSpPr>
        <p:spPr bwMode="auto">
          <a:xfrm>
            <a:off x="16518436" y="4832667"/>
            <a:ext cx="1676400" cy="2057400"/>
          </a:xfrm>
          <a:custGeom>
            <a:avLst/>
            <a:gdLst>
              <a:gd name="T0" fmla="*/ 2147483647 w 1056"/>
              <a:gd name="T1" fmla="*/ 2147483647 h 1296"/>
              <a:gd name="T2" fmla="*/ 2147483647 w 1056"/>
              <a:gd name="T3" fmla="*/ 2147483647 h 1296"/>
              <a:gd name="T4" fmla="*/ 0 w 1056"/>
              <a:gd name="T5" fmla="*/ 0 h 1296"/>
              <a:gd name="T6" fmla="*/ 0 60000 65536"/>
              <a:gd name="T7" fmla="*/ 0 60000 65536"/>
              <a:gd name="T8" fmla="*/ 0 60000 65536"/>
              <a:gd name="T9" fmla="*/ 0 w 1056"/>
              <a:gd name="T10" fmla="*/ 0 h 1296"/>
              <a:gd name="T11" fmla="*/ 1056 w 1056"/>
              <a:gd name="T12" fmla="*/ 1296 h 1296"/>
            </a:gdLst>
            <a:ahLst/>
            <a:cxnLst>
              <a:cxn ang="T6">
                <a:pos x="T0" y="T1"/>
              </a:cxn>
              <a:cxn ang="T7">
                <a:pos x="T2" y="T3"/>
              </a:cxn>
              <a:cxn ang="T8">
                <a:pos x="T4" y="T5"/>
              </a:cxn>
            </a:cxnLst>
            <a:rect l="T9" t="T10" r="T11" b="T12"/>
            <a:pathLst>
              <a:path w="1056" h="1296">
                <a:moveTo>
                  <a:pt x="1056" y="1296"/>
                </a:moveTo>
                <a:cubicBezTo>
                  <a:pt x="952" y="924"/>
                  <a:pt x="848" y="552"/>
                  <a:pt x="672" y="336"/>
                </a:cubicBezTo>
                <a:cubicBezTo>
                  <a:pt x="496" y="120"/>
                  <a:pt x="248" y="60"/>
                  <a:pt x="0" y="0"/>
                </a:cubicBezTo>
              </a:path>
            </a:pathLst>
          </a:custGeom>
          <a:noFill/>
          <a:ln w="28575">
            <a:solidFill>
              <a:srgbClr val="FFFF00"/>
            </a:solidFill>
            <a:round/>
            <a:headEnd/>
            <a:tailEnd type="triangle" w="med" len="med"/>
          </a:ln>
        </p:spPr>
        <p:txBody>
          <a:bodyPr wrap="none" anchor="ctr"/>
          <a:lstStyle/>
          <a:p>
            <a:endParaRPr lang="en-US"/>
          </a:p>
        </p:txBody>
      </p:sp>
      <p:sp>
        <p:nvSpPr>
          <p:cNvPr id="26" name="Freeform 22"/>
          <p:cNvSpPr>
            <a:spLocks/>
          </p:cNvSpPr>
          <p:nvPr/>
        </p:nvSpPr>
        <p:spPr bwMode="auto">
          <a:xfrm>
            <a:off x="15299236" y="4985067"/>
            <a:ext cx="1143000" cy="3810000"/>
          </a:xfrm>
          <a:custGeom>
            <a:avLst/>
            <a:gdLst>
              <a:gd name="T0" fmla="*/ 2147483647 w 720"/>
              <a:gd name="T1" fmla="*/ 0 h 2400"/>
              <a:gd name="T2" fmla="*/ 2147483647 w 720"/>
              <a:gd name="T3" fmla="*/ 2147483647 h 2400"/>
              <a:gd name="T4" fmla="*/ 0 w 720"/>
              <a:gd name="T5" fmla="*/ 2147483647 h 2400"/>
              <a:gd name="T6" fmla="*/ 0 60000 65536"/>
              <a:gd name="T7" fmla="*/ 0 60000 65536"/>
              <a:gd name="T8" fmla="*/ 0 60000 65536"/>
              <a:gd name="T9" fmla="*/ 0 w 720"/>
              <a:gd name="T10" fmla="*/ 0 h 2400"/>
              <a:gd name="T11" fmla="*/ 720 w 720"/>
              <a:gd name="T12" fmla="*/ 2400 h 2400"/>
            </a:gdLst>
            <a:ahLst/>
            <a:cxnLst>
              <a:cxn ang="T6">
                <a:pos x="T0" y="T1"/>
              </a:cxn>
              <a:cxn ang="T7">
                <a:pos x="T2" y="T3"/>
              </a:cxn>
              <a:cxn ang="T8">
                <a:pos x="T4" y="T5"/>
              </a:cxn>
            </a:cxnLst>
            <a:rect l="T9" t="T10" r="T11" b="T12"/>
            <a:pathLst>
              <a:path w="720" h="2400">
                <a:moveTo>
                  <a:pt x="720" y="0"/>
                </a:moveTo>
                <a:cubicBezTo>
                  <a:pt x="564" y="208"/>
                  <a:pt x="408" y="416"/>
                  <a:pt x="288" y="816"/>
                </a:cubicBezTo>
                <a:cubicBezTo>
                  <a:pt x="168" y="1216"/>
                  <a:pt x="84" y="1808"/>
                  <a:pt x="0" y="2400"/>
                </a:cubicBezTo>
              </a:path>
            </a:pathLst>
          </a:custGeom>
          <a:noFill/>
          <a:ln w="28575">
            <a:solidFill>
              <a:srgbClr val="FFFF00"/>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Text Box 44"/>
          <p:cNvSpPr txBox="1">
            <a:spLocks noChangeArrowheads="1"/>
          </p:cNvSpPr>
          <p:nvPr/>
        </p:nvSpPr>
        <p:spPr bwMode="auto">
          <a:xfrm>
            <a:off x="10637922" y="1434427"/>
            <a:ext cx="10108597" cy="1071957"/>
          </a:xfrm>
          <a:prstGeom prst="rect">
            <a:avLst/>
          </a:prstGeom>
          <a:noFill/>
          <a:ln w="9525">
            <a:noFill/>
            <a:miter lim="800000"/>
            <a:headEnd/>
            <a:tailEnd/>
          </a:ln>
        </p:spPr>
        <p:txBody>
          <a:bodyPr wrap="none" lIns="192911" tIns="96455" rIns="192911" bIns="96455">
            <a:spAutoFit/>
          </a:bodyPr>
          <a:lstStyle/>
          <a:p>
            <a:r>
              <a:rPr lang="fr-CH" dirty="0"/>
              <a:t>- </a:t>
            </a:r>
            <a:r>
              <a:rPr lang="fr-CH" dirty="0" err="1"/>
              <a:t>Intrinsic</a:t>
            </a:r>
            <a:r>
              <a:rPr lang="fr-CH" dirty="0"/>
              <a:t> noise (ion </a:t>
            </a:r>
            <a:r>
              <a:rPr lang="fr-CH" dirty="0" err="1"/>
              <a:t>channels</a:t>
            </a:r>
            <a:r>
              <a:rPr lang="fr-CH" dirty="0"/>
              <a:t>)</a:t>
            </a:r>
            <a:endParaRPr lang="fr-FR" dirty="0"/>
          </a:p>
        </p:txBody>
      </p:sp>
      <p:sp>
        <p:nvSpPr>
          <p:cNvPr id="46085" name="Oval 55"/>
          <p:cNvSpPr>
            <a:spLocks noChangeArrowheads="1"/>
          </p:cNvSpPr>
          <p:nvPr/>
        </p:nvSpPr>
        <p:spPr bwMode="auto">
          <a:xfrm>
            <a:off x="13065010" y="2418990"/>
            <a:ext cx="4835421" cy="3133721"/>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46086" name="Line 56"/>
          <p:cNvSpPr>
            <a:spLocks noChangeShapeType="1"/>
          </p:cNvSpPr>
          <p:nvPr/>
        </p:nvSpPr>
        <p:spPr bwMode="auto">
          <a:xfrm>
            <a:off x="13871539" y="2900018"/>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7" name="Line 57"/>
          <p:cNvSpPr>
            <a:spLocks noChangeShapeType="1"/>
          </p:cNvSpPr>
          <p:nvPr/>
        </p:nvSpPr>
        <p:spPr bwMode="auto">
          <a:xfrm>
            <a:off x="15942254" y="2900018"/>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8" name="Line 58"/>
          <p:cNvSpPr>
            <a:spLocks noChangeShapeType="1"/>
          </p:cNvSpPr>
          <p:nvPr/>
        </p:nvSpPr>
        <p:spPr bwMode="auto">
          <a:xfrm>
            <a:off x="16287374" y="2900018"/>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9" name="Line 59"/>
          <p:cNvSpPr>
            <a:spLocks noChangeShapeType="1"/>
          </p:cNvSpPr>
          <p:nvPr/>
        </p:nvSpPr>
        <p:spPr bwMode="auto">
          <a:xfrm>
            <a:off x="14216658" y="2900018"/>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0" name="Line 60"/>
          <p:cNvSpPr>
            <a:spLocks noChangeShapeType="1"/>
          </p:cNvSpPr>
          <p:nvPr/>
        </p:nvSpPr>
        <p:spPr bwMode="auto">
          <a:xfrm>
            <a:off x="15942254" y="4025232"/>
            <a:ext cx="0" cy="88610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1" name="Line 61"/>
          <p:cNvSpPr>
            <a:spLocks noChangeShapeType="1"/>
          </p:cNvSpPr>
          <p:nvPr/>
        </p:nvSpPr>
        <p:spPr bwMode="auto">
          <a:xfrm>
            <a:off x="16287374" y="40252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2" name="Oval 62"/>
          <p:cNvSpPr>
            <a:spLocks noChangeArrowheads="1"/>
          </p:cNvSpPr>
          <p:nvPr/>
        </p:nvSpPr>
        <p:spPr bwMode="auto">
          <a:xfrm>
            <a:off x="15829717" y="3704545"/>
            <a:ext cx="573947" cy="160344"/>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3" name="Oval 63"/>
          <p:cNvSpPr>
            <a:spLocks noChangeArrowheads="1"/>
          </p:cNvSpPr>
          <p:nvPr/>
        </p:nvSpPr>
        <p:spPr bwMode="auto">
          <a:xfrm>
            <a:off x="15829717" y="4025232"/>
            <a:ext cx="573947" cy="163156"/>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4" name="Oval 65"/>
          <p:cNvSpPr>
            <a:spLocks noChangeArrowheads="1"/>
          </p:cNvSpPr>
          <p:nvPr/>
        </p:nvSpPr>
        <p:spPr bwMode="auto">
          <a:xfrm>
            <a:off x="14678068" y="3302283"/>
            <a:ext cx="112539" cy="81577"/>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5" name="Oval 66"/>
          <p:cNvSpPr>
            <a:spLocks noChangeArrowheads="1"/>
          </p:cNvSpPr>
          <p:nvPr/>
        </p:nvSpPr>
        <p:spPr bwMode="auto">
          <a:xfrm>
            <a:off x="14906897" y="3462624"/>
            <a:ext cx="116289" cy="81579"/>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6" name="Oval 67"/>
          <p:cNvSpPr>
            <a:spLocks noChangeArrowheads="1"/>
          </p:cNvSpPr>
          <p:nvPr/>
        </p:nvSpPr>
        <p:spPr bwMode="auto">
          <a:xfrm>
            <a:off x="16748783" y="3383859"/>
            <a:ext cx="116291" cy="78765"/>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46097" name="Oval 68"/>
          <p:cNvSpPr>
            <a:spLocks noChangeArrowheads="1"/>
          </p:cNvSpPr>
          <p:nvPr/>
        </p:nvSpPr>
        <p:spPr bwMode="auto">
          <a:xfrm>
            <a:off x="15135726" y="4188388"/>
            <a:ext cx="116291"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8" name="Oval 69"/>
          <p:cNvSpPr>
            <a:spLocks noChangeArrowheads="1"/>
          </p:cNvSpPr>
          <p:nvPr/>
        </p:nvSpPr>
        <p:spPr bwMode="auto">
          <a:xfrm>
            <a:off x="17210193" y="3786124"/>
            <a:ext cx="112539"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9"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0" name="Oval 71"/>
          <p:cNvSpPr>
            <a:spLocks noChangeArrowheads="1"/>
          </p:cNvSpPr>
          <p:nvPr/>
        </p:nvSpPr>
        <p:spPr bwMode="auto">
          <a:xfrm>
            <a:off x="15480845" y="4509074"/>
            <a:ext cx="116291"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1" name="Oval 72"/>
          <p:cNvSpPr>
            <a:spLocks noChangeArrowheads="1"/>
          </p:cNvSpPr>
          <p:nvPr/>
        </p:nvSpPr>
        <p:spPr bwMode="auto">
          <a:xfrm>
            <a:off x="15368306" y="3141938"/>
            <a:ext cx="11253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2" name="Oval 73"/>
          <p:cNvSpPr>
            <a:spLocks noChangeArrowheads="1"/>
          </p:cNvSpPr>
          <p:nvPr/>
        </p:nvSpPr>
        <p:spPr bwMode="auto">
          <a:xfrm>
            <a:off x="14906897" y="4348732"/>
            <a:ext cx="116289"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3" name="Oval 74"/>
          <p:cNvSpPr>
            <a:spLocks noChangeArrowheads="1"/>
          </p:cNvSpPr>
          <p:nvPr/>
        </p:nvSpPr>
        <p:spPr bwMode="auto">
          <a:xfrm>
            <a:off x="14906897" y="3864890"/>
            <a:ext cx="116289" cy="81577"/>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4" name="Oval 75"/>
          <p:cNvSpPr>
            <a:spLocks noChangeArrowheads="1"/>
          </p:cNvSpPr>
          <p:nvPr/>
        </p:nvSpPr>
        <p:spPr bwMode="auto">
          <a:xfrm>
            <a:off x="14445488" y="4587839"/>
            <a:ext cx="116291"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5" name="Oval 76"/>
          <p:cNvSpPr>
            <a:spLocks noChangeArrowheads="1"/>
          </p:cNvSpPr>
          <p:nvPr/>
        </p:nvSpPr>
        <p:spPr bwMode="auto">
          <a:xfrm>
            <a:off x="15368306" y="4188388"/>
            <a:ext cx="11253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6" name="Oval 77"/>
          <p:cNvSpPr>
            <a:spLocks noChangeArrowheads="1"/>
          </p:cNvSpPr>
          <p:nvPr/>
        </p:nvSpPr>
        <p:spPr bwMode="auto">
          <a:xfrm>
            <a:off x="16865074" y="4587839"/>
            <a:ext cx="112539"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7" name="Oval 78"/>
          <p:cNvSpPr>
            <a:spLocks noChangeArrowheads="1"/>
          </p:cNvSpPr>
          <p:nvPr/>
        </p:nvSpPr>
        <p:spPr bwMode="auto">
          <a:xfrm>
            <a:off x="16632493" y="3946467"/>
            <a:ext cx="11628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9" name="Text Box 80"/>
          <p:cNvSpPr txBox="1">
            <a:spLocks noChangeArrowheads="1"/>
          </p:cNvSpPr>
          <p:nvPr/>
        </p:nvSpPr>
        <p:spPr bwMode="auto">
          <a:xfrm>
            <a:off x="16493694" y="2981596"/>
            <a:ext cx="1481235" cy="979624"/>
          </a:xfrm>
          <a:prstGeom prst="rect">
            <a:avLst/>
          </a:prstGeom>
          <a:noFill/>
          <a:ln w="9525">
            <a:noFill/>
            <a:miter lim="800000"/>
            <a:headEnd/>
            <a:tailEnd/>
          </a:ln>
        </p:spPr>
        <p:txBody>
          <a:bodyPr wrap="none" lIns="192911" tIns="96455" rIns="192911" bIns="96455">
            <a:spAutoFit/>
          </a:bodyPr>
          <a:lstStyle/>
          <a:p>
            <a:r>
              <a:rPr lang="en-US" sz="5100" dirty="0">
                <a:solidFill>
                  <a:srgbClr val="0076FF"/>
                </a:solidFill>
              </a:rPr>
              <a:t>Na</a:t>
            </a:r>
            <a:r>
              <a:rPr lang="en-US" sz="5100" baseline="30000" dirty="0">
                <a:solidFill>
                  <a:srgbClr val="0076FF"/>
                </a:solidFill>
              </a:rPr>
              <a:t>+</a:t>
            </a:r>
            <a:endParaRPr lang="en-US" sz="5100" dirty="0">
              <a:solidFill>
                <a:srgbClr val="0076FF"/>
              </a:solidFill>
            </a:endParaRPr>
          </a:p>
        </p:txBody>
      </p:sp>
      <p:sp>
        <p:nvSpPr>
          <p:cNvPr id="46110" name="Text Box 81"/>
          <p:cNvSpPr txBox="1">
            <a:spLocks noChangeArrowheads="1"/>
          </p:cNvSpPr>
          <p:nvPr/>
        </p:nvSpPr>
        <p:spPr bwMode="auto">
          <a:xfrm>
            <a:off x="14445488" y="4348732"/>
            <a:ext cx="1080485" cy="979624"/>
          </a:xfrm>
          <a:prstGeom prst="rect">
            <a:avLst/>
          </a:prstGeom>
          <a:noFill/>
          <a:ln w="9525">
            <a:noFill/>
            <a:miter lim="800000"/>
            <a:headEnd/>
            <a:tailEnd/>
          </a:ln>
        </p:spPr>
        <p:txBody>
          <a:bodyPr wrap="none" lIns="192911" tIns="96455" rIns="192911" bIns="96455">
            <a:spAutoFit/>
          </a:bodyPr>
          <a:lstStyle/>
          <a:p>
            <a:r>
              <a:rPr lang="en-US" sz="5100" dirty="0">
                <a:solidFill>
                  <a:srgbClr val="FF6600"/>
                </a:solidFill>
              </a:rPr>
              <a:t>K</a:t>
            </a:r>
            <a:r>
              <a:rPr lang="en-US" sz="5100" baseline="30000" dirty="0">
                <a:solidFill>
                  <a:srgbClr val="FF6600"/>
                </a:solidFill>
              </a:rPr>
              <a:t>+</a:t>
            </a:r>
            <a:endParaRPr lang="en-US" sz="5100" dirty="0">
              <a:solidFill>
                <a:srgbClr val="FF6600"/>
              </a:solidFill>
            </a:endParaRPr>
          </a:p>
        </p:txBody>
      </p:sp>
      <p:sp>
        <p:nvSpPr>
          <p:cNvPr id="46111" name="Line 82"/>
          <p:cNvSpPr>
            <a:spLocks noChangeShapeType="1"/>
          </p:cNvSpPr>
          <p:nvPr/>
        </p:nvSpPr>
        <p:spPr bwMode="auto">
          <a:xfrm>
            <a:off x="15252017" y="2821252"/>
            <a:ext cx="1267938" cy="0"/>
          </a:xfrm>
          <a:prstGeom prst="line">
            <a:avLst/>
          </a:prstGeom>
          <a:noFill/>
          <a:ln w="9525">
            <a:solidFill>
              <a:srgbClr val="00FF00"/>
            </a:solidFill>
            <a:round/>
            <a:headEnd type="triangle" w="med" len="med"/>
            <a:tailEnd type="triangle" w="med" len="med"/>
          </a:ln>
        </p:spPr>
        <p:txBody>
          <a:bodyPr wrap="none" lIns="192911" tIns="96455" rIns="192911" bIns="96455" anchor="ctr"/>
          <a:lstStyle/>
          <a:p>
            <a:endParaRPr lang="en-US"/>
          </a:p>
        </p:txBody>
      </p:sp>
      <p:sp>
        <p:nvSpPr>
          <p:cNvPr id="46112" name="Text Box 83"/>
          <p:cNvSpPr txBox="1">
            <a:spLocks noChangeArrowheads="1"/>
          </p:cNvSpPr>
          <p:nvPr/>
        </p:nvSpPr>
        <p:spPr bwMode="auto">
          <a:xfrm>
            <a:off x="15023186" y="2382419"/>
            <a:ext cx="389654" cy="979624"/>
          </a:xfrm>
          <a:prstGeom prst="rect">
            <a:avLst/>
          </a:prstGeom>
          <a:noFill/>
          <a:ln w="9525">
            <a:noFill/>
            <a:miter lim="800000"/>
            <a:headEnd/>
            <a:tailEnd/>
          </a:ln>
        </p:spPr>
        <p:txBody>
          <a:bodyPr wrap="none" lIns="192911" tIns="96455" rIns="192911" bIns="96455">
            <a:spAutoFit/>
          </a:bodyPr>
          <a:lstStyle/>
          <a:p>
            <a:endParaRPr lang="fr-FR" sz="5100" dirty="0">
              <a:solidFill>
                <a:srgbClr val="008000"/>
              </a:solidFill>
            </a:endParaRPr>
          </a:p>
        </p:txBody>
      </p:sp>
      <p:sp>
        <p:nvSpPr>
          <p:cNvPr id="46113" name="Oval 84"/>
          <p:cNvSpPr>
            <a:spLocks noChangeArrowheads="1"/>
          </p:cNvSpPr>
          <p:nvPr/>
        </p:nvSpPr>
        <p:spPr bwMode="auto">
          <a:xfrm>
            <a:off x="14445488" y="3864890"/>
            <a:ext cx="116291" cy="81577"/>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14"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p:nvGrpSpPr>
          <p:cNvPr id="2" name="Group 92"/>
          <p:cNvGrpSpPr/>
          <p:nvPr/>
        </p:nvGrpSpPr>
        <p:grpSpPr>
          <a:xfrm>
            <a:off x="11757168" y="6637867"/>
            <a:ext cx="4820416" cy="2447341"/>
            <a:chOff x="2295793" y="6416535"/>
            <a:chExt cx="5784499" cy="2447341"/>
          </a:xfrm>
        </p:grpSpPr>
        <p:sp>
          <p:nvSpPr>
            <p:cNvPr id="46121"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2"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3"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4"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5"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6"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7"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8"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9"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0"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1"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2"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3"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4"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5"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46136"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46137"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46138"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46139"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46140"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46141"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46142"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46143"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46144"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46145"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46146"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46147"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46148"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46149"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46150"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46151"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46152"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46153"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46154"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46155"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46156"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46157"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46158"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46159"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46160"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46162"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46163"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46164"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46165"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66"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46167"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46168"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46169"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46161" name="Text Box 45"/>
          <p:cNvSpPr txBox="1">
            <a:spLocks noChangeArrowheads="1"/>
          </p:cNvSpPr>
          <p:nvPr/>
        </p:nvSpPr>
        <p:spPr bwMode="auto">
          <a:xfrm>
            <a:off x="10395448" y="5519229"/>
            <a:ext cx="5266185" cy="969496"/>
          </a:xfrm>
          <a:prstGeom prst="rect">
            <a:avLst/>
          </a:prstGeom>
          <a:noFill/>
          <a:ln w="9525">
            <a:noFill/>
            <a:miter lim="800000"/>
            <a:headEnd/>
            <a:tailEnd/>
          </a:ln>
        </p:spPr>
        <p:txBody>
          <a:bodyPr wrap="none">
            <a:spAutoFit/>
          </a:bodyPr>
          <a:lstStyle/>
          <a:p>
            <a:pPr>
              <a:buFontTx/>
              <a:buChar char="-"/>
            </a:pPr>
            <a:r>
              <a:rPr lang="fr-CH" dirty="0"/>
              <a:t>Network noise </a:t>
            </a:r>
            <a:endParaRPr lang="fr-FR"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rot="-1320000">
            <a:off x="14705797" y="3435800"/>
            <a:ext cx="6080511" cy="969496"/>
          </a:xfrm>
          <a:prstGeom prst="rect">
            <a:avLst/>
          </a:prstGeom>
          <a:solidFill>
            <a:srgbClr val="FFFF00"/>
          </a:solidFill>
        </p:spPr>
        <p:txBody>
          <a:bodyPr wrap="none" rtlCol="0">
            <a:spAutoFit/>
          </a:bodyPr>
          <a:lstStyle/>
          <a:p>
            <a:r>
              <a:rPr lang="en-US" dirty="0">
                <a:solidFill>
                  <a:srgbClr val="FF0000"/>
                </a:solidFill>
              </a:rPr>
              <a:t>small contribution!</a:t>
            </a:r>
          </a:p>
        </p:txBody>
      </p:sp>
      <p:sp>
        <p:nvSpPr>
          <p:cNvPr id="94" name="TextBox 93"/>
          <p:cNvSpPr txBox="1"/>
          <p:nvPr/>
        </p:nvSpPr>
        <p:spPr>
          <a:xfrm rot="-1320000">
            <a:off x="15816481" y="7731232"/>
            <a:ext cx="5351145" cy="969496"/>
          </a:xfrm>
          <a:prstGeom prst="rect">
            <a:avLst/>
          </a:prstGeom>
          <a:solidFill>
            <a:srgbClr val="FFFF00"/>
          </a:solidFill>
        </p:spPr>
        <p:txBody>
          <a:bodyPr wrap="none" rtlCol="0">
            <a:spAutoFit/>
          </a:bodyPr>
          <a:lstStyle/>
          <a:p>
            <a:r>
              <a:rPr lang="en-US" dirty="0">
                <a:solidFill>
                  <a:srgbClr val="FF0000"/>
                </a:solidFill>
              </a:rPr>
              <a:t>big contribution!</a:t>
            </a:r>
          </a:p>
        </p:txBody>
      </p:sp>
      <p:sp>
        <p:nvSpPr>
          <p:cNvPr id="87" name="TextBox 86"/>
          <p:cNvSpPr txBox="1"/>
          <p:nvPr/>
        </p:nvSpPr>
        <p:spPr>
          <a:xfrm>
            <a:off x="1491916" y="3068834"/>
            <a:ext cx="7813357" cy="6232475"/>
          </a:xfrm>
          <a:prstGeom prst="rect">
            <a:avLst/>
          </a:prstGeom>
          <a:noFill/>
        </p:spPr>
        <p:txBody>
          <a:bodyPr wrap="none" rtlCol="0">
            <a:spAutoFit/>
          </a:bodyPr>
          <a:lstStyle/>
          <a:p>
            <a:r>
              <a:rPr lang="en-US" dirty="0"/>
              <a:t>In vivo data</a:t>
            </a:r>
          </a:p>
          <a:p>
            <a:r>
              <a:rPr lang="en-US" dirty="0"/>
              <a:t>   </a:t>
            </a:r>
            <a:r>
              <a:rPr lang="en-US" dirty="0">
                <a:sym typeface="Wingdings" pitchFamily="2" charset="2"/>
              </a:rPr>
              <a:t> looks ‘noisy’</a:t>
            </a:r>
          </a:p>
          <a:p>
            <a:endParaRPr lang="en-US" dirty="0">
              <a:sym typeface="Wingdings" pitchFamily="2" charset="2"/>
            </a:endParaRPr>
          </a:p>
          <a:p>
            <a:r>
              <a:rPr lang="en-US" dirty="0">
                <a:sym typeface="Wingdings" pitchFamily="2" charset="2"/>
              </a:rPr>
              <a:t>In vitro data</a:t>
            </a:r>
          </a:p>
          <a:p>
            <a:r>
              <a:rPr lang="en-US" dirty="0">
                <a:sym typeface="Wingdings" pitchFamily="2" charset="2"/>
              </a:rPr>
              <a:t>   small fluctuations</a:t>
            </a:r>
          </a:p>
          <a:p>
            <a:r>
              <a:rPr lang="en-US" dirty="0">
                <a:sym typeface="Wingdings" pitchFamily="2" charset="2"/>
              </a:rPr>
              <a:t>   nearly deterministic</a:t>
            </a:r>
          </a:p>
          <a:p>
            <a:r>
              <a:rPr lang="en-US" dirty="0">
                <a:sym typeface="Wingdings" pitchFamily="2" charset="2"/>
              </a:rPr>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30"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7.1.</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flipH="1">
            <a:off x="697826" y="7194886"/>
            <a:ext cx="18793331" cy="4401205"/>
          </a:xfrm>
          <a:prstGeom prst="rect">
            <a:avLst/>
          </a:prstGeom>
          <a:noFill/>
        </p:spPr>
        <p:txBody>
          <a:bodyPr wrap="square" rtlCol="0">
            <a:spAutoFit/>
          </a:bodyPr>
          <a:lstStyle/>
          <a:p>
            <a:r>
              <a:rPr lang="en-US" sz="4000" b="1" dirty="0"/>
              <a:t>B – </a:t>
            </a:r>
            <a:r>
              <a:rPr lang="en-US" sz="4000" b="1" dirty="0" err="1"/>
              <a:t>Interspike</a:t>
            </a:r>
            <a:r>
              <a:rPr lang="en-US" sz="4000" b="1" dirty="0"/>
              <a:t> Interval Distribution (ISI)</a:t>
            </a:r>
            <a:endParaRPr lang="en-US" sz="4000" dirty="0"/>
          </a:p>
          <a:p>
            <a:r>
              <a:rPr lang="en-US" sz="4000" dirty="0"/>
              <a:t>[ ] An isolated deterministic  leaky integrate-and-fire neuron driven by a constant current can have  a broad ISI</a:t>
            </a:r>
          </a:p>
          <a:p>
            <a:r>
              <a:rPr lang="en-US" sz="4000" dirty="0"/>
              <a:t>[ ] A deterministic leaky integrate-and-fire neuron  embedded into a randomly connected network of integrate-and-fire neurons can have a broad ISI</a:t>
            </a:r>
          </a:p>
          <a:p>
            <a:r>
              <a:rPr lang="en-US" sz="4000" dirty="0"/>
              <a:t>[ ] A deterministic  Hodgkin-Huxley model as in week 2 embedded into a randomly connected network of Hodgkin-Huxley neurons can have a broad ISI</a:t>
            </a:r>
          </a:p>
        </p:txBody>
      </p:sp>
      <p:sp>
        <p:nvSpPr>
          <p:cNvPr id="36" name="Rectangle 46"/>
          <p:cNvSpPr>
            <a:spLocks noChangeArrowheads="1"/>
          </p:cNvSpPr>
          <p:nvPr/>
        </p:nvSpPr>
        <p:spPr bwMode="auto">
          <a:xfrm>
            <a:off x="48012" y="1291725"/>
            <a:ext cx="21559451" cy="10304365"/>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8" name="TextBox 7"/>
          <p:cNvSpPr txBox="1"/>
          <p:nvPr/>
        </p:nvSpPr>
        <p:spPr>
          <a:xfrm flipH="1">
            <a:off x="697827" y="1291726"/>
            <a:ext cx="18480510" cy="5632311"/>
          </a:xfrm>
          <a:prstGeom prst="rect">
            <a:avLst/>
          </a:prstGeom>
          <a:noFill/>
        </p:spPr>
        <p:txBody>
          <a:bodyPr wrap="square" rtlCol="0">
            <a:spAutoFit/>
          </a:bodyPr>
          <a:lstStyle/>
          <a:p>
            <a:r>
              <a:rPr lang="en-US" sz="4000" b="1" dirty="0"/>
              <a:t>A- Spike timing in vitro and in vivo</a:t>
            </a:r>
            <a:endParaRPr lang="en-US" sz="4000" dirty="0"/>
          </a:p>
          <a:p>
            <a:r>
              <a:rPr lang="en-US" sz="4000" dirty="0"/>
              <a:t>[ ] Reliability of spike timing can be assessed by repeating several times the same stimulus</a:t>
            </a:r>
          </a:p>
          <a:p>
            <a:r>
              <a:rPr lang="en-US" sz="4000" dirty="0"/>
              <a:t>[ ] Spike timing in vitro is more reliable under injection of constant current than with fluctuating current</a:t>
            </a:r>
          </a:p>
          <a:p>
            <a:r>
              <a:rPr lang="en-US" sz="4000" dirty="0"/>
              <a:t>[ ] Spike timing in vitro is more reliable than spike timing in vivo</a:t>
            </a:r>
          </a:p>
          <a:p>
            <a:endParaRPr lang="en-US" sz="4000" dirty="0"/>
          </a:p>
          <a:p>
            <a:endParaRPr lang="en-US" sz="4000" dirty="0"/>
          </a:p>
          <a:p>
            <a:r>
              <a:rPr lang="en-US" sz="4000"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lang="fr-CH" sz="5400" b="1" noProof="0" dirty="0">
                <a:latin typeface="Arial Narrow" pitchFamily="34" charset="0"/>
                <a:cs typeface="ＭＳ Ｐゴシック" charset="0"/>
              </a:rPr>
              <a:t>Poisson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Poisson Model</a:t>
            </a:r>
          </a:p>
          <a:p>
            <a:pPr marL="1079500" lvl="0" indent="-568325" eaLnBrk="0" hangingPunct="0">
              <a:buClr>
                <a:srgbClr val="FF0000"/>
              </a:buClr>
              <a:buSzPct val="150000"/>
              <a:defRPr/>
            </a:pPr>
            <a:r>
              <a:rPr lang="fr-CH" sz="4400" dirty="0">
                <a:latin typeface="Arial Narrow" pitchFamily="34" charset="0"/>
              </a:rPr>
              <a:t>         - 3 </a:t>
            </a:r>
            <a:r>
              <a:rPr lang="fr-CH" sz="4400" dirty="0" err="1">
                <a:latin typeface="Arial Narrow" pitchFamily="34" charset="0"/>
              </a:rPr>
              <a:t>definitions</a:t>
            </a:r>
            <a:r>
              <a:rPr lang="fr-CH" sz="4400" dirty="0">
                <a:latin typeface="Arial Narrow" pitchFamily="34" charset="0"/>
              </a:rPr>
              <a:t> of rate </a:t>
            </a:r>
            <a:r>
              <a:rPr lang="fr-CH" sz="4400" dirty="0" err="1">
                <a:latin typeface="Arial Narrow" pitchFamily="34" charset="0"/>
              </a:rPr>
              <a:t>coding</a:t>
            </a:r>
            <a:endParaRPr lang="fr-CH" sz="4400" dirty="0">
              <a:latin typeface="Arial Narrow" pitchFamily="34"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3</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Poisson Model – rate coding</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313929"/>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6761752"/>
            <a:ext cx="9773651" cy="62563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3837920"/>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952340" y="3382981"/>
            <a:ext cx="9250439" cy="2921566"/>
          </a:xfrm>
          <a:prstGeom prst="rect">
            <a:avLst/>
          </a:prstGeom>
        </p:spPr>
        <p:txBody>
          <a:bodyPr vert="horz" wrap="square" lIns="91440" tIns="45720" rIns="91440" bIns="45720"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ct val="0"/>
              </a:spcAft>
              <a:buClrTx/>
              <a:buSzTx/>
              <a:buFontTx/>
              <a:buNone/>
              <a:tabLst/>
              <a:defRPr/>
            </a:pPr>
            <a:r>
              <a:rPr kumimoji="0" lang="en-US" sz="6600" b="0" i="0" u="none" strike="noStrike" kern="1200" cap="none" spc="236" normalizeH="0" baseline="0" noProof="0">
                <a:ln>
                  <a:noFill/>
                </a:ln>
                <a:solidFill>
                  <a:srgbClr val="000000"/>
                </a:solidFill>
                <a:effectLst/>
                <a:uLnTx/>
                <a:uFillTx/>
                <a:latin typeface="Impact" charset="0"/>
                <a:ea typeface="ＭＳ Ｐゴシック" charset="0"/>
                <a:cs typeface="Impact" charset="0"/>
              </a:rPr>
              <a:t>Biological Modeling of Neural Networks</a:t>
            </a:r>
            <a:br>
              <a:rPr kumimoji="0" lang="en-US" sz="6600" b="0" i="0" u="none" strike="noStrike" kern="1200" cap="none" spc="236" normalizeH="0" baseline="0" noProof="0">
                <a:ln>
                  <a:noFill/>
                </a:ln>
                <a:solidFill>
                  <a:srgbClr val="000000"/>
                </a:solidFill>
                <a:effectLst/>
                <a:uLnTx/>
                <a:uFillTx/>
                <a:latin typeface="Impact" charset="0"/>
                <a:ea typeface="ＭＳ Ｐゴシック" charset="0"/>
                <a:cs typeface="Impact" charset="0"/>
              </a:rPr>
            </a:br>
            <a:endParaRPr kumimoji="0" lang="en-US" sz="6600" b="0" i="0" u="none" strike="noStrike" kern="1200" cap="none" spc="236" normalizeH="0" baseline="0" noProof="0" dirty="0">
              <a:ln>
                <a:noFill/>
              </a:ln>
              <a:solidFill>
                <a:srgbClr val="000000"/>
              </a:solidFill>
              <a:effectLst/>
              <a:uLnTx/>
              <a:uFillTx/>
              <a:latin typeface="Impact" charset="0"/>
              <a:ea typeface="ＭＳ Ｐゴシック" charset="0"/>
              <a:cs typeface="Impact"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Three definitions of Rate Codes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29" name="TextBox 128"/>
          <p:cNvSpPr txBox="1"/>
          <p:nvPr/>
        </p:nvSpPr>
        <p:spPr>
          <a:xfrm>
            <a:off x="1804737" y="3104147"/>
            <a:ext cx="14026725" cy="5493812"/>
          </a:xfrm>
          <a:prstGeom prst="rect">
            <a:avLst/>
          </a:prstGeom>
          <a:noFill/>
        </p:spPr>
        <p:txBody>
          <a:bodyPr wrap="none" rtlCol="0">
            <a:spAutoFit/>
          </a:bodyPr>
          <a:lstStyle/>
          <a:p>
            <a:r>
              <a:rPr lang="en-US" sz="6600" b="1" dirty="0"/>
              <a:t>3 definitions</a:t>
            </a:r>
          </a:p>
          <a:p>
            <a:pPr>
              <a:buFontTx/>
              <a:buChar char="-"/>
            </a:pPr>
            <a:r>
              <a:rPr lang="en-US" dirty="0"/>
              <a:t>Temporal averaging</a:t>
            </a:r>
          </a:p>
          <a:p>
            <a:r>
              <a:rPr lang="en-US" dirty="0"/>
              <a:t>     </a:t>
            </a:r>
            <a:endParaRPr lang="en-US" sz="4800" i="1" dirty="0"/>
          </a:p>
          <a:p>
            <a:pPr>
              <a:buFontTx/>
              <a:buChar char="-"/>
            </a:pPr>
            <a:r>
              <a:rPr lang="en-US" dirty="0"/>
              <a:t> Averaging across repetitions</a:t>
            </a:r>
          </a:p>
          <a:p>
            <a:endParaRPr lang="en-US" dirty="0"/>
          </a:p>
          <a:p>
            <a:pPr>
              <a:buFontTx/>
              <a:buChar char="-"/>
            </a:pPr>
            <a:r>
              <a:rPr lang="en-US" dirty="0"/>
              <a:t> Population averaging (‘spatial’ averaging)</a:t>
            </a:r>
          </a:p>
        </p:txBody>
      </p:sp>
      <p:cxnSp>
        <p:nvCxnSpPr>
          <p:cNvPr id="130" name="Straight Connector 1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44035" name="Text Box 3"/>
          <p:cNvSpPr txBox="1">
            <a:spLocks noChangeArrowheads="1"/>
          </p:cNvSpPr>
          <p:nvPr/>
        </p:nvSpPr>
        <p:spPr bwMode="auto">
          <a:xfrm>
            <a:off x="124623" y="1337942"/>
            <a:ext cx="8147996" cy="1025791"/>
          </a:xfrm>
          <a:prstGeom prst="rect">
            <a:avLst/>
          </a:prstGeom>
          <a:noFill/>
          <a:ln w="9525">
            <a:solidFill>
              <a:srgbClr val="FF0000"/>
            </a:solidFill>
            <a:miter lim="800000"/>
            <a:headEnd/>
            <a:tailEnd/>
          </a:ln>
        </p:spPr>
        <p:txBody>
          <a:bodyPr wrap="none" lIns="192911" tIns="96455" rIns="192911" bIns="96455">
            <a:spAutoFit/>
          </a:bodyPr>
          <a:lstStyle/>
          <a:p>
            <a:r>
              <a:rPr lang="en-US" sz="5400" dirty="0"/>
              <a:t>Variability of  spike timing</a:t>
            </a:r>
            <a:endParaRPr lang="en-US" sz="4000" dirty="0"/>
          </a:p>
        </p:txBody>
      </p:sp>
      <p:grpSp>
        <p:nvGrpSpPr>
          <p:cNvPr id="2" name="Group 10"/>
          <p:cNvGrpSpPr>
            <a:grpSpLocks/>
          </p:cNvGrpSpPr>
          <p:nvPr/>
        </p:nvGrpSpPr>
        <p:grpSpPr bwMode="auto">
          <a:xfrm>
            <a:off x="9183172" y="10413858"/>
            <a:ext cx="5874530" cy="511972"/>
            <a:chOff x="528" y="2256"/>
            <a:chExt cx="1440" cy="192"/>
          </a:xfrm>
        </p:grpSpPr>
        <p:sp>
          <p:nvSpPr>
            <p:cNvPr id="44117" name="Line 11"/>
            <p:cNvSpPr>
              <a:spLocks noChangeShapeType="1"/>
            </p:cNvSpPr>
            <p:nvPr/>
          </p:nvSpPr>
          <p:spPr bwMode="auto">
            <a:xfrm>
              <a:off x="528" y="2448"/>
              <a:ext cx="240" cy="0"/>
            </a:xfrm>
            <a:prstGeom prst="line">
              <a:avLst/>
            </a:prstGeom>
            <a:noFill/>
            <a:ln w="9525">
              <a:solidFill>
                <a:srgbClr val="FF0000"/>
              </a:solidFill>
              <a:round/>
              <a:headEnd/>
              <a:tailEnd/>
            </a:ln>
          </p:spPr>
          <p:txBody>
            <a:bodyPr wrap="none" anchor="ctr"/>
            <a:lstStyle/>
            <a:p>
              <a:endParaRPr lang="en-US"/>
            </a:p>
          </p:txBody>
        </p:sp>
        <p:sp>
          <p:nvSpPr>
            <p:cNvPr id="44118" name="Line 12"/>
            <p:cNvSpPr>
              <a:spLocks noChangeShapeType="1"/>
            </p:cNvSpPr>
            <p:nvPr/>
          </p:nvSpPr>
          <p:spPr bwMode="auto">
            <a:xfrm flipV="1">
              <a:off x="768" y="2256"/>
              <a:ext cx="0" cy="192"/>
            </a:xfrm>
            <a:prstGeom prst="line">
              <a:avLst/>
            </a:prstGeom>
            <a:noFill/>
            <a:ln w="9525">
              <a:solidFill>
                <a:srgbClr val="FF0000"/>
              </a:solidFill>
              <a:round/>
              <a:headEnd/>
              <a:tailEnd/>
            </a:ln>
          </p:spPr>
          <p:txBody>
            <a:bodyPr wrap="none" anchor="ctr"/>
            <a:lstStyle/>
            <a:p>
              <a:endParaRPr lang="en-US"/>
            </a:p>
          </p:txBody>
        </p:sp>
        <p:sp>
          <p:nvSpPr>
            <p:cNvPr id="44119" name="Line 13"/>
            <p:cNvSpPr>
              <a:spLocks noChangeShapeType="1"/>
            </p:cNvSpPr>
            <p:nvPr/>
          </p:nvSpPr>
          <p:spPr bwMode="auto">
            <a:xfrm>
              <a:off x="768" y="2256"/>
              <a:ext cx="1200" cy="0"/>
            </a:xfrm>
            <a:prstGeom prst="line">
              <a:avLst/>
            </a:prstGeom>
            <a:noFill/>
            <a:ln w="9525">
              <a:solidFill>
                <a:srgbClr val="FF0000"/>
              </a:solidFill>
              <a:round/>
              <a:headEnd/>
              <a:tailEnd/>
            </a:ln>
          </p:spPr>
          <p:txBody>
            <a:bodyPr wrap="none" anchor="ctr"/>
            <a:lstStyle/>
            <a:p>
              <a:endParaRPr lang="en-US"/>
            </a:p>
          </p:txBody>
        </p:sp>
      </p:grpSp>
      <p:sp>
        <p:nvSpPr>
          <p:cNvPr id="44037" name="Text Box 17"/>
          <p:cNvSpPr txBox="1">
            <a:spLocks noChangeArrowheads="1"/>
          </p:cNvSpPr>
          <p:nvPr/>
        </p:nvSpPr>
        <p:spPr bwMode="auto">
          <a:xfrm>
            <a:off x="7742674" y="9710599"/>
            <a:ext cx="1729700"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stim</a:t>
            </a:r>
          </a:p>
        </p:txBody>
      </p:sp>
      <p:grpSp>
        <p:nvGrpSpPr>
          <p:cNvPr id="3" name="Group 99"/>
          <p:cNvGrpSpPr>
            <a:grpSpLocks/>
          </p:cNvGrpSpPr>
          <p:nvPr/>
        </p:nvGrpSpPr>
        <p:grpSpPr bwMode="auto">
          <a:xfrm>
            <a:off x="8282861" y="2247616"/>
            <a:ext cx="9693348" cy="810154"/>
            <a:chOff x="2208" y="799"/>
            <a:chExt cx="2584" cy="288"/>
          </a:xfrm>
        </p:grpSpPr>
        <p:sp>
          <p:nvSpPr>
            <p:cNvPr id="44110" name="Line 18"/>
            <p:cNvSpPr>
              <a:spLocks noChangeShapeType="1"/>
            </p:cNvSpPr>
            <p:nvPr/>
          </p:nvSpPr>
          <p:spPr bwMode="auto">
            <a:xfrm>
              <a:off x="2208" y="1087"/>
              <a:ext cx="2584" cy="0"/>
            </a:xfrm>
            <a:prstGeom prst="line">
              <a:avLst/>
            </a:prstGeom>
            <a:noFill/>
            <a:ln w="9525">
              <a:solidFill>
                <a:schemeClr val="tx1"/>
              </a:solidFill>
              <a:round/>
              <a:headEnd/>
              <a:tailEnd/>
            </a:ln>
          </p:spPr>
          <p:txBody>
            <a:bodyPr wrap="none" anchor="ctr"/>
            <a:lstStyle/>
            <a:p>
              <a:endParaRPr lang="en-US"/>
            </a:p>
          </p:txBody>
        </p:sp>
        <p:sp>
          <p:nvSpPr>
            <p:cNvPr id="44111" name="Line 19"/>
            <p:cNvSpPr>
              <a:spLocks noChangeShapeType="1"/>
            </p:cNvSpPr>
            <p:nvPr/>
          </p:nvSpPr>
          <p:spPr bwMode="auto">
            <a:xfrm>
              <a:off x="2458" y="799"/>
              <a:ext cx="0" cy="288"/>
            </a:xfrm>
            <a:prstGeom prst="line">
              <a:avLst/>
            </a:prstGeom>
            <a:noFill/>
            <a:ln w="38100">
              <a:solidFill>
                <a:schemeClr val="tx1"/>
              </a:solidFill>
              <a:round/>
              <a:headEnd/>
              <a:tailEnd/>
            </a:ln>
          </p:spPr>
          <p:txBody>
            <a:bodyPr wrap="none" anchor="ctr"/>
            <a:lstStyle/>
            <a:p>
              <a:endParaRPr lang="en-US"/>
            </a:p>
          </p:txBody>
        </p:sp>
        <p:sp>
          <p:nvSpPr>
            <p:cNvPr id="44112" name="Line 20"/>
            <p:cNvSpPr>
              <a:spLocks noChangeShapeType="1"/>
            </p:cNvSpPr>
            <p:nvPr/>
          </p:nvSpPr>
          <p:spPr bwMode="auto">
            <a:xfrm>
              <a:off x="2832" y="799"/>
              <a:ext cx="0" cy="288"/>
            </a:xfrm>
            <a:prstGeom prst="line">
              <a:avLst/>
            </a:prstGeom>
            <a:noFill/>
            <a:ln w="38100">
              <a:solidFill>
                <a:schemeClr val="tx1"/>
              </a:solidFill>
              <a:round/>
              <a:headEnd/>
              <a:tailEnd/>
            </a:ln>
          </p:spPr>
          <p:txBody>
            <a:bodyPr wrap="none" anchor="ctr"/>
            <a:lstStyle/>
            <a:p>
              <a:endParaRPr lang="en-US"/>
            </a:p>
          </p:txBody>
        </p:sp>
        <p:sp>
          <p:nvSpPr>
            <p:cNvPr id="44113" name="Line 21"/>
            <p:cNvSpPr>
              <a:spLocks noChangeShapeType="1"/>
            </p:cNvSpPr>
            <p:nvPr/>
          </p:nvSpPr>
          <p:spPr bwMode="auto">
            <a:xfrm>
              <a:off x="2976" y="799"/>
              <a:ext cx="0" cy="288"/>
            </a:xfrm>
            <a:prstGeom prst="line">
              <a:avLst/>
            </a:prstGeom>
            <a:noFill/>
            <a:ln w="38100">
              <a:solidFill>
                <a:schemeClr val="tx1"/>
              </a:solidFill>
              <a:round/>
              <a:headEnd/>
              <a:tailEnd/>
            </a:ln>
          </p:spPr>
          <p:txBody>
            <a:bodyPr wrap="none" anchor="ctr"/>
            <a:lstStyle/>
            <a:p>
              <a:endParaRPr lang="en-US"/>
            </a:p>
          </p:txBody>
        </p:sp>
        <p:sp>
          <p:nvSpPr>
            <p:cNvPr id="44114" name="Line 22"/>
            <p:cNvSpPr>
              <a:spLocks noChangeShapeType="1"/>
            </p:cNvSpPr>
            <p:nvPr/>
          </p:nvSpPr>
          <p:spPr bwMode="auto">
            <a:xfrm>
              <a:off x="3072" y="799"/>
              <a:ext cx="0" cy="288"/>
            </a:xfrm>
            <a:prstGeom prst="line">
              <a:avLst/>
            </a:prstGeom>
            <a:noFill/>
            <a:ln w="38100">
              <a:solidFill>
                <a:schemeClr val="tx1"/>
              </a:solidFill>
              <a:round/>
              <a:headEnd/>
              <a:tailEnd/>
            </a:ln>
          </p:spPr>
          <p:txBody>
            <a:bodyPr wrap="none" anchor="ctr"/>
            <a:lstStyle/>
            <a:p>
              <a:endParaRPr lang="en-US"/>
            </a:p>
          </p:txBody>
        </p:sp>
        <p:sp>
          <p:nvSpPr>
            <p:cNvPr id="44115" name="Line 23"/>
            <p:cNvSpPr>
              <a:spLocks noChangeShapeType="1"/>
            </p:cNvSpPr>
            <p:nvPr/>
          </p:nvSpPr>
          <p:spPr bwMode="auto">
            <a:xfrm>
              <a:off x="3408" y="799"/>
              <a:ext cx="0" cy="288"/>
            </a:xfrm>
            <a:prstGeom prst="line">
              <a:avLst/>
            </a:prstGeom>
            <a:noFill/>
            <a:ln w="38100">
              <a:solidFill>
                <a:schemeClr val="tx1"/>
              </a:solidFill>
              <a:round/>
              <a:headEnd/>
              <a:tailEnd/>
            </a:ln>
          </p:spPr>
          <p:txBody>
            <a:bodyPr wrap="none" anchor="ctr"/>
            <a:lstStyle/>
            <a:p>
              <a:endParaRPr lang="en-US"/>
            </a:p>
          </p:txBody>
        </p:sp>
        <p:sp>
          <p:nvSpPr>
            <p:cNvPr id="44116" name="Line 24"/>
            <p:cNvSpPr>
              <a:spLocks noChangeShapeType="1"/>
            </p:cNvSpPr>
            <p:nvPr/>
          </p:nvSpPr>
          <p:spPr bwMode="auto">
            <a:xfrm>
              <a:off x="3600" y="799"/>
              <a:ext cx="0" cy="288"/>
            </a:xfrm>
            <a:prstGeom prst="line">
              <a:avLst/>
            </a:prstGeom>
            <a:noFill/>
            <a:ln w="38100">
              <a:solidFill>
                <a:schemeClr val="tx1"/>
              </a:solidFill>
              <a:round/>
              <a:headEnd/>
              <a:tailEnd/>
            </a:ln>
          </p:spPr>
          <p:txBody>
            <a:bodyPr wrap="none" anchor="ctr"/>
            <a:lstStyle/>
            <a:p>
              <a:endParaRPr lang="en-US"/>
            </a:p>
          </p:txBody>
        </p:sp>
      </p:grpSp>
      <p:sp>
        <p:nvSpPr>
          <p:cNvPr id="44039" name="Line 27"/>
          <p:cNvSpPr>
            <a:spLocks noChangeShapeType="1"/>
          </p:cNvSpPr>
          <p:nvPr/>
        </p:nvSpPr>
        <p:spPr bwMode="auto">
          <a:xfrm flipV="1">
            <a:off x="10083482" y="8900445"/>
            <a:ext cx="4972343"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sp>
        <p:nvSpPr>
          <p:cNvPr id="44040" name="Text Box 28"/>
          <p:cNvSpPr txBox="1">
            <a:spLocks noChangeArrowheads="1"/>
          </p:cNvSpPr>
          <p:nvPr/>
        </p:nvSpPr>
        <p:spPr bwMode="auto">
          <a:xfrm>
            <a:off x="11097972" y="8956133"/>
            <a:ext cx="3372888" cy="1071957"/>
          </a:xfrm>
          <a:prstGeom prst="rect">
            <a:avLst/>
          </a:prstGeom>
          <a:noFill/>
          <a:ln w="9525">
            <a:noFill/>
            <a:miter lim="800000"/>
            <a:headEnd/>
            <a:tailEnd/>
          </a:ln>
        </p:spPr>
        <p:txBody>
          <a:bodyPr wrap="square" lIns="192911" tIns="96455" rIns="192911" bIns="96455">
            <a:spAutoFit/>
          </a:bodyPr>
          <a:lstStyle/>
          <a:p>
            <a:r>
              <a:rPr lang="en-US" dirty="0"/>
              <a:t>T=1s</a:t>
            </a:r>
          </a:p>
        </p:txBody>
      </p:sp>
      <p:grpSp>
        <p:nvGrpSpPr>
          <p:cNvPr id="4" name="Group 33"/>
          <p:cNvGrpSpPr>
            <a:grpSpLocks/>
          </p:cNvGrpSpPr>
          <p:nvPr/>
        </p:nvGrpSpPr>
        <p:grpSpPr bwMode="auto">
          <a:xfrm>
            <a:off x="1616811" y="3012762"/>
            <a:ext cx="2169187" cy="1946621"/>
            <a:chOff x="4611" y="3499"/>
            <a:chExt cx="715" cy="692"/>
          </a:xfrm>
        </p:grpSpPr>
        <p:sp>
          <p:nvSpPr>
            <p:cNvPr id="44076"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7"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8"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9"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0"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1"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2"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3"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4"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5"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6"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7"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8"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44089"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0"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1"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44092"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44093"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44094"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44095"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44096"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44097"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44098"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44099"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44100"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44101"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4102"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4103"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4104"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4105"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4106"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4107"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4108"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44109"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44042" name="Line 69"/>
          <p:cNvSpPr>
            <a:spLocks noChangeShapeType="1"/>
          </p:cNvSpPr>
          <p:nvPr/>
        </p:nvSpPr>
        <p:spPr bwMode="auto">
          <a:xfrm>
            <a:off x="15055826" y="10413858"/>
            <a:ext cx="0" cy="511972"/>
          </a:xfrm>
          <a:prstGeom prst="line">
            <a:avLst/>
          </a:prstGeom>
          <a:noFill/>
          <a:ln w="9525">
            <a:solidFill>
              <a:srgbClr val="FF0000"/>
            </a:solidFill>
            <a:round/>
            <a:headEnd/>
            <a:tailEnd/>
          </a:ln>
        </p:spPr>
        <p:txBody>
          <a:bodyPr lIns="192911" tIns="96455" rIns="192911" bIns="96455"/>
          <a:lstStyle/>
          <a:p>
            <a:endParaRPr lang="en-US"/>
          </a:p>
        </p:txBody>
      </p:sp>
      <p:sp>
        <p:nvSpPr>
          <p:cNvPr id="44043" name="Line 70"/>
          <p:cNvSpPr>
            <a:spLocks noChangeShapeType="1"/>
          </p:cNvSpPr>
          <p:nvPr/>
        </p:nvSpPr>
        <p:spPr bwMode="auto">
          <a:xfrm>
            <a:off x="15055827" y="10925830"/>
            <a:ext cx="3402426" cy="0"/>
          </a:xfrm>
          <a:prstGeom prst="line">
            <a:avLst/>
          </a:prstGeom>
          <a:noFill/>
          <a:ln w="9525">
            <a:solidFill>
              <a:srgbClr val="FF0000"/>
            </a:solidFill>
            <a:round/>
            <a:headEnd/>
            <a:tailEnd/>
          </a:ln>
        </p:spPr>
        <p:txBody>
          <a:bodyPr lIns="192911" tIns="96455" rIns="192911" bIns="96455"/>
          <a:lstStyle/>
          <a:p>
            <a:endParaRPr lang="en-US"/>
          </a:p>
        </p:txBody>
      </p:sp>
      <p:sp>
        <p:nvSpPr>
          <p:cNvPr id="44045" name="Line 72"/>
          <p:cNvSpPr>
            <a:spLocks noChangeShapeType="1"/>
          </p:cNvSpPr>
          <p:nvPr/>
        </p:nvSpPr>
        <p:spPr bwMode="auto">
          <a:xfrm flipH="1">
            <a:off x="3657515" y="2377017"/>
            <a:ext cx="1361719" cy="1274304"/>
          </a:xfrm>
          <a:prstGeom prst="line">
            <a:avLst/>
          </a:prstGeom>
          <a:noFill/>
          <a:ln w="9525">
            <a:solidFill>
              <a:schemeClr val="accent2"/>
            </a:solidFill>
            <a:round/>
            <a:headEnd/>
            <a:tailEnd/>
          </a:ln>
        </p:spPr>
        <p:txBody>
          <a:bodyPr lIns="192911" tIns="96455" rIns="192911" bIns="96455"/>
          <a:lstStyle/>
          <a:p>
            <a:endParaRPr lang="en-US"/>
          </a:p>
        </p:txBody>
      </p:sp>
      <p:sp>
        <p:nvSpPr>
          <p:cNvPr id="44046" name="Line 73"/>
          <p:cNvSpPr>
            <a:spLocks noChangeShapeType="1"/>
          </p:cNvSpPr>
          <p:nvPr/>
        </p:nvSpPr>
        <p:spPr bwMode="auto">
          <a:xfrm flipH="1">
            <a:off x="3488706" y="2503602"/>
            <a:ext cx="1871898" cy="1277118"/>
          </a:xfrm>
          <a:prstGeom prst="line">
            <a:avLst/>
          </a:prstGeom>
          <a:noFill/>
          <a:ln w="9525">
            <a:solidFill>
              <a:schemeClr val="accent2"/>
            </a:solidFill>
            <a:round/>
            <a:headEnd/>
            <a:tailEnd/>
          </a:ln>
        </p:spPr>
        <p:txBody>
          <a:bodyPr lIns="192911" tIns="96455" rIns="192911" bIns="96455"/>
          <a:lstStyle/>
          <a:p>
            <a:endParaRPr lang="en-US"/>
          </a:p>
        </p:txBody>
      </p:sp>
      <p:sp>
        <p:nvSpPr>
          <p:cNvPr id="44047" name="Line 74"/>
          <p:cNvSpPr>
            <a:spLocks noChangeShapeType="1"/>
          </p:cNvSpPr>
          <p:nvPr/>
        </p:nvSpPr>
        <p:spPr bwMode="auto">
          <a:xfrm flipH="1" flipV="1">
            <a:off x="5698219" y="9775300"/>
            <a:ext cx="1361719" cy="894545"/>
          </a:xfrm>
          <a:prstGeom prst="line">
            <a:avLst/>
          </a:prstGeom>
          <a:noFill/>
          <a:ln w="57150">
            <a:solidFill>
              <a:srgbClr val="FF0000"/>
            </a:solidFill>
            <a:round/>
            <a:headEnd/>
            <a:tailEnd type="triangle" w="med" len="med"/>
          </a:ln>
        </p:spPr>
        <p:txBody>
          <a:bodyPr lIns="192911" tIns="96455" rIns="192911" bIns="96455"/>
          <a:lstStyle/>
          <a:p>
            <a:endParaRPr lang="en-US"/>
          </a:p>
        </p:txBody>
      </p:sp>
      <p:sp>
        <p:nvSpPr>
          <p:cNvPr id="44050" name="Line 77"/>
          <p:cNvSpPr>
            <a:spLocks noChangeShapeType="1"/>
          </p:cNvSpPr>
          <p:nvPr/>
        </p:nvSpPr>
        <p:spPr bwMode="auto">
          <a:xfrm>
            <a:off x="5698219" y="2503601"/>
            <a:ext cx="1530529" cy="1"/>
          </a:xfrm>
          <a:prstGeom prst="line">
            <a:avLst/>
          </a:prstGeom>
          <a:noFill/>
          <a:ln w="57150">
            <a:solidFill>
              <a:schemeClr val="accent2"/>
            </a:solidFill>
            <a:round/>
            <a:headEnd/>
            <a:tailEnd type="triangle" w="med" len="med"/>
          </a:ln>
        </p:spPr>
        <p:txBody>
          <a:bodyPr lIns="192911" tIns="96455" rIns="192911" bIns="96455"/>
          <a:lstStyle/>
          <a:p>
            <a:endParaRPr lang="en-US"/>
          </a:p>
        </p:txBody>
      </p:sp>
      <p:sp>
        <p:nvSpPr>
          <p:cNvPr id="44055" name="Text Box 104"/>
          <p:cNvSpPr txBox="1">
            <a:spLocks noChangeArrowheads="1"/>
          </p:cNvSpPr>
          <p:nvPr/>
        </p:nvSpPr>
        <p:spPr bwMode="auto">
          <a:xfrm>
            <a:off x="18549195" y="1827754"/>
            <a:ext cx="2178541" cy="1071957"/>
          </a:xfrm>
          <a:prstGeom prst="rect">
            <a:avLst/>
          </a:prstGeom>
          <a:noFill/>
          <a:ln w="9525">
            <a:noFill/>
            <a:miter lim="800000"/>
            <a:headEnd/>
            <a:tailEnd/>
          </a:ln>
        </p:spPr>
        <p:txBody>
          <a:bodyPr wrap="none" lIns="192911" tIns="96455" rIns="192911" bIns="96455">
            <a:spAutoFit/>
          </a:bodyPr>
          <a:lstStyle/>
          <a:p>
            <a:r>
              <a:rPr lang="en-US" dirty="0"/>
              <a:t>trial 1</a:t>
            </a:r>
            <a:endParaRPr lang="fr-FR" dirty="0"/>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spike count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9" name="Straight Connector 8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0" name="Picture 7" descr="pipe_cervelle"/>
          <p:cNvPicPr>
            <a:picLocks noChangeAspect="1" noChangeArrowheads="1"/>
          </p:cNvPicPr>
          <p:nvPr/>
        </p:nvPicPr>
        <p:blipFill>
          <a:blip r:embed="rId3"/>
          <a:srcRect/>
          <a:stretch>
            <a:fillRect/>
          </a:stretch>
        </p:blipFill>
        <p:spPr bwMode="auto">
          <a:xfrm>
            <a:off x="602084" y="7668335"/>
            <a:ext cx="3117326" cy="2745523"/>
          </a:xfrm>
          <a:prstGeom prst="rect">
            <a:avLst/>
          </a:prstGeom>
          <a:noFill/>
          <a:ln w="9525">
            <a:noFill/>
            <a:miter lim="800000"/>
            <a:headEnd/>
            <a:tailEnd/>
          </a:ln>
        </p:spPr>
      </p:pic>
      <p:sp>
        <p:nvSpPr>
          <p:cNvPr id="92" name="Rectangle 91"/>
          <p:cNvSpPr/>
          <p:nvPr/>
        </p:nvSpPr>
        <p:spPr>
          <a:xfrm>
            <a:off x="298227" y="9652780"/>
            <a:ext cx="4321493" cy="7370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AutoShape 4"/>
          <p:cNvSpPr>
            <a:spLocks noChangeArrowheads="1"/>
          </p:cNvSpPr>
          <p:nvPr/>
        </p:nvSpPr>
        <p:spPr bwMode="auto">
          <a:xfrm rot="5400000">
            <a:off x="3580783" y="7688633"/>
            <a:ext cx="5167545" cy="3316144"/>
          </a:xfrm>
          <a:prstGeom prst="parallelogram">
            <a:avLst>
              <a:gd name="adj" fmla="val 44259"/>
            </a:avLst>
          </a:prstGeom>
          <a:solidFill>
            <a:schemeClr val="bg1">
              <a:lumMod val="95000"/>
            </a:schemeClr>
          </a:solidFill>
          <a:ln w="9525">
            <a:solidFill>
              <a:schemeClr val="tx1"/>
            </a:solidFill>
            <a:miter lim="800000"/>
            <a:headEnd/>
            <a:tailEnd/>
          </a:ln>
        </p:spPr>
        <p:txBody>
          <a:bodyPr wrap="none" anchor="ctr"/>
          <a:lstStyle/>
          <a:p>
            <a:endParaRPr lang="en-US"/>
          </a:p>
        </p:txBody>
      </p:sp>
      <p:sp>
        <p:nvSpPr>
          <p:cNvPr id="44049" name="Line 76"/>
          <p:cNvSpPr>
            <a:spLocks noChangeShapeType="1"/>
          </p:cNvSpPr>
          <p:nvPr/>
        </p:nvSpPr>
        <p:spPr bwMode="auto">
          <a:xfrm flipH="1">
            <a:off x="1444250" y="4346141"/>
            <a:ext cx="2275159" cy="3642879"/>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44048" name="Line 75"/>
          <p:cNvSpPr>
            <a:spLocks noChangeShapeType="1"/>
          </p:cNvSpPr>
          <p:nvPr/>
        </p:nvSpPr>
        <p:spPr bwMode="auto">
          <a:xfrm flipH="1">
            <a:off x="1444251" y="4163294"/>
            <a:ext cx="172560" cy="3699142"/>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91" name="Text Box 8"/>
          <p:cNvSpPr txBox="1">
            <a:spLocks noChangeArrowheads="1"/>
          </p:cNvSpPr>
          <p:nvPr/>
        </p:nvSpPr>
        <p:spPr bwMode="auto">
          <a:xfrm>
            <a:off x="74899" y="9710599"/>
            <a:ext cx="2300369" cy="1071957"/>
          </a:xfrm>
          <a:prstGeom prst="rect">
            <a:avLst/>
          </a:prstGeom>
          <a:noFill/>
          <a:ln w="9525">
            <a:noFill/>
            <a:miter lim="800000"/>
            <a:headEnd/>
            <a:tailEnd/>
          </a:ln>
        </p:spPr>
        <p:txBody>
          <a:bodyPr wrap="none" lIns="192911" tIns="96455" rIns="192911" bIns="96455">
            <a:spAutoFit/>
          </a:bodyPr>
          <a:lstStyle/>
          <a:p>
            <a:r>
              <a:rPr lang="en-US" dirty="0"/>
              <a:t>Brain </a:t>
            </a:r>
          </a:p>
        </p:txBody>
      </p:sp>
      <p:grpSp>
        <p:nvGrpSpPr>
          <p:cNvPr id="5" name="Group 107"/>
          <p:cNvGrpSpPr/>
          <p:nvPr/>
        </p:nvGrpSpPr>
        <p:grpSpPr>
          <a:xfrm rot="840000">
            <a:off x="4716436" y="8118643"/>
            <a:ext cx="2608469" cy="2958918"/>
            <a:chOff x="681816" y="7709336"/>
            <a:chExt cx="3214066" cy="2958918"/>
          </a:xfrm>
        </p:grpSpPr>
        <p:sp>
          <p:nvSpPr>
            <p:cNvPr id="109" name="Rounded Rectangle 99"/>
            <p:cNvSpPr>
              <a:spLocks noChangeArrowheads="1"/>
            </p:cNvSpPr>
            <p:nvPr/>
          </p:nvSpPr>
          <p:spPr bwMode="auto">
            <a:xfrm>
              <a:off x="1325197" y="7709336"/>
              <a:ext cx="2570685" cy="1571009"/>
            </a:xfrm>
            <a:prstGeom prst="roundRect">
              <a:avLst>
                <a:gd name="adj" fmla="val 16667"/>
              </a:avLst>
            </a:prstGeom>
            <a:solidFill>
              <a:schemeClr val="bg1">
                <a:lumMod val="95000"/>
              </a:schemeClr>
            </a:solidFill>
            <a:ln w="9525" algn="ctr">
              <a:solidFill>
                <a:schemeClr val="bg1">
                  <a:lumMod val="95000"/>
                </a:schemeClr>
              </a:solidFill>
              <a:round/>
              <a:headEnd/>
              <a:tailEnd/>
            </a:ln>
          </p:spPr>
          <p:txBody>
            <a:bodyPr lIns="192911" tIns="96455" rIns="192911" bIns="96455"/>
            <a:lstStyle/>
            <a:p>
              <a:endParaRPr lang="en-US" sz="5900" dirty="0">
                <a:solidFill>
                  <a:schemeClr val="bg1"/>
                </a:solidFill>
              </a:endParaRPr>
            </a:p>
          </p:txBody>
        </p:sp>
        <p:grpSp>
          <p:nvGrpSpPr>
            <p:cNvPr id="6" name="Group 97"/>
            <p:cNvGrpSpPr>
              <a:grpSpLocks/>
            </p:cNvGrpSpPr>
            <p:nvPr/>
          </p:nvGrpSpPr>
          <p:grpSpPr bwMode="auto">
            <a:xfrm>
              <a:off x="1580282" y="7709336"/>
              <a:ext cx="2315600" cy="1571009"/>
              <a:chOff x="1691680" y="4669809"/>
              <a:chExt cx="3024336" cy="2188191"/>
            </a:xfrm>
          </p:grpSpPr>
          <p:sp>
            <p:nvSpPr>
              <p:cNvPr id="112" name="Freeform 74"/>
              <p:cNvSpPr>
                <a:spLocks/>
              </p:cNvSpPr>
              <p:nvPr/>
            </p:nvSpPr>
            <p:spPr bwMode="auto">
              <a:xfrm>
                <a:off x="1701421" y="5318078"/>
                <a:ext cx="850710" cy="727880"/>
              </a:xfrm>
              <a:custGeom>
                <a:avLst/>
                <a:gdLst>
                  <a:gd name="T0" fmla="*/ 168322 w 850710"/>
                  <a:gd name="T1" fmla="*/ 700585 h 727880"/>
                  <a:gd name="T2" fmla="*/ 113731 w 850710"/>
                  <a:gd name="T3" fmla="*/ 4549 h 727880"/>
                  <a:gd name="T4" fmla="*/ 850710 w 850710"/>
                  <a:gd name="T5" fmla="*/ 727880 h 727880"/>
                  <a:gd name="T6" fmla="*/ 0 60000 65536"/>
                  <a:gd name="T7" fmla="*/ 0 60000 65536"/>
                  <a:gd name="T8" fmla="*/ 0 60000 65536"/>
                  <a:gd name="T9" fmla="*/ 0 w 850710"/>
                  <a:gd name="T10" fmla="*/ 0 h 727880"/>
                  <a:gd name="T11" fmla="*/ 850710 w 850710"/>
                  <a:gd name="T12" fmla="*/ 727880 h 727880"/>
                </a:gdLst>
                <a:ahLst/>
                <a:cxnLst>
                  <a:cxn ang="T6">
                    <a:pos x="T0" y="T1"/>
                  </a:cxn>
                  <a:cxn ang="T7">
                    <a:pos x="T2" y="T3"/>
                  </a:cxn>
                  <a:cxn ang="T8">
                    <a:pos x="T4" y="T5"/>
                  </a:cxn>
                </a:cxnLst>
                <a:rect l="T9" t="T10" r="T11" b="T12"/>
                <a:pathLst>
                  <a:path w="850710" h="727880">
                    <a:moveTo>
                      <a:pt x="168322" y="700585"/>
                    </a:moveTo>
                    <a:cubicBezTo>
                      <a:pt x="84161" y="350292"/>
                      <a:pt x="0" y="0"/>
                      <a:pt x="113731" y="4549"/>
                    </a:cubicBezTo>
                    <a:cubicBezTo>
                      <a:pt x="227462" y="9098"/>
                      <a:pt x="539086" y="368489"/>
                      <a:pt x="850710" y="727880"/>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3" name="Freeform 75"/>
              <p:cNvSpPr>
                <a:spLocks/>
              </p:cNvSpPr>
              <p:nvPr/>
            </p:nvSpPr>
            <p:spPr bwMode="auto">
              <a:xfrm>
                <a:off x="2386084" y="5129283"/>
                <a:ext cx="698310" cy="998562"/>
              </a:xfrm>
              <a:custGeom>
                <a:avLst/>
                <a:gdLst>
                  <a:gd name="T0" fmla="*/ 15922 w 698310"/>
                  <a:gd name="T1" fmla="*/ 206992 h 998562"/>
                  <a:gd name="T2" fmla="*/ 70513 w 698310"/>
                  <a:gd name="T3" fmla="*/ 43218 h 998562"/>
                  <a:gd name="T4" fmla="*/ 439003 w 698310"/>
                  <a:gd name="T5" fmla="*/ 466299 h 998562"/>
                  <a:gd name="T6" fmla="*/ 698310 w 698310"/>
                  <a:gd name="T7" fmla="*/ 998562 h 998562"/>
                  <a:gd name="T8" fmla="*/ 0 60000 65536"/>
                  <a:gd name="T9" fmla="*/ 0 60000 65536"/>
                  <a:gd name="T10" fmla="*/ 0 60000 65536"/>
                  <a:gd name="T11" fmla="*/ 0 60000 65536"/>
                  <a:gd name="T12" fmla="*/ 0 w 698310"/>
                  <a:gd name="T13" fmla="*/ 0 h 998562"/>
                  <a:gd name="T14" fmla="*/ 698310 w 698310"/>
                  <a:gd name="T15" fmla="*/ 998562 h 998562"/>
                </a:gdLst>
                <a:ahLst/>
                <a:cxnLst>
                  <a:cxn ang="T8">
                    <a:pos x="T0" y="T1"/>
                  </a:cxn>
                  <a:cxn ang="T9">
                    <a:pos x="T2" y="T3"/>
                  </a:cxn>
                  <a:cxn ang="T10">
                    <a:pos x="T4" y="T5"/>
                  </a:cxn>
                  <a:cxn ang="T11">
                    <a:pos x="T6" y="T7"/>
                  </a:cxn>
                </a:cxnLst>
                <a:rect l="T12" t="T13" r="T14" b="T15"/>
                <a:pathLst>
                  <a:path w="698310" h="998562">
                    <a:moveTo>
                      <a:pt x="15922" y="206992"/>
                    </a:moveTo>
                    <a:cubicBezTo>
                      <a:pt x="7961" y="103496"/>
                      <a:pt x="0" y="0"/>
                      <a:pt x="70513" y="43218"/>
                    </a:cubicBezTo>
                    <a:cubicBezTo>
                      <a:pt x="141026" y="86436"/>
                      <a:pt x="334370" y="307075"/>
                      <a:pt x="439003" y="466299"/>
                    </a:cubicBezTo>
                    <a:cubicBezTo>
                      <a:pt x="543636" y="625523"/>
                      <a:pt x="620973" y="812042"/>
                      <a:pt x="698310" y="998562"/>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4" name="Freeform 77"/>
              <p:cNvSpPr>
                <a:spLocks/>
              </p:cNvSpPr>
              <p:nvPr/>
            </p:nvSpPr>
            <p:spPr bwMode="auto">
              <a:xfrm>
                <a:off x="2809164" y="4731224"/>
                <a:ext cx="725606" cy="1478507"/>
              </a:xfrm>
              <a:custGeom>
                <a:avLst/>
                <a:gdLst>
                  <a:gd name="T0" fmla="*/ 70514 w 725606"/>
                  <a:gd name="T1" fmla="*/ 454925 h 1478507"/>
                  <a:gd name="T2" fmla="*/ 43218 w 725606"/>
                  <a:gd name="T3" fmla="*/ 4549 h 1478507"/>
                  <a:gd name="T4" fmla="*/ 329821 w 725606"/>
                  <a:gd name="T5" fmla="*/ 427630 h 1478507"/>
                  <a:gd name="T6" fmla="*/ 602776 w 725606"/>
                  <a:gd name="T7" fmla="*/ 946245 h 1478507"/>
                  <a:gd name="T8" fmla="*/ 725606 w 725606"/>
                  <a:gd name="T9" fmla="*/ 1478507 h 1478507"/>
                  <a:gd name="T10" fmla="*/ 0 60000 65536"/>
                  <a:gd name="T11" fmla="*/ 0 60000 65536"/>
                  <a:gd name="T12" fmla="*/ 0 60000 65536"/>
                  <a:gd name="T13" fmla="*/ 0 60000 65536"/>
                  <a:gd name="T14" fmla="*/ 0 60000 65536"/>
                  <a:gd name="T15" fmla="*/ 0 w 725606"/>
                  <a:gd name="T16" fmla="*/ 0 h 1478507"/>
                  <a:gd name="T17" fmla="*/ 725606 w 725606"/>
                  <a:gd name="T18" fmla="*/ 1478507 h 1478507"/>
                </a:gdLst>
                <a:ahLst/>
                <a:cxnLst>
                  <a:cxn ang="T10">
                    <a:pos x="T0" y="T1"/>
                  </a:cxn>
                  <a:cxn ang="T11">
                    <a:pos x="T2" y="T3"/>
                  </a:cxn>
                  <a:cxn ang="T12">
                    <a:pos x="T4" y="T5"/>
                  </a:cxn>
                  <a:cxn ang="T13">
                    <a:pos x="T6" y="T7"/>
                  </a:cxn>
                  <a:cxn ang="T14">
                    <a:pos x="T8" y="T9"/>
                  </a:cxn>
                </a:cxnLst>
                <a:rect l="T15" t="T16" r="T17" b="T18"/>
                <a:pathLst>
                  <a:path w="725606" h="1478507">
                    <a:moveTo>
                      <a:pt x="70514" y="454925"/>
                    </a:moveTo>
                    <a:cubicBezTo>
                      <a:pt x="35257" y="232011"/>
                      <a:pt x="0" y="9098"/>
                      <a:pt x="43218" y="4549"/>
                    </a:cubicBezTo>
                    <a:cubicBezTo>
                      <a:pt x="86436" y="0"/>
                      <a:pt x="236561" y="270681"/>
                      <a:pt x="329821" y="427630"/>
                    </a:cubicBezTo>
                    <a:cubicBezTo>
                      <a:pt x="423081" y="584579"/>
                      <a:pt x="536812" y="771099"/>
                      <a:pt x="602776" y="946245"/>
                    </a:cubicBezTo>
                    <a:cubicBezTo>
                      <a:pt x="668740" y="1121391"/>
                      <a:pt x="697173" y="1299949"/>
                      <a:pt x="725606" y="1478507"/>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5" name="Freeform 114"/>
              <p:cNvSpPr/>
              <p:nvPr/>
            </p:nvSpPr>
            <p:spPr bwMode="auto">
              <a:xfrm>
                <a:off x="2550488" y="5921797"/>
                <a:ext cx="384983" cy="193185"/>
              </a:xfrm>
              <a:custGeom>
                <a:avLst/>
                <a:gdLst>
                  <a:gd name="connsiteX0" fmla="*/ 0 w 382138"/>
                  <a:gd name="connsiteY0" fmla="*/ 97809 h 193343"/>
                  <a:gd name="connsiteX1" fmla="*/ 163773 w 382138"/>
                  <a:gd name="connsiteY1" fmla="*/ 15922 h 193343"/>
                  <a:gd name="connsiteX2" fmla="*/ 382138 w 382138"/>
                  <a:gd name="connsiteY2" fmla="*/ 193343 h 193343"/>
                </a:gdLst>
                <a:ahLst/>
                <a:cxnLst>
                  <a:cxn ang="0">
                    <a:pos x="connsiteX0" y="connsiteY0"/>
                  </a:cxn>
                  <a:cxn ang="0">
                    <a:pos x="connsiteX1" y="connsiteY1"/>
                  </a:cxn>
                  <a:cxn ang="0">
                    <a:pos x="connsiteX2" y="connsiteY2"/>
                  </a:cxn>
                </a:cxnLst>
                <a:rect l="l" t="t" r="r" b="b"/>
                <a:pathLst>
                  <a:path w="382138" h="193343">
                    <a:moveTo>
                      <a:pt x="0" y="97809"/>
                    </a:moveTo>
                    <a:cubicBezTo>
                      <a:pt x="50041" y="48904"/>
                      <a:pt x="100083" y="0"/>
                      <a:pt x="163773" y="15922"/>
                    </a:cubicBezTo>
                    <a:cubicBezTo>
                      <a:pt x="227463" y="31844"/>
                      <a:pt x="304800" y="112593"/>
                      <a:pt x="382138" y="193343"/>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6" name="Freeform 115"/>
              <p:cNvSpPr/>
              <p:nvPr/>
            </p:nvSpPr>
            <p:spPr bwMode="auto">
              <a:xfrm>
                <a:off x="3113155" y="5999812"/>
                <a:ext cx="259123" cy="182041"/>
              </a:xfrm>
              <a:custGeom>
                <a:avLst/>
                <a:gdLst>
                  <a:gd name="connsiteX0" fmla="*/ 0 w 259306"/>
                  <a:gd name="connsiteY0" fmla="*/ 100083 h 181970"/>
                  <a:gd name="connsiteX1" fmla="*/ 81886 w 259306"/>
                  <a:gd name="connsiteY1" fmla="*/ 4549 h 181970"/>
                  <a:gd name="connsiteX2" fmla="*/ 232011 w 259306"/>
                  <a:gd name="connsiteY2" fmla="*/ 72788 h 181970"/>
                  <a:gd name="connsiteX3" fmla="*/ 245659 w 259306"/>
                  <a:gd name="connsiteY3" fmla="*/ 181970 h 181970"/>
                </a:gdLst>
                <a:ahLst/>
                <a:cxnLst>
                  <a:cxn ang="0">
                    <a:pos x="connsiteX0" y="connsiteY0"/>
                  </a:cxn>
                  <a:cxn ang="0">
                    <a:pos x="connsiteX1" y="connsiteY1"/>
                  </a:cxn>
                  <a:cxn ang="0">
                    <a:pos x="connsiteX2" y="connsiteY2"/>
                  </a:cxn>
                  <a:cxn ang="0">
                    <a:pos x="connsiteX3" y="connsiteY3"/>
                  </a:cxn>
                </a:cxnLst>
                <a:rect l="l" t="t" r="r" b="b"/>
                <a:pathLst>
                  <a:path w="259306" h="181970">
                    <a:moveTo>
                      <a:pt x="0" y="100083"/>
                    </a:moveTo>
                    <a:cubicBezTo>
                      <a:pt x="21609" y="54590"/>
                      <a:pt x="43218" y="9098"/>
                      <a:pt x="81886" y="4549"/>
                    </a:cubicBezTo>
                    <a:cubicBezTo>
                      <a:pt x="120554" y="0"/>
                      <a:pt x="204716" y="43218"/>
                      <a:pt x="232011" y="72788"/>
                    </a:cubicBezTo>
                    <a:cubicBezTo>
                      <a:pt x="259306" y="102358"/>
                      <a:pt x="252482" y="142164"/>
                      <a:pt x="245659" y="181970"/>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7" name="Freeform 116"/>
              <p:cNvSpPr/>
              <p:nvPr/>
            </p:nvSpPr>
            <p:spPr bwMode="auto">
              <a:xfrm>
                <a:off x="3575874" y="5970092"/>
                <a:ext cx="422001" cy="185755"/>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8" name="Freeform 117"/>
              <p:cNvSpPr/>
              <p:nvPr/>
            </p:nvSpPr>
            <p:spPr bwMode="auto">
              <a:xfrm>
                <a:off x="4068209" y="5877215"/>
                <a:ext cx="288737" cy="144887"/>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9" name="Freeform 82"/>
              <p:cNvSpPr>
                <a:spLocks/>
              </p:cNvSpPr>
              <p:nvPr/>
            </p:nvSpPr>
            <p:spPr bwMode="auto">
              <a:xfrm>
                <a:off x="1828800" y="5288507"/>
                <a:ext cx="559558" cy="61415"/>
              </a:xfrm>
              <a:custGeom>
                <a:avLst/>
                <a:gdLst>
                  <a:gd name="T0" fmla="*/ 0 w 559558"/>
                  <a:gd name="T1" fmla="*/ 20472 h 61415"/>
                  <a:gd name="T2" fmla="*/ 327546 w 559558"/>
                  <a:gd name="T3" fmla="*/ 6824 h 61415"/>
                  <a:gd name="T4" fmla="*/ 559558 w 559558"/>
                  <a:gd name="T5" fmla="*/ 61415 h 61415"/>
                  <a:gd name="T6" fmla="*/ 0 60000 65536"/>
                  <a:gd name="T7" fmla="*/ 0 60000 65536"/>
                  <a:gd name="T8" fmla="*/ 0 60000 65536"/>
                  <a:gd name="T9" fmla="*/ 0 w 559558"/>
                  <a:gd name="T10" fmla="*/ 0 h 61415"/>
                  <a:gd name="T11" fmla="*/ 559558 w 559558"/>
                  <a:gd name="T12" fmla="*/ 61415 h 61415"/>
                </a:gdLst>
                <a:ahLst/>
                <a:cxnLst>
                  <a:cxn ang="T6">
                    <a:pos x="T0" y="T1"/>
                  </a:cxn>
                  <a:cxn ang="T7">
                    <a:pos x="T2" y="T3"/>
                  </a:cxn>
                  <a:cxn ang="T8">
                    <a:pos x="T4" y="T5"/>
                  </a:cxn>
                </a:cxnLst>
                <a:rect l="T9" t="T10" r="T11" b="T12"/>
                <a:pathLst>
                  <a:path w="559558" h="61415">
                    <a:moveTo>
                      <a:pt x="0" y="20472"/>
                    </a:moveTo>
                    <a:cubicBezTo>
                      <a:pt x="117143" y="10236"/>
                      <a:pt x="234286" y="0"/>
                      <a:pt x="327546" y="6824"/>
                    </a:cubicBezTo>
                    <a:cubicBezTo>
                      <a:pt x="420806" y="13648"/>
                      <a:pt x="490182" y="37531"/>
                      <a:pt x="559558" y="61415"/>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0" name="Freeform 83"/>
              <p:cNvSpPr>
                <a:spLocks/>
              </p:cNvSpPr>
              <p:nvPr/>
            </p:nvSpPr>
            <p:spPr bwMode="auto">
              <a:xfrm>
                <a:off x="2456597" y="5088341"/>
                <a:ext cx="436728" cy="125104"/>
              </a:xfrm>
              <a:custGeom>
                <a:avLst/>
                <a:gdLst>
                  <a:gd name="T0" fmla="*/ 0 w 436728"/>
                  <a:gd name="T1" fmla="*/ 29569 h 125104"/>
                  <a:gd name="T2" fmla="*/ 259307 w 436728"/>
                  <a:gd name="T3" fmla="*/ 15922 h 125104"/>
                  <a:gd name="T4" fmla="*/ 436728 w 436728"/>
                  <a:gd name="T5" fmla="*/ 125104 h 125104"/>
                  <a:gd name="T6" fmla="*/ 0 60000 65536"/>
                  <a:gd name="T7" fmla="*/ 0 60000 65536"/>
                  <a:gd name="T8" fmla="*/ 0 60000 65536"/>
                  <a:gd name="T9" fmla="*/ 0 w 436728"/>
                  <a:gd name="T10" fmla="*/ 0 h 125104"/>
                  <a:gd name="T11" fmla="*/ 436728 w 436728"/>
                  <a:gd name="T12" fmla="*/ 125104 h 125104"/>
                </a:gdLst>
                <a:ahLst/>
                <a:cxnLst>
                  <a:cxn ang="T6">
                    <a:pos x="T0" y="T1"/>
                  </a:cxn>
                  <a:cxn ang="T7">
                    <a:pos x="T2" y="T3"/>
                  </a:cxn>
                  <a:cxn ang="T8">
                    <a:pos x="T4" y="T5"/>
                  </a:cxn>
                </a:cxnLst>
                <a:rect l="T9" t="T10" r="T11" b="T12"/>
                <a:pathLst>
                  <a:path w="436728" h="125104">
                    <a:moveTo>
                      <a:pt x="0" y="29569"/>
                    </a:moveTo>
                    <a:cubicBezTo>
                      <a:pt x="93259" y="14784"/>
                      <a:pt x="186519" y="0"/>
                      <a:pt x="259307" y="15922"/>
                    </a:cubicBezTo>
                    <a:cubicBezTo>
                      <a:pt x="332095" y="31844"/>
                      <a:pt x="384411" y="78474"/>
                      <a:pt x="436728" y="125104"/>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1" name="Freeform 85"/>
              <p:cNvSpPr>
                <a:spLocks/>
              </p:cNvSpPr>
              <p:nvPr/>
            </p:nvSpPr>
            <p:spPr bwMode="auto">
              <a:xfrm>
                <a:off x="2893325" y="4669809"/>
                <a:ext cx="941696" cy="775648"/>
              </a:xfrm>
              <a:custGeom>
                <a:avLst/>
                <a:gdLst>
                  <a:gd name="T0" fmla="*/ 0 w 941696"/>
                  <a:gd name="T1" fmla="*/ 38669 h 775648"/>
                  <a:gd name="T2" fmla="*/ 95535 w 941696"/>
                  <a:gd name="T3" fmla="*/ 38669 h 775648"/>
                  <a:gd name="T4" fmla="*/ 450376 w 941696"/>
                  <a:gd name="T5" fmla="*/ 270681 h 775648"/>
                  <a:gd name="T6" fmla="*/ 941696 w 941696"/>
                  <a:gd name="T7" fmla="*/ 775648 h 775648"/>
                  <a:gd name="T8" fmla="*/ 0 60000 65536"/>
                  <a:gd name="T9" fmla="*/ 0 60000 65536"/>
                  <a:gd name="T10" fmla="*/ 0 60000 65536"/>
                  <a:gd name="T11" fmla="*/ 0 60000 65536"/>
                  <a:gd name="T12" fmla="*/ 0 w 941696"/>
                  <a:gd name="T13" fmla="*/ 0 h 775648"/>
                  <a:gd name="T14" fmla="*/ 941696 w 941696"/>
                  <a:gd name="T15" fmla="*/ 775648 h 775648"/>
                </a:gdLst>
                <a:ahLst/>
                <a:cxnLst>
                  <a:cxn ang="T8">
                    <a:pos x="T0" y="T1"/>
                  </a:cxn>
                  <a:cxn ang="T9">
                    <a:pos x="T2" y="T3"/>
                  </a:cxn>
                  <a:cxn ang="T10">
                    <a:pos x="T4" y="T5"/>
                  </a:cxn>
                  <a:cxn ang="T11">
                    <a:pos x="T6" y="T7"/>
                  </a:cxn>
                </a:cxnLst>
                <a:rect l="T12" t="T13" r="T14" b="T15"/>
                <a:pathLst>
                  <a:path w="941696" h="775648">
                    <a:moveTo>
                      <a:pt x="0" y="38669"/>
                    </a:moveTo>
                    <a:cubicBezTo>
                      <a:pt x="10236" y="19334"/>
                      <a:pt x="20472" y="0"/>
                      <a:pt x="95535" y="38669"/>
                    </a:cubicBezTo>
                    <a:cubicBezTo>
                      <a:pt x="170598" y="77338"/>
                      <a:pt x="309349" y="147851"/>
                      <a:pt x="450376" y="270681"/>
                    </a:cubicBezTo>
                    <a:cubicBezTo>
                      <a:pt x="591403" y="393511"/>
                      <a:pt x="766549" y="584579"/>
                      <a:pt x="941696" y="775648"/>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2" name="Freeform 86"/>
              <p:cNvSpPr>
                <a:spLocks/>
              </p:cNvSpPr>
              <p:nvPr/>
            </p:nvSpPr>
            <p:spPr bwMode="auto">
              <a:xfrm>
                <a:off x="3464257" y="5254388"/>
                <a:ext cx="1135039" cy="896203"/>
              </a:xfrm>
              <a:custGeom>
                <a:avLst/>
                <a:gdLst>
                  <a:gd name="T0" fmla="*/ 43218 w 1135039"/>
                  <a:gd name="T1" fmla="*/ 873457 h 896203"/>
                  <a:gd name="T2" fmla="*/ 43218 w 1135039"/>
                  <a:gd name="T3" fmla="*/ 805218 h 896203"/>
                  <a:gd name="T4" fmla="*/ 302525 w 1135039"/>
                  <a:gd name="T5" fmla="*/ 327546 h 896203"/>
                  <a:gd name="T6" fmla="*/ 466298 w 1135039"/>
                  <a:gd name="T7" fmla="*/ 136478 h 896203"/>
                  <a:gd name="T8" fmla="*/ 780197 w 1135039"/>
                  <a:gd name="T9" fmla="*/ 13648 h 896203"/>
                  <a:gd name="T10" fmla="*/ 1135039 w 1135039"/>
                  <a:gd name="T11" fmla="*/ 54591 h 896203"/>
                  <a:gd name="T12" fmla="*/ 0 60000 65536"/>
                  <a:gd name="T13" fmla="*/ 0 60000 65536"/>
                  <a:gd name="T14" fmla="*/ 0 60000 65536"/>
                  <a:gd name="T15" fmla="*/ 0 60000 65536"/>
                  <a:gd name="T16" fmla="*/ 0 60000 65536"/>
                  <a:gd name="T17" fmla="*/ 0 60000 65536"/>
                  <a:gd name="T18" fmla="*/ 0 w 1135039"/>
                  <a:gd name="T19" fmla="*/ 0 h 896203"/>
                  <a:gd name="T20" fmla="*/ 1135039 w 1135039"/>
                  <a:gd name="T21" fmla="*/ 896203 h 896203"/>
                </a:gdLst>
                <a:ahLst/>
                <a:cxnLst>
                  <a:cxn ang="T12">
                    <a:pos x="T0" y="T1"/>
                  </a:cxn>
                  <a:cxn ang="T13">
                    <a:pos x="T2" y="T3"/>
                  </a:cxn>
                  <a:cxn ang="T14">
                    <a:pos x="T4" y="T5"/>
                  </a:cxn>
                  <a:cxn ang="T15">
                    <a:pos x="T6" y="T7"/>
                  </a:cxn>
                  <a:cxn ang="T16">
                    <a:pos x="T8" y="T9"/>
                  </a:cxn>
                  <a:cxn ang="T17">
                    <a:pos x="T10" y="T11"/>
                  </a:cxn>
                </a:cxnLst>
                <a:rect l="T18" t="T19" r="T20" b="T21"/>
                <a:pathLst>
                  <a:path w="1135039" h="896203">
                    <a:moveTo>
                      <a:pt x="43218" y="873457"/>
                    </a:moveTo>
                    <a:cubicBezTo>
                      <a:pt x="21609" y="884830"/>
                      <a:pt x="0" y="896203"/>
                      <a:pt x="43218" y="805218"/>
                    </a:cubicBezTo>
                    <a:cubicBezTo>
                      <a:pt x="86436" y="714233"/>
                      <a:pt x="232012" y="439003"/>
                      <a:pt x="302525" y="327546"/>
                    </a:cubicBezTo>
                    <a:cubicBezTo>
                      <a:pt x="373038" y="216089"/>
                      <a:pt x="386686" y="188794"/>
                      <a:pt x="466298" y="136478"/>
                    </a:cubicBezTo>
                    <a:cubicBezTo>
                      <a:pt x="545910" y="84162"/>
                      <a:pt x="668740" y="27296"/>
                      <a:pt x="780197" y="13648"/>
                    </a:cubicBezTo>
                    <a:cubicBezTo>
                      <a:pt x="891654" y="0"/>
                      <a:pt x="1013346" y="27295"/>
                      <a:pt x="1135039" y="54591"/>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123" name="Straight Connector 88"/>
              <p:cNvCxnSpPr>
                <a:cxnSpLocks noChangeShapeType="1"/>
                <a:stCxn id="122" idx="5"/>
              </p:cNvCxnSpPr>
              <p:nvPr/>
            </p:nvCxnSpPr>
            <p:spPr bwMode="auto">
              <a:xfrm flipH="1">
                <a:off x="4427984" y="5308979"/>
                <a:ext cx="171312" cy="712309"/>
              </a:xfrm>
              <a:prstGeom prst="line">
                <a:avLst/>
              </a:prstGeom>
              <a:noFill/>
              <a:ln w="9525" algn="ctr">
                <a:solidFill>
                  <a:schemeClr val="tx1"/>
                </a:solidFill>
                <a:round/>
                <a:headEnd/>
                <a:tailEnd/>
              </a:ln>
            </p:spPr>
          </p:cxnSp>
          <p:sp>
            <p:nvSpPr>
              <p:cNvPr id="124" name="Freeform 91"/>
              <p:cNvSpPr>
                <a:spLocks/>
              </p:cNvSpPr>
              <p:nvPr/>
            </p:nvSpPr>
            <p:spPr bwMode="auto">
              <a:xfrm>
                <a:off x="2402006" y="5377218"/>
                <a:ext cx="600500" cy="777922"/>
              </a:xfrm>
              <a:custGeom>
                <a:avLst/>
                <a:gdLst>
                  <a:gd name="T0" fmla="*/ 0 w 600501"/>
                  <a:gd name="T1" fmla="*/ 0 h 777922"/>
                  <a:gd name="T2" fmla="*/ 218364 w 600501"/>
                  <a:gd name="T3" fmla="*/ 150125 h 777922"/>
                  <a:gd name="T4" fmla="*/ 491319 w 600501"/>
                  <a:gd name="T5" fmla="*/ 491319 h 777922"/>
                  <a:gd name="T6" fmla="*/ 600501 w 600501"/>
                  <a:gd name="T7" fmla="*/ 777922 h 777922"/>
                  <a:gd name="T8" fmla="*/ 0 60000 65536"/>
                  <a:gd name="T9" fmla="*/ 0 60000 65536"/>
                  <a:gd name="T10" fmla="*/ 0 60000 65536"/>
                  <a:gd name="T11" fmla="*/ 0 60000 65536"/>
                  <a:gd name="T12" fmla="*/ 0 w 600501"/>
                  <a:gd name="T13" fmla="*/ 0 h 777922"/>
                  <a:gd name="T14" fmla="*/ 600501 w 600501"/>
                  <a:gd name="T15" fmla="*/ 777922 h 777922"/>
                </a:gdLst>
                <a:ahLst/>
                <a:cxnLst>
                  <a:cxn ang="T8">
                    <a:pos x="T0" y="T1"/>
                  </a:cxn>
                  <a:cxn ang="T9">
                    <a:pos x="T2" y="T3"/>
                  </a:cxn>
                  <a:cxn ang="T10">
                    <a:pos x="T4" y="T5"/>
                  </a:cxn>
                  <a:cxn ang="T11">
                    <a:pos x="T6" y="T7"/>
                  </a:cxn>
                </a:cxnLst>
                <a:rect l="T12" t="T13" r="T14" b="T15"/>
                <a:pathLst>
                  <a:path w="600501" h="777922">
                    <a:moveTo>
                      <a:pt x="0" y="0"/>
                    </a:moveTo>
                    <a:cubicBezTo>
                      <a:pt x="68239" y="34119"/>
                      <a:pt x="136478" y="68239"/>
                      <a:pt x="218364" y="150125"/>
                    </a:cubicBezTo>
                    <a:cubicBezTo>
                      <a:pt x="300250" y="232011"/>
                      <a:pt x="427630" y="386686"/>
                      <a:pt x="491319" y="491319"/>
                    </a:cubicBezTo>
                    <a:cubicBezTo>
                      <a:pt x="555009" y="595952"/>
                      <a:pt x="577755" y="686937"/>
                      <a:pt x="600501" y="777922"/>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5" name="Freeform 92"/>
              <p:cNvSpPr>
                <a:spLocks/>
              </p:cNvSpPr>
              <p:nvPr/>
            </p:nvSpPr>
            <p:spPr bwMode="auto">
              <a:xfrm>
                <a:off x="2866030" y="5199797"/>
                <a:ext cx="586854" cy="941696"/>
              </a:xfrm>
              <a:custGeom>
                <a:avLst/>
                <a:gdLst>
                  <a:gd name="T0" fmla="*/ 0 w 586854"/>
                  <a:gd name="T1" fmla="*/ 0 h 941696"/>
                  <a:gd name="T2" fmla="*/ 313898 w 586854"/>
                  <a:gd name="T3" fmla="*/ 327546 h 941696"/>
                  <a:gd name="T4" fmla="*/ 586854 w 586854"/>
                  <a:gd name="T5" fmla="*/ 941696 h 941696"/>
                  <a:gd name="T6" fmla="*/ 0 60000 65536"/>
                  <a:gd name="T7" fmla="*/ 0 60000 65536"/>
                  <a:gd name="T8" fmla="*/ 0 60000 65536"/>
                  <a:gd name="T9" fmla="*/ 0 w 586854"/>
                  <a:gd name="T10" fmla="*/ 0 h 941696"/>
                  <a:gd name="T11" fmla="*/ 586854 w 586854"/>
                  <a:gd name="T12" fmla="*/ 941696 h 941696"/>
                </a:gdLst>
                <a:ahLst/>
                <a:cxnLst>
                  <a:cxn ang="T6">
                    <a:pos x="T0" y="T1"/>
                  </a:cxn>
                  <a:cxn ang="T7">
                    <a:pos x="T2" y="T3"/>
                  </a:cxn>
                  <a:cxn ang="T8">
                    <a:pos x="T4" y="T5"/>
                  </a:cxn>
                </a:cxnLst>
                <a:rect l="T9" t="T10" r="T11" b="T12"/>
                <a:pathLst>
                  <a:path w="586854" h="941696">
                    <a:moveTo>
                      <a:pt x="0" y="0"/>
                    </a:moveTo>
                    <a:cubicBezTo>
                      <a:pt x="108044" y="85298"/>
                      <a:pt x="216089" y="170597"/>
                      <a:pt x="313898" y="327546"/>
                    </a:cubicBezTo>
                    <a:cubicBezTo>
                      <a:pt x="411707" y="484495"/>
                      <a:pt x="499280" y="713095"/>
                      <a:pt x="586854" y="94169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6" name="Freeform 125"/>
              <p:cNvSpPr/>
              <p:nvPr/>
            </p:nvSpPr>
            <p:spPr bwMode="auto">
              <a:xfrm>
                <a:off x="1836047" y="5487129"/>
                <a:ext cx="647809" cy="627852"/>
              </a:xfrm>
              <a:custGeom>
                <a:avLst/>
                <a:gdLst>
                  <a:gd name="connsiteX0" fmla="*/ 184245 w 648269"/>
                  <a:gd name="connsiteY0" fmla="*/ 584579 h 625522"/>
                  <a:gd name="connsiteX1" fmla="*/ 197892 w 648269"/>
                  <a:gd name="connsiteY1" fmla="*/ 529988 h 625522"/>
                  <a:gd name="connsiteX2" fmla="*/ 75063 w 648269"/>
                  <a:gd name="connsiteY2" fmla="*/ 11373 h 625522"/>
                  <a:gd name="connsiteX3" fmla="*/ 648269 w 648269"/>
                  <a:gd name="connsiteY3" fmla="*/ 598226 h 625522"/>
                </a:gdLst>
                <a:ahLst/>
                <a:cxnLst>
                  <a:cxn ang="0">
                    <a:pos x="connsiteX0" y="connsiteY0"/>
                  </a:cxn>
                  <a:cxn ang="0">
                    <a:pos x="connsiteX1" y="connsiteY1"/>
                  </a:cxn>
                  <a:cxn ang="0">
                    <a:pos x="connsiteX2" y="connsiteY2"/>
                  </a:cxn>
                  <a:cxn ang="0">
                    <a:pos x="connsiteX3" y="connsiteY3"/>
                  </a:cxn>
                </a:cxnLst>
                <a:rect l="l" t="t" r="r" b="b"/>
                <a:pathLst>
                  <a:path w="648269" h="625522">
                    <a:moveTo>
                      <a:pt x="184245" y="584579"/>
                    </a:moveTo>
                    <a:cubicBezTo>
                      <a:pt x="200167" y="605050"/>
                      <a:pt x="216089" y="625522"/>
                      <a:pt x="197892" y="529988"/>
                    </a:cubicBezTo>
                    <a:cubicBezTo>
                      <a:pt x="179695" y="434454"/>
                      <a:pt x="0" y="0"/>
                      <a:pt x="75063" y="11373"/>
                    </a:cubicBezTo>
                    <a:cubicBezTo>
                      <a:pt x="150126" y="22746"/>
                      <a:pt x="399197" y="310486"/>
                      <a:pt x="648269" y="598226"/>
                    </a:cubicBezTo>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cxnSp>
            <p:nvCxnSpPr>
              <p:cNvPr id="127" name="Straight Connector 95"/>
              <p:cNvCxnSpPr>
                <a:cxnSpLocks noChangeShapeType="1"/>
              </p:cNvCxnSpPr>
              <p:nvPr/>
            </p:nvCxnSpPr>
            <p:spPr bwMode="auto">
              <a:xfrm flipV="1">
                <a:off x="1691680" y="6597352"/>
                <a:ext cx="3024336" cy="260648"/>
              </a:xfrm>
              <a:prstGeom prst="line">
                <a:avLst/>
              </a:prstGeom>
              <a:noFill/>
              <a:ln w="9525" algn="ctr">
                <a:solidFill>
                  <a:schemeClr val="tx1"/>
                </a:solidFill>
                <a:round/>
                <a:headEnd/>
                <a:tailEnd/>
              </a:ln>
            </p:spPr>
          </p:cxnSp>
          <p:cxnSp>
            <p:nvCxnSpPr>
              <p:cNvPr id="128" name="Straight Connector 96"/>
              <p:cNvCxnSpPr>
                <a:cxnSpLocks noChangeShapeType="1"/>
              </p:cNvCxnSpPr>
              <p:nvPr/>
            </p:nvCxnSpPr>
            <p:spPr bwMode="auto">
              <a:xfrm flipV="1">
                <a:off x="1691680" y="6480720"/>
                <a:ext cx="3024336" cy="260648"/>
              </a:xfrm>
              <a:prstGeom prst="line">
                <a:avLst/>
              </a:prstGeom>
              <a:noFill/>
              <a:ln w="38100" algn="ctr">
                <a:solidFill>
                  <a:schemeClr val="tx1"/>
                </a:solidFill>
                <a:round/>
                <a:headEnd/>
                <a:tailEnd/>
              </a:ln>
            </p:spPr>
          </p:cxnSp>
        </p:grpSp>
        <p:sp>
          <p:nvSpPr>
            <p:cNvPr id="111" name="TextBox 58"/>
            <p:cNvSpPr txBox="1">
              <a:spLocks noChangeArrowheads="1"/>
            </p:cNvSpPr>
            <p:nvPr/>
          </p:nvSpPr>
          <p:spPr bwMode="auto">
            <a:xfrm>
              <a:off x="681816" y="9827129"/>
              <a:ext cx="389654" cy="841125"/>
            </a:xfrm>
            <a:prstGeom prst="rect">
              <a:avLst/>
            </a:prstGeom>
            <a:noFill/>
            <a:ln w="9525">
              <a:noFill/>
              <a:miter lim="800000"/>
              <a:headEnd/>
              <a:tailEnd/>
            </a:ln>
          </p:spPr>
          <p:txBody>
            <a:bodyPr wrap="none" lIns="192911" tIns="96455" rIns="192911" bIns="96455">
              <a:spAutoFit/>
            </a:bodyPr>
            <a:lstStyle/>
            <a:p>
              <a:endParaRPr lang="en-US" sz="4200" i="1" dirty="0"/>
            </a:p>
          </p:txBody>
        </p:sp>
      </p:grpSp>
      <p:sp>
        <p:nvSpPr>
          <p:cNvPr id="129" name="Line 27"/>
          <p:cNvSpPr>
            <a:spLocks noChangeShapeType="1"/>
          </p:cNvSpPr>
          <p:nvPr/>
        </p:nvSpPr>
        <p:spPr bwMode="auto">
          <a:xfrm flipV="1">
            <a:off x="10067074" y="3423466"/>
            <a:ext cx="4972343"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sp>
        <p:nvSpPr>
          <p:cNvPr id="130" name="Line 19"/>
          <p:cNvSpPr>
            <a:spLocks noChangeShapeType="1"/>
          </p:cNvSpPr>
          <p:nvPr/>
        </p:nvSpPr>
        <p:spPr bwMode="auto">
          <a:xfrm>
            <a:off x="15665411" y="2274797"/>
            <a:ext cx="0" cy="810154"/>
          </a:xfrm>
          <a:prstGeom prst="line">
            <a:avLst/>
          </a:prstGeom>
          <a:noFill/>
          <a:ln w="38100">
            <a:solidFill>
              <a:schemeClr val="tx1"/>
            </a:solidFill>
            <a:round/>
            <a:headEnd/>
            <a:tailEnd/>
          </a:ln>
        </p:spPr>
        <p:txBody>
          <a:bodyPr wrap="none" anchor="ctr"/>
          <a:lstStyle/>
          <a:p>
            <a:endParaRPr lang="en-US"/>
          </a:p>
        </p:txBody>
      </p:sp>
      <p:sp>
        <p:nvSpPr>
          <p:cNvPr id="131" name="Line 19"/>
          <p:cNvSpPr>
            <a:spLocks noChangeShapeType="1"/>
          </p:cNvSpPr>
          <p:nvPr/>
        </p:nvSpPr>
        <p:spPr bwMode="auto">
          <a:xfrm>
            <a:off x="13956632" y="2274797"/>
            <a:ext cx="0" cy="810154"/>
          </a:xfrm>
          <a:prstGeom prst="line">
            <a:avLst/>
          </a:prstGeom>
          <a:noFill/>
          <a:ln w="38100">
            <a:solidFill>
              <a:schemeClr val="tx1"/>
            </a:solidFill>
            <a:round/>
            <a:headEnd/>
            <a:tailEnd/>
          </a:ln>
        </p:spPr>
        <p:txBody>
          <a:bodyPr wrap="none" anchor="ctr"/>
          <a:lstStyle/>
          <a:p>
            <a:endParaRPr lang="en-US"/>
          </a:p>
        </p:txBody>
      </p:sp>
      <p:sp>
        <p:nvSpPr>
          <p:cNvPr id="133" name="TextBox 132"/>
          <p:cNvSpPr txBox="1"/>
          <p:nvPr/>
        </p:nvSpPr>
        <p:spPr>
          <a:xfrm>
            <a:off x="7822628" y="4066745"/>
            <a:ext cx="11410496" cy="969496"/>
          </a:xfrm>
          <a:prstGeom prst="rect">
            <a:avLst/>
          </a:prstGeom>
          <a:noFill/>
        </p:spPr>
        <p:txBody>
          <a:bodyPr wrap="none" rtlCol="0">
            <a:spAutoFit/>
          </a:bodyPr>
          <a:lstStyle/>
          <a:p>
            <a:r>
              <a:rPr lang="en-US" dirty="0"/>
              <a:t>rate as a (normalized) spike count:</a:t>
            </a:r>
          </a:p>
        </p:txBody>
      </p:sp>
      <mc:AlternateContent xmlns:mc="http://schemas.openxmlformats.org/markup-compatibility/2006">
        <mc:Choice xmlns:a14="http://schemas.microsoft.com/office/drawing/2010/main" Requires="a14">
          <p:sp>
            <p:nvSpPr>
              <p:cNvPr id="232450" name="Object 62"/>
              <p:cNvSpPr txBox="1"/>
              <p:nvPr/>
            </p:nvSpPr>
            <p:spPr bwMode="auto">
              <a:xfrm>
                <a:off x="11522075" y="5405438"/>
                <a:ext cx="2251075" cy="1336675"/>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𝑠𝑝</m:t>
                              </m:r>
                            </m:sup>
                          </m:sSup>
                        </m:num>
                        <m:den>
                          <m:r>
                            <a:rPr lang="zh-CN" altLang="en-US" i="1">
                              <a:solidFill>
                                <a:srgbClr val="000000"/>
                              </a:solidFill>
                              <a:latin typeface="Cambria Math" panose="02040503050406030204" pitchFamily="18" charset="0"/>
                            </a:rPr>
                            <m:t>𝑇</m:t>
                          </m:r>
                        </m:den>
                      </m:f>
                    </m:oMath>
                  </m:oMathPara>
                </a14:m>
                <a:endParaRPr lang="zh-CN" altLang="en-US"/>
              </a:p>
            </p:txBody>
          </p:sp>
        </mc:Choice>
        <mc:Fallback>
          <p:sp>
            <p:nvSpPr>
              <p:cNvPr id="232450" name="Object 62"/>
              <p:cNvSpPr txBox="1">
                <a:spLocks noRot="1" noChangeAspect="1" noMove="1" noResize="1" noEditPoints="1" noAdjustHandles="1" noChangeArrowheads="1" noChangeShapeType="1" noTextEdit="1"/>
              </p:cNvSpPr>
              <p:nvPr/>
            </p:nvSpPr>
            <p:spPr bwMode="auto">
              <a:xfrm>
                <a:off x="11522075" y="5405438"/>
                <a:ext cx="2251075" cy="1336675"/>
              </a:xfrm>
              <a:prstGeom prst="rect">
                <a:avLst/>
              </a:prstGeom>
              <a:blipFill>
                <a:blip r:embed="rId4"/>
                <a:stretch>
                  <a:fillRect/>
                </a:stretch>
              </a:blipFill>
              <a:ln>
                <a:noFill/>
              </a:ln>
            </p:spPr>
            <p:txBody>
              <a:bodyPr/>
              <a:lstStyle/>
              <a:p>
                <a:r>
                  <a:rPr lang="zh-CN" altLang="en-US">
                    <a:noFill/>
                  </a:rPr>
                  <a:t> </a:t>
                </a:r>
              </a:p>
            </p:txBody>
          </p:sp>
        </mc:Fallback>
      </mc:AlternateContent>
      <p:sp>
        <p:nvSpPr>
          <p:cNvPr id="134" name="TextBox 133"/>
          <p:cNvSpPr txBox="1"/>
          <p:nvPr/>
        </p:nvSpPr>
        <p:spPr>
          <a:xfrm>
            <a:off x="11097972" y="6850509"/>
            <a:ext cx="8278228" cy="1846659"/>
          </a:xfrm>
          <a:prstGeom prst="rect">
            <a:avLst/>
          </a:prstGeom>
          <a:solidFill>
            <a:srgbClr val="FFFF00"/>
          </a:solidFill>
        </p:spPr>
        <p:txBody>
          <a:bodyPr wrap="none" rtlCol="0">
            <a:spAutoFit/>
          </a:bodyPr>
          <a:lstStyle/>
          <a:p>
            <a:r>
              <a:rPr lang="en-US" dirty="0">
                <a:solidFill>
                  <a:srgbClr val="FF0000"/>
                </a:solidFill>
              </a:rPr>
              <a:t>single neuron/single trial:</a:t>
            </a:r>
          </a:p>
          <a:p>
            <a:r>
              <a:rPr lang="en-US" dirty="0">
                <a:solidFill>
                  <a:srgbClr val="FF0000"/>
                </a:solidFill>
              </a:rPr>
              <a:t>  temporal average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AB5E349-30A9-4BD5-B377-F4EA9C822210}"/>
              </a:ext>
            </a:extLst>
          </p:cNvPr>
          <p:cNvPicPr>
            <a:picLocks noChangeAspect="1"/>
          </p:cNvPicPr>
          <p:nvPr/>
        </p:nvPicPr>
        <p:blipFill>
          <a:blip r:embed="rId3"/>
          <a:stretch>
            <a:fillRect/>
          </a:stretch>
        </p:blipFill>
        <p:spPr>
          <a:xfrm>
            <a:off x="0" y="0"/>
            <a:ext cx="21689763" cy="12152313"/>
          </a:xfrm>
          <a:prstGeom prst="rect">
            <a:avLst/>
          </a:prstGeom>
        </p:spPr>
      </p:pic>
    </p:spTree>
    <p:extLst>
      <p:ext uri="{BB962C8B-B14F-4D97-AF65-F5344CB8AC3E}">
        <p14:creationId xmlns:p14="http://schemas.microsoft.com/office/powerpoint/2010/main" val="2911835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47"/>
          <p:cNvGrpSpPr/>
          <p:nvPr/>
        </p:nvGrpSpPr>
        <p:grpSpPr>
          <a:xfrm>
            <a:off x="201414" y="5704129"/>
            <a:ext cx="16550076" cy="5896123"/>
            <a:chOff x="201414" y="5704129"/>
            <a:chExt cx="16550076" cy="5896123"/>
          </a:xfrm>
        </p:grpSpPr>
        <p:grpSp>
          <p:nvGrpSpPr>
            <p:cNvPr id="3" name="Group 4"/>
            <p:cNvGrpSpPr>
              <a:grpSpLocks/>
            </p:cNvGrpSpPr>
            <p:nvPr/>
          </p:nvGrpSpPr>
          <p:grpSpPr bwMode="auto">
            <a:xfrm>
              <a:off x="10539344" y="7006564"/>
              <a:ext cx="6212146" cy="3620376"/>
              <a:chOff x="528" y="3040"/>
              <a:chExt cx="1656" cy="1287"/>
            </a:xfrm>
          </p:grpSpPr>
          <p:pic>
            <p:nvPicPr>
              <p:cNvPr id="42007" name="Picture 5" descr="ISI_plot2_rot"/>
              <p:cNvPicPr>
                <a:picLocks noChangeAspect="1" noChangeArrowheads="1"/>
              </p:cNvPicPr>
              <p:nvPr/>
            </p:nvPicPr>
            <p:blipFill>
              <a:blip r:embed="rId3"/>
              <a:srcRect/>
              <a:stretch>
                <a:fillRect/>
              </a:stretch>
            </p:blipFill>
            <p:spPr bwMode="auto">
              <a:xfrm>
                <a:off x="528" y="3040"/>
                <a:ext cx="1656" cy="1280"/>
              </a:xfrm>
              <a:prstGeom prst="rect">
                <a:avLst/>
              </a:prstGeom>
              <a:noFill/>
              <a:ln w="9525">
                <a:noFill/>
                <a:miter lim="800000"/>
                <a:headEnd/>
                <a:tailEnd/>
              </a:ln>
            </p:spPr>
          </p:pic>
          <p:sp>
            <p:nvSpPr>
              <p:cNvPr id="42008" name="Text Box 6"/>
              <p:cNvSpPr txBox="1">
                <a:spLocks noChangeArrowheads="1"/>
              </p:cNvSpPr>
              <p:nvPr/>
            </p:nvSpPr>
            <p:spPr bwMode="auto">
              <a:xfrm>
                <a:off x="758" y="3273"/>
                <a:ext cx="959" cy="263"/>
              </a:xfrm>
              <a:prstGeom prst="rect">
                <a:avLst/>
              </a:prstGeom>
              <a:noFill/>
              <a:ln w="9525">
                <a:noFill/>
                <a:miter lim="800000"/>
                <a:headEnd/>
                <a:tailEnd/>
              </a:ln>
            </p:spPr>
            <p:txBody>
              <a:bodyPr wrap="none">
                <a:spAutoFit/>
              </a:bodyPr>
              <a:lstStyle/>
              <a:p>
                <a:r>
                  <a:rPr lang="en-US" sz="4200" dirty="0">
                    <a:solidFill>
                      <a:srgbClr val="FF0000"/>
                    </a:solidFill>
                  </a:rPr>
                  <a:t>ISI distribution</a:t>
                </a:r>
              </a:p>
            </p:txBody>
          </p:sp>
          <p:sp>
            <p:nvSpPr>
              <p:cNvPr id="42009" name="Text Box 7"/>
              <p:cNvSpPr txBox="1">
                <a:spLocks noChangeArrowheads="1"/>
              </p:cNvSpPr>
              <p:nvPr/>
            </p:nvSpPr>
            <p:spPr bwMode="auto">
              <a:xfrm>
                <a:off x="844" y="4108"/>
                <a:ext cx="243" cy="219"/>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10" name="Rectangle 8"/>
              <p:cNvSpPr>
                <a:spLocks noChangeArrowheads="1"/>
              </p:cNvSpPr>
              <p:nvPr/>
            </p:nvSpPr>
            <p:spPr bwMode="auto">
              <a:xfrm>
                <a:off x="720" y="4128"/>
                <a:ext cx="129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2011" name="Text Box 9"/>
              <p:cNvSpPr txBox="1">
                <a:spLocks noChangeArrowheads="1"/>
              </p:cNvSpPr>
              <p:nvPr/>
            </p:nvSpPr>
            <p:spPr bwMode="auto">
              <a:xfrm>
                <a:off x="748" y="4108"/>
                <a:ext cx="243" cy="219"/>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12" name="Line 10"/>
              <p:cNvSpPr>
                <a:spLocks noChangeShapeType="1"/>
              </p:cNvSpPr>
              <p:nvPr/>
            </p:nvSpPr>
            <p:spPr bwMode="auto">
              <a:xfrm flipV="1">
                <a:off x="912" y="4080"/>
                <a:ext cx="0" cy="48"/>
              </a:xfrm>
              <a:prstGeom prst="line">
                <a:avLst/>
              </a:prstGeom>
              <a:noFill/>
              <a:ln w="19050">
                <a:solidFill>
                  <a:schemeClr val="tx1"/>
                </a:solidFill>
                <a:round/>
                <a:headEnd/>
                <a:tailEnd/>
              </a:ln>
            </p:spPr>
            <p:txBody>
              <a:bodyPr wrap="none" anchor="ctr"/>
              <a:lstStyle/>
              <a:p>
                <a:endParaRPr lang="en-US"/>
              </a:p>
            </p:txBody>
          </p:sp>
          <p:sp>
            <p:nvSpPr>
              <p:cNvPr id="42013" name="Line 11"/>
              <p:cNvSpPr>
                <a:spLocks noChangeShapeType="1"/>
              </p:cNvSpPr>
              <p:nvPr/>
            </p:nvSpPr>
            <p:spPr bwMode="auto">
              <a:xfrm flipV="1">
                <a:off x="1152" y="4080"/>
                <a:ext cx="0" cy="48"/>
              </a:xfrm>
              <a:prstGeom prst="line">
                <a:avLst/>
              </a:prstGeom>
              <a:noFill/>
              <a:ln w="19050">
                <a:solidFill>
                  <a:schemeClr val="tx1"/>
                </a:solidFill>
                <a:round/>
                <a:headEnd/>
                <a:tailEnd/>
              </a:ln>
            </p:spPr>
            <p:txBody>
              <a:bodyPr wrap="none" anchor="ctr"/>
              <a:lstStyle/>
              <a:p>
                <a:endParaRPr lang="en-US"/>
              </a:p>
            </p:txBody>
          </p:sp>
          <p:sp>
            <p:nvSpPr>
              <p:cNvPr id="42014" name="Line 12"/>
              <p:cNvSpPr>
                <a:spLocks noChangeShapeType="1"/>
              </p:cNvSpPr>
              <p:nvPr/>
            </p:nvSpPr>
            <p:spPr bwMode="auto">
              <a:xfrm flipV="1">
                <a:off x="1392" y="4080"/>
                <a:ext cx="0" cy="48"/>
              </a:xfrm>
              <a:prstGeom prst="line">
                <a:avLst/>
              </a:prstGeom>
              <a:noFill/>
              <a:ln w="19050">
                <a:solidFill>
                  <a:schemeClr val="tx1"/>
                </a:solidFill>
                <a:round/>
                <a:headEnd/>
                <a:tailEnd/>
              </a:ln>
            </p:spPr>
            <p:txBody>
              <a:bodyPr wrap="none" anchor="ctr"/>
              <a:lstStyle/>
              <a:p>
                <a:endParaRPr lang="en-US"/>
              </a:p>
            </p:txBody>
          </p:sp>
          <p:sp>
            <p:nvSpPr>
              <p:cNvPr id="42015" name="Line 13"/>
              <p:cNvSpPr>
                <a:spLocks noChangeShapeType="1"/>
              </p:cNvSpPr>
              <p:nvPr/>
            </p:nvSpPr>
            <p:spPr bwMode="auto">
              <a:xfrm flipV="1">
                <a:off x="1632" y="4080"/>
                <a:ext cx="0" cy="48"/>
              </a:xfrm>
              <a:prstGeom prst="line">
                <a:avLst/>
              </a:prstGeom>
              <a:noFill/>
              <a:ln w="19050">
                <a:solidFill>
                  <a:schemeClr val="tx1"/>
                </a:solidFill>
                <a:round/>
                <a:headEnd/>
                <a:tailEnd/>
              </a:ln>
            </p:spPr>
            <p:txBody>
              <a:bodyPr wrap="none" anchor="ctr"/>
              <a:lstStyle/>
              <a:p>
                <a:endParaRPr lang="en-US"/>
              </a:p>
            </p:txBody>
          </p:sp>
          <p:sp>
            <p:nvSpPr>
              <p:cNvPr id="42016" name="Line 14"/>
              <p:cNvSpPr>
                <a:spLocks noChangeShapeType="1"/>
              </p:cNvSpPr>
              <p:nvPr/>
            </p:nvSpPr>
            <p:spPr bwMode="auto">
              <a:xfrm flipV="1">
                <a:off x="1824" y="4080"/>
                <a:ext cx="0" cy="48"/>
              </a:xfrm>
              <a:prstGeom prst="line">
                <a:avLst/>
              </a:prstGeom>
              <a:noFill/>
              <a:ln w="19050">
                <a:solidFill>
                  <a:schemeClr val="tx1"/>
                </a:solidFill>
                <a:round/>
                <a:headEnd/>
                <a:tailEnd/>
              </a:ln>
            </p:spPr>
            <p:txBody>
              <a:bodyPr wrap="none" anchor="ctr"/>
              <a:lstStyle/>
              <a:p>
                <a:endParaRPr lang="en-US"/>
              </a:p>
            </p:txBody>
          </p:sp>
          <p:sp>
            <p:nvSpPr>
              <p:cNvPr id="42017" name="Text Box 15"/>
              <p:cNvSpPr txBox="1">
                <a:spLocks noChangeArrowheads="1"/>
              </p:cNvSpPr>
              <p:nvPr/>
            </p:nvSpPr>
            <p:spPr bwMode="auto">
              <a:xfrm>
                <a:off x="1660" y="4108"/>
                <a:ext cx="243" cy="219"/>
              </a:xfrm>
              <a:prstGeom prst="rect">
                <a:avLst/>
              </a:prstGeom>
              <a:noFill/>
              <a:ln w="9525">
                <a:noFill/>
                <a:miter lim="800000"/>
                <a:headEnd/>
                <a:tailEnd/>
              </a:ln>
            </p:spPr>
            <p:txBody>
              <a:bodyPr wrap="none">
                <a:spAutoFit/>
              </a:bodyPr>
              <a:lstStyle/>
              <a:p>
                <a:r>
                  <a:rPr lang="en-US" sz="3400" dirty="0"/>
                  <a:t>500</a:t>
                </a:r>
                <a:endParaRPr lang="en-US" sz="5100" dirty="0"/>
              </a:p>
            </p:txBody>
          </p:sp>
          <p:sp>
            <p:nvSpPr>
              <p:cNvPr id="42018" name="Text Box 16"/>
              <p:cNvSpPr txBox="1">
                <a:spLocks noChangeArrowheads="1"/>
              </p:cNvSpPr>
              <p:nvPr/>
            </p:nvSpPr>
            <p:spPr bwMode="auto">
              <a:xfrm>
                <a:off x="1132" y="4108"/>
                <a:ext cx="334" cy="219"/>
              </a:xfrm>
              <a:prstGeom prst="rect">
                <a:avLst/>
              </a:prstGeom>
              <a:noFill/>
              <a:ln w="9525">
                <a:noFill/>
                <a:miter lim="800000"/>
                <a:headEnd/>
                <a:tailEnd/>
              </a:ln>
            </p:spPr>
            <p:txBody>
              <a:bodyPr wrap="none">
                <a:spAutoFit/>
              </a:bodyPr>
              <a:lstStyle/>
              <a:p>
                <a:r>
                  <a:rPr lang="en-US" sz="3400" dirty="0"/>
                  <a:t>t [ms]</a:t>
                </a:r>
                <a:endParaRPr lang="en-US" sz="5100" dirty="0"/>
              </a:p>
            </p:txBody>
          </p:sp>
        </p:grpSp>
        <p:grpSp>
          <p:nvGrpSpPr>
            <p:cNvPr id="4" name="Group 17"/>
            <p:cNvGrpSpPr>
              <a:grpSpLocks/>
            </p:cNvGrpSpPr>
            <p:nvPr/>
          </p:nvGrpSpPr>
          <p:grpSpPr bwMode="auto">
            <a:xfrm>
              <a:off x="201414" y="6114833"/>
              <a:ext cx="9749619" cy="5485419"/>
              <a:chOff x="2254" y="119"/>
              <a:chExt cx="3362" cy="2352"/>
            </a:xfrm>
          </p:grpSpPr>
          <p:pic>
            <p:nvPicPr>
              <p:cNvPr id="41994" name="Picture 18" descr="3spikes_rot2"/>
              <p:cNvPicPr>
                <a:picLocks noChangeAspect="1" noChangeArrowheads="1"/>
              </p:cNvPicPr>
              <p:nvPr/>
            </p:nvPicPr>
            <p:blipFill>
              <a:blip r:embed="rId4"/>
              <a:srcRect/>
              <a:stretch>
                <a:fillRect/>
              </a:stretch>
            </p:blipFill>
            <p:spPr bwMode="auto">
              <a:xfrm>
                <a:off x="2664" y="119"/>
                <a:ext cx="2952" cy="2282"/>
              </a:xfrm>
              <a:prstGeom prst="rect">
                <a:avLst/>
              </a:prstGeom>
              <a:noFill/>
              <a:ln w="9525">
                <a:noFill/>
                <a:miter lim="800000"/>
                <a:headEnd/>
                <a:tailEnd/>
              </a:ln>
            </p:spPr>
          </p:pic>
          <p:grpSp>
            <p:nvGrpSpPr>
              <p:cNvPr id="5" name="Group 19"/>
              <p:cNvGrpSpPr>
                <a:grpSpLocks/>
              </p:cNvGrpSpPr>
              <p:nvPr/>
            </p:nvGrpSpPr>
            <p:grpSpPr bwMode="auto">
              <a:xfrm>
                <a:off x="4416" y="767"/>
                <a:ext cx="624" cy="290"/>
                <a:chOff x="4416" y="2808"/>
                <a:chExt cx="624" cy="290"/>
              </a:xfrm>
            </p:grpSpPr>
            <p:sp>
              <p:nvSpPr>
                <p:cNvPr id="42005" name="Line 20"/>
                <p:cNvSpPr>
                  <a:spLocks noChangeShapeType="1"/>
                </p:cNvSpPr>
                <p:nvPr/>
              </p:nvSpPr>
              <p:spPr bwMode="auto">
                <a:xfrm>
                  <a:off x="4416" y="3024"/>
                  <a:ext cx="624" cy="0"/>
                </a:xfrm>
                <a:prstGeom prst="line">
                  <a:avLst/>
                </a:prstGeom>
                <a:noFill/>
                <a:ln w="9525">
                  <a:solidFill>
                    <a:srgbClr val="FF0000"/>
                  </a:solidFill>
                  <a:round/>
                  <a:headEnd type="triangle" w="med" len="med"/>
                  <a:tailEnd type="triangle" w="med" len="med"/>
                </a:ln>
              </p:spPr>
              <p:txBody>
                <a:bodyPr wrap="none" anchor="ctr"/>
                <a:lstStyle/>
                <a:p>
                  <a:endParaRPr lang="en-US"/>
                </a:p>
              </p:txBody>
            </p:sp>
            <p:sp>
              <p:nvSpPr>
                <p:cNvPr id="42006" name="Text Box 21"/>
                <p:cNvSpPr txBox="1">
                  <a:spLocks noChangeArrowheads="1"/>
                </p:cNvSpPr>
                <p:nvPr/>
              </p:nvSpPr>
              <p:spPr bwMode="auto">
                <a:xfrm>
                  <a:off x="4501" y="2808"/>
                  <a:ext cx="269" cy="290"/>
                </a:xfrm>
                <a:prstGeom prst="rect">
                  <a:avLst/>
                </a:prstGeom>
                <a:noFill/>
                <a:ln w="9525">
                  <a:noFill/>
                  <a:miter lim="800000"/>
                  <a:headEnd/>
                  <a:tailEnd/>
                </a:ln>
              </p:spPr>
              <p:txBody>
                <a:bodyPr wrap="none">
                  <a:spAutoFit/>
                </a:bodyPr>
                <a:lstStyle/>
                <a:p>
                  <a:r>
                    <a:rPr lang="en-US" sz="3800" dirty="0">
                      <a:solidFill>
                        <a:srgbClr val="FF0000"/>
                      </a:solidFill>
                    </a:rPr>
                    <a:t>ISI</a:t>
                  </a:r>
                </a:p>
              </p:txBody>
            </p:sp>
          </p:grpSp>
          <p:sp>
            <p:nvSpPr>
              <p:cNvPr id="41996" name="Rectangle 22"/>
              <p:cNvSpPr>
                <a:spLocks noChangeArrowheads="1"/>
              </p:cNvSpPr>
              <p:nvPr/>
            </p:nvSpPr>
            <p:spPr bwMode="auto">
              <a:xfrm>
                <a:off x="2592" y="359"/>
                <a:ext cx="384" cy="211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1997" name="Text Box 23"/>
              <p:cNvSpPr txBox="1">
                <a:spLocks noChangeArrowheads="1"/>
              </p:cNvSpPr>
              <p:nvPr/>
            </p:nvSpPr>
            <p:spPr bwMode="auto">
              <a:xfrm>
                <a:off x="2254" y="611"/>
                <a:ext cx="548" cy="290"/>
              </a:xfrm>
              <a:prstGeom prst="rect">
                <a:avLst/>
              </a:prstGeom>
              <a:noFill/>
              <a:ln w="9525">
                <a:noFill/>
                <a:miter lim="800000"/>
                <a:headEnd/>
                <a:tailEnd/>
              </a:ln>
            </p:spPr>
            <p:txBody>
              <a:bodyPr wrap="none">
                <a:spAutoFit/>
              </a:bodyPr>
              <a:lstStyle/>
              <a:p>
                <a:r>
                  <a:rPr lang="en-US" sz="3800" dirty="0"/>
                  <a:t>u [mV]</a:t>
                </a:r>
              </a:p>
            </p:txBody>
          </p:sp>
          <p:sp>
            <p:nvSpPr>
              <p:cNvPr id="41998" name="Text Box 24"/>
              <p:cNvSpPr txBox="1">
                <a:spLocks noChangeArrowheads="1"/>
              </p:cNvSpPr>
              <p:nvPr/>
            </p:nvSpPr>
            <p:spPr bwMode="auto">
              <a:xfrm>
                <a:off x="2689" y="359"/>
                <a:ext cx="314" cy="264"/>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1999" name="Text Box 25"/>
              <p:cNvSpPr txBox="1">
                <a:spLocks noChangeArrowheads="1"/>
              </p:cNvSpPr>
              <p:nvPr/>
            </p:nvSpPr>
            <p:spPr bwMode="auto">
              <a:xfrm>
                <a:off x="2689" y="1703"/>
                <a:ext cx="147" cy="264"/>
              </a:xfrm>
              <a:prstGeom prst="rect">
                <a:avLst/>
              </a:prstGeom>
              <a:noFill/>
              <a:ln w="9525">
                <a:noFill/>
                <a:miter lim="800000"/>
                <a:headEnd/>
                <a:tailEnd/>
              </a:ln>
            </p:spPr>
            <p:txBody>
              <a:bodyPr wrap="none">
                <a:spAutoFit/>
              </a:bodyPr>
              <a:lstStyle/>
              <a:p>
                <a:r>
                  <a:rPr lang="en-US" sz="3400" dirty="0"/>
                  <a:t>0</a:t>
                </a:r>
                <a:endParaRPr lang="en-US" sz="5100" dirty="0"/>
              </a:p>
            </p:txBody>
          </p:sp>
          <p:sp>
            <p:nvSpPr>
              <p:cNvPr id="42000" name="Rectangle 26"/>
              <p:cNvSpPr>
                <a:spLocks noChangeArrowheads="1"/>
              </p:cNvSpPr>
              <p:nvPr/>
            </p:nvSpPr>
            <p:spPr bwMode="auto">
              <a:xfrm>
                <a:off x="2976" y="2087"/>
                <a:ext cx="2400" cy="19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2001" name="Text Box 27"/>
              <p:cNvSpPr txBox="1">
                <a:spLocks noChangeArrowheads="1"/>
              </p:cNvSpPr>
              <p:nvPr/>
            </p:nvSpPr>
            <p:spPr bwMode="auto">
              <a:xfrm>
                <a:off x="3744" y="2067"/>
                <a:ext cx="314" cy="264"/>
              </a:xfrm>
              <a:prstGeom prst="rect">
                <a:avLst/>
              </a:prstGeom>
              <a:noFill/>
              <a:ln w="9525">
                <a:noFill/>
                <a:miter lim="800000"/>
                <a:headEnd/>
                <a:tailEnd/>
              </a:ln>
            </p:spPr>
            <p:txBody>
              <a:bodyPr wrap="none">
                <a:spAutoFit/>
              </a:bodyPr>
              <a:lstStyle/>
              <a:p>
                <a:r>
                  <a:rPr lang="en-US" sz="3400" dirty="0"/>
                  <a:t>100</a:t>
                </a:r>
                <a:endParaRPr lang="en-US" sz="5100" dirty="0"/>
              </a:p>
            </p:txBody>
          </p:sp>
          <p:sp>
            <p:nvSpPr>
              <p:cNvPr id="42002" name="Text Box 28"/>
              <p:cNvSpPr txBox="1">
                <a:spLocks noChangeArrowheads="1"/>
              </p:cNvSpPr>
              <p:nvPr/>
            </p:nvSpPr>
            <p:spPr bwMode="auto">
              <a:xfrm>
                <a:off x="5115" y="2046"/>
                <a:ext cx="314" cy="264"/>
              </a:xfrm>
              <a:prstGeom prst="rect">
                <a:avLst/>
              </a:prstGeom>
              <a:noFill/>
              <a:ln w="9525">
                <a:noFill/>
                <a:miter lim="800000"/>
                <a:headEnd/>
                <a:tailEnd/>
              </a:ln>
            </p:spPr>
            <p:txBody>
              <a:bodyPr wrap="none">
                <a:spAutoFit/>
              </a:bodyPr>
              <a:lstStyle/>
              <a:p>
                <a:r>
                  <a:rPr lang="en-US" sz="3400" dirty="0"/>
                  <a:t>200</a:t>
                </a:r>
                <a:endParaRPr lang="en-US" sz="5100" dirty="0"/>
              </a:p>
            </p:txBody>
          </p:sp>
          <p:sp>
            <p:nvSpPr>
              <p:cNvPr id="42003" name="Text Box 29"/>
              <p:cNvSpPr txBox="1">
                <a:spLocks noChangeArrowheads="1"/>
              </p:cNvSpPr>
              <p:nvPr/>
            </p:nvSpPr>
            <p:spPr bwMode="auto">
              <a:xfrm>
                <a:off x="4118" y="2043"/>
                <a:ext cx="744" cy="290"/>
              </a:xfrm>
              <a:prstGeom prst="rect">
                <a:avLst/>
              </a:prstGeom>
              <a:noFill/>
              <a:ln w="9525">
                <a:noFill/>
                <a:miter lim="800000"/>
                <a:headEnd/>
                <a:tailEnd/>
              </a:ln>
            </p:spPr>
            <p:txBody>
              <a:bodyPr wrap="none">
                <a:spAutoFit/>
              </a:bodyPr>
              <a:lstStyle/>
              <a:p>
                <a:r>
                  <a:rPr lang="en-US" sz="3800" dirty="0"/>
                  <a:t>time [ms]</a:t>
                </a:r>
              </a:p>
            </p:txBody>
          </p:sp>
          <p:sp>
            <p:nvSpPr>
              <p:cNvPr id="42004" name="Text Box 30"/>
              <p:cNvSpPr txBox="1">
                <a:spLocks noChangeArrowheads="1"/>
              </p:cNvSpPr>
              <p:nvPr/>
            </p:nvSpPr>
            <p:spPr bwMode="auto">
              <a:xfrm>
                <a:off x="3071" y="2067"/>
                <a:ext cx="231" cy="264"/>
              </a:xfrm>
              <a:prstGeom prst="rect">
                <a:avLst/>
              </a:prstGeom>
              <a:noFill/>
              <a:ln w="9525">
                <a:noFill/>
                <a:miter lim="800000"/>
                <a:headEnd/>
                <a:tailEnd/>
              </a:ln>
            </p:spPr>
            <p:txBody>
              <a:bodyPr wrap="none">
                <a:spAutoFit/>
              </a:bodyPr>
              <a:lstStyle/>
              <a:p>
                <a:r>
                  <a:rPr lang="en-US" sz="3400" dirty="0"/>
                  <a:t>50</a:t>
                </a:r>
                <a:endParaRPr lang="en-US" sz="5100" dirty="0"/>
              </a:p>
            </p:txBody>
          </p:sp>
        </p:grpSp>
        <p:sp>
          <p:nvSpPr>
            <p:cNvPr id="41990" name="Text Box 31"/>
            <p:cNvSpPr txBox="1">
              <a:spLocks noChangeArrowheads="1"/>
            </p:cNvSpPr>
            <p:nvPr/>
          </p:nvSpPr>
          <p:spPr bwMode="auto">
            <a:xfrm>
              <a:off x="989632" y="5704129"/>
              <a:ext cx="12612744" cy="1071957"/>
            </a:xfrm>
            <a:prstGeom prst="rect">
              <a:avLst/>
            </a:prstGeom>
            <a:noFill/>
            <a:ln w="9525">
              <a:noFill/>
              <a:miter lim="800000"/>
              <a:headEnd/>
              <a:tailEnd/>
            </a:ln>
          </p:spPr>
          <p:txBody>
            <a:bodyPr wrap="none" lIns="192911" tIns="96455" rIns="192911" bIns="96455">
              <a:spAutoFit/>
            </a:bodyPr>
            <a:lstStyle/>
            <a:p>
              <a:r>
                <a:rPr lang="fr-CH" dirty="0" err="1"/>
                <a:t>Variability</a:t>
              </a:r>
              <a:r>
                <a:rPr lang="fr-CH" dirty="0"/>
                <a:t> of </a:t>
              </a:r>
              <a:r>
                <a:rPr lang="fr-CH" dirty="0" err="1"/>
                <a:t>interspike</a:t>
              </a:r>
              <a:r>
                <a:rPr lang="fr-CH" dirty="0"/>
                <a:t> </a:t>
              </a:r>
              <a:r>
                <a:rPr lang="fr-CH" dirty="0" err="1"/>
                <a:t>intervals</a:t>
              </a:r>
              <a:r>
                <a:rPr lang="fr-CH" dirty="0"/>
                <a:t> (ISI)</a:t>
              </a:r>
              <a:endParaRPr lang="fr-FR" dirty="0"/>
            </a:p>
          </p:txBody>
        </p:sp>
      </p:grpSp>
      <p:grpSp>
        <p:nvGrpSpPr>
          <p:cNvPr id="6" name="Group 99"/>
          <p:cNvGrpSpPr>
            <a:grpSpLocks/>
          </p:cNvGrpSpPr>
          <p:nvPr/>
        </p:nvGrpSpPr>
        <p:grpSpPr bwMode="auto">
          <a:xfrm>
            <a:off x="8282861" y="2247616"/>
            <a:ext cx="9693348" cy="810154"/>
            <a:chOff x="2208" y="799"/>
            <a:chExt cx="2584" cy="288"/>
          </a:xfrm>
        </p:grpSpPr>
        <p:sp>
          <p:nvSpPr>
            <p:cNvPr id="37" name="Line 18"/>
            <p:cNvSpPr>
              <a:spLocks noChangeShapeType="1"/>
            </p:cNvSpPr>
            <p:nvPr/>
          </p:nvSpPr>
          <p:spPr bwMode="auto">
            <a:xfrm>
              <a:off x="2208" y="1087"/>
              <a:ext cx="2584" cy="0"/>
            </a:xfrm>
            <a:prstGeom prst="line">
              <a:avLst/>
            </a:prstGeom>
            <a:noFill/>
            <a:ln w="9525">
              <a:solidFill>
                <a:schemeClr val="tx1"/>
              </a:solidFill>
              <a:round/>
              <a:headEnd/>
              <a:tailEnd/>
            </a:ln>
          </p:spPr>
          <p:txBody>
            <a:bodyPr wrap="none" anchor="ctr"/>
            <a:lstStyle/>
            <a:p>
              <a:endParaRPr lang="en-US"/>
            </a:p>
          </p:txBody>
        </p:sp>
        <p:sp>
          <p:nvSpPr>
            <p:cNvPr id="39" name="Line 20"/>
            <p:cNvSpPr>
              <a:spLocks noChangeShapeType="1"/>
            </p:cNvSpPr>
            <p:nvPr/>
          </p:nvSpPr>
          <p:spPr bwMode="auto">
            <a:xfrm>
              <a:off x="2832" y="799"/>
              <a:ext cx="0" cy="288"/>
            </a:xfrm>
            <a:prstGeom prst="line">
              <a:avLst/>
            </a:prstGeom>
            <a:noFill/>
            <a:ln w="38100">
              <a:solidFill>
                <a:schemeClr val="tx1"/>
              </a:solidFill>
              <a:round/>
              <a:headEnd/>
              <a:tailEnd/>
            </a:ln>
          </p:spPr>
          <p:txBody>
            <a:bodyPr wrap="none" anchor="ctr"/>
            <a:lstStyle/>
            <a:p>
              <a:endParaRPr lang="en-US"/>
            </a:p>
          </p:txBody>
        </p:sp>
        <p:sp>
          <p:nvSpPr>
            <p:cNvPr id="40" name="Line 21"/>
            <p:cNvSpPr>
              <a:spLocks noChangeShapeType="1"/>
            </p:cNvSpPr>
            <p:nvPr/>
          </p:nvSpPr>
          <p:spPr bwMode="auto">
            <a:xfrm>
              <a:off x="2976" y="799"/>
              <a:ext cx="0" cy="288"/>
            </a:xfrm>
            <a:prstGeom prst="line">
              <a:avLst/>
            </a:prstGeom>
            <a:noFill/>
            <a:ln w="38100">
              <a:solidFill>
                <a:schemeClr val="tx1"/>
              </a:solidFill>
              <a:round/>
              <a:headEnd/>
              <a:tailEnd/>
            </a:ln>
          </p:spPr>
          <p:txBody>
            <a:bodyPr wrap="none" anchor="ctr"/>
            <a:lstStyle/>
            <a:p>
              <a:endParaRPr lang="en-US"/>
            </a:p>
          </p:txBody>
        </p:sp>
        <p:sp>
          <p:nvSpPr>
            <p:cNvPr id="41" name="Line 22"/>
            <p:cNvSpPr>
              <a:spLocks noChangeShapeType="1"/>
            </p:cNvSpPr>
            <p:nvPr/>
          </p:nvSpPr>
          <p:spPr bwMode="auto">
            <a:xfrm>
              <a:off x="3072" y="799"/>
              <a:ext cx="0" cy="288"/>
            </a:xfrm>
            <a:prstGeom prst="line">
              <a:avLst/>
            </a:prstGeom>
            <a:noFill/>
            <a:ln w="38100">
              <a:solidFill>
                <a:schemeClr val="tx1"/>
              </a:solidFill>
              <a:round/>
              <a:headEnd/>
              <a:tailEnd/>
            </a:ln>
          </p:spPr>
          <p:txBody>
            <a:bodyPr wrap="none" anchor="ctr"/>
            <a:lstStyle/>
            <a:p>
              <a:endParaRPr lang="en-US"/>
            </a:p>
          </p:txBody>
        </p:sp>
        <p:sp>
          <p:nvSpPr>
            <p:cNvPr id="42" name="Line 23"/>
            <p:cNvSpPr>
              <a:spLocks noChangeShapeType="1"/>
            </p:cNvSpPr>
            <p:nvPr/>
          </p:nvSpPr>
          <p:spPr bwMode="auto">
            <a:xfrm>
              <a:off x="3408" y="799"/>
              <a:ext cx="0" cy="288"/>
            </a:xfrm>
            <a:prstGeom prst="line">
              <a:avLst/>
            </a:prstGeom>
            <a:noFill/>
            <a:ln w="38100">
              <a:solidFill>
                <a:schemeClr val="tx1"/>
              </a:solidFill>
              <a:round/>
              <a:headEnd/>
              <a:tailEnd/>
            </a:ln>
          </p:spPr>
          <p:txBody>
            <a:bodyPr wrap="none" anchor="ctr"/>
            <a:lstStyle/>
            <a:p>
              <a:endParaRPr lang="en-US"/>
            </a:p>
          </p:txBody>
        </p:sp>
        <p:sp>
          <p:nvSpPr>
            <p:cNvPr id="43" name="Line 24"/>
            <p:cNvSpPr>
              <a:spLocks noChangeShapeType="1"/>
            </p:cNvSpPr>
            <p:nvPr/>
          </p:nvSpPr>
          <p:spPr bwMode="auto">
            <a:xfrm>
              <a:off x="3600" y="799"/>
              <a:ext cx="0" cy="288"/>
            </a:xfrm>
            <a:prstGeom prst="line">
              <a:avLst/>
            </a:prstGeom>
            <a:noFill/>
            <a:ln w="38100">
              <a:solidFill>
                <a:schemeClr val="tx1"/>
              </a:solidFill>
              <a:round/>
              <a:headEnd/>
              <a:tailEnd/>
            </a:ln>
          </p:spPr>
          <p:txBody>
            <a:bodyPr wrap="none" anchor="ctr"/>
            <a:lstStyle/>
            <a:p>
              <a:endParaRPr lang="en-US"/>
            </a:p>
          </p:txBody>
        </p:sp>
      </p:grpSp>
      <p:sp>
        <p:nvSpPr>
          <p:cNvPr id="46" name="Line 19"/>
          <p:cNvSpPr>
            <a:spLocks noChangeShapeType="1"/>
          </p:cNvSpPr>
          <p:nvPr/>
        </p:nvSpPr>
        <p:spPr bwMode="auto">
          <a:xfrm>
            <a:off x="14823206" y="2274797"/>
            <a:ext cx="0" cy="810154"/>
          </a:xfrm>
          <a:prstGeom prst="line">
            <a:avLst/>
          </a:prstGeom>
          <a:noFill/>
          <a:ln w="38100">
            <a:solidFill>
              <a:schemeClr val="tx1"/>
            </a:solidFill>
            <a:round/>
            <a:headEnd/>
            <a:tailEnd/>
          </a:ln>
        </p:spPr>
        <p:txBody>
          <a:bodyPr wrap="none" anchor="ctr"/>
          <a:lstStyle/>
          <a:p>
            <a:endParaRPr lang="en-US"/>
          </a:p>
        </p:txBody>
      </p:sp>
      <p:sp>
        <p:nvSpPr>
          <p:cNvPr id="47" name="Line 19"/>
          <p:cNvSpPr>
            <a:spLocks noChangeShapeType="1"/>
          </p:cNvSpPr>
          <p:nvPr/>
        </p:nvSpPr>
        <p:spPr bwMode="auto">
          <a:xfrm>
            <a:off x="13932569" y="2274797"/>
            <a:ext cx="0" cy="810154"/>
          </a:xfrm>
          <a:prstGeom prst="line">
            <a:avLst/>
          </a:prstGeom>
          <a:noFill/>
          <a:ln w="38100">
            <a:solidFill>
              <a:schemeClr val="tx1"/>
            </a:solidFill>
            <a:round/>
            <a:headEnd/>
            <a:tailEnd/>
          </a:ln>
        </p:spPr>
        <p:txBody>
          <a:bodyPr wrap="none" anchor="ctr"/>
          <a:lstStyle/>
          <a:p>
            <a:endParaRPr lang="en-US"/>
          </a:p>
        </p:txBody>
      </p:sp>
      <p:grpSp>
        <p:nvGrpSpPr>
          <p:cNvPr id="7" name="Group 73"/>
          <p:cNvGrpSpPr/>
          <p:nvPr/>
        </p:nvGrpSpPr>
        <p:grpSpPr>
          <a:xfrm>
            <a:off x="8090142" y="4222318"/>
            <a:ext cx="9693348" cy="1175850"/>
            <a:chOff x="8090142" y="4222318"/>
            <a:chExt cx="9693348" cy="1175850"/>
          </a:xfrm>
        </p:grpSpPr>
        <p:sp>
          <p:nvSpPr>
            <p:cNvPr id="50" name="Line 18"/>
            <p:cNvSpPr>
              <a:spLocks noChangeShapeType="1"/>
            </p:cNvSpPr>
            <p:nvPr/>
          </p:nvSpPr>
          <p:spPr bwMode="auto">
            <a:xfrm>
              <a:off x="8090142" y="5032472"/>
              <a:ext cx="9693348" cy="0"/>
            </a:xfrm>
            <a:prstGeom prst="line">
              <a:avLst/>
            </a:prstGeom>
            <a:noFill/>
            <a:ln w="9525">
              <a:solidFill>
                <a:schemeClr val="tx1"/>
              </a:solidFill>
              <a:round/>
              <a:headEnd/>
              <a:tailEnd/>
            </a:ln>
          </p:spPr>
          <p:txBody>
            <a:bodyPr wrap="none" anchor="ctr"/>
            <a:lstStyle/>
            <a:p>
              <a:endParaRPr lang="en-US"/>
            </a:p>
          </p:txBody>
        </p:sp>
        <p:grpSp>
          <p:nvGrpSpPr>
            <p:cNvPr id="8" name="Group 60"/>
            <p:cNvGrpSpPr/>
            <p:nvPr/>
          </p:nvGrpSpPr>
          <p:grpSpPr>
            <a:xfrm>
              <a:off x="10430950" y="4222318"/>
              <a:ext cx="2327547" cy="810154"/>
              <a:chOff x="10430950" y="4222318"/>
              <a:chExt cx="2327547" cy="810154"/>
            </a:xfrm>
          </p:grpSpPr>
          <p:sp>
            <p:nvSpPr>
              <p:cNvPr id="52" name="Line 20"/>
              <p:cNvSpPr>
                <a:spLocks noChangeShapeType="1"/>
              </p:cNvSpPr>
              <p:nvPr/>
            </p:nvSpPr>
            <p:spPr bwMode="auto">
              <a:xfrm>
                <a:off x="10430950" y="4222318"/>
                <a:ext cx="0" cy="810154"/>
              </a:xfrm>
              <a:prstGeom prst="line">
                <a:avLst/>
              </a:prstGeom>
              <a:noFill/>
              <a:ln w="38100">
                <a:solidFill>
                  <a:schemeClr val="tx1"/>
                </a:solidFill>
                <a:round/>
                <a:headEnd/>
                <a:tailEnd/>
              </a:ln>
            </p:spPr>
            <p:txBody>
              <a:bodyPr wrap="none" anchor="ctr"/>
              <a:lstStyle/>
              <a:p>
                <a:endParaRPr lang="en-US"/>
              </a:p>
            </p:txBody>
          </p:sp>
          <p:sp>
            <p:nvSpPr>
              <p:cNvPr id="53" name="Line 21"/>
              <p:cNvSpPr>
                <a:spLocks noChangeShapeType="1"/>
              </p:cNvSpPr>
              <p:nvPr/>
            </p:nvSpPr>
            <p:spPr bwMode="auto">
              <a:xfrm>
                <a:off x="10971137" y="4222318"/>
                <a:ext cx="0" cy="810154"/>
              </a:xfrm>
              <a:prstGeom prst="line">
                <a:avLst/>
              </a:prstGeom>
              <a:noFill/>
              <a:ln w="38100">
                <a:solidFill>
                  <a:schemeClr val="tx1"/>
                </a:solidFill>
                <a:round/>
                <a:headEnd/>
                <a:tailEnd/>
              </a:ln>
            </p:spPr>
            <p:txBody>
              <a:bodyPr wrap="none" anchor="ctr"/>
              <a:lstStyle/>
              <a:p>
                <a:endParaRPr lang="en-US"/>
              </a:p>
            </p:txBody>
          </p:sp>
          <p:sp>
            <p:nvSpPr>
              <p:cNvPr id="54" name="Line 22"/>
              <p:cNvSpPr>
                <a:spLocks noChangeShapeType="1"/>
              </p:cNvSpPr>
              <p:nvPr/>
            </p:nvSpPr>
            <p:spPr bwMode="auto">
              <a:xfrm>
                <a:off x="11547828" y="4222318"/>
                <a:ext cx="0" cy="810154"/>
              </a:xfrm>
              <a:prstGeom prst="line">
                <a:avLst/>
              </a:prstGeom>
              <a:noFill/>
              <a:ln w="38100">
                <a:solidFill>
                  <a:schemeClr val="tx1"/>
                </a:solidFill>
                <a:round/>
                <a:headEnd/>
                <a:tailEnd/>
              </a:ln>
            </p:spPr>
            <p:txBody>
              <a:bodyPr wrap="none" anchor="ctr"/>
              <a:lstStyle/>
              <a:p>
                <a:endParaRPr lang="en-US"/>
              </a:p>
            </p:txBody>
          </p:sp>
          <p:sp>
            <p:nvSpPr>
              <p:cNvPr id="55" name="Line 23"/>
              <p:cNvSpPr>
                <a:spLocks noChangeShapeType="1"/>
              </p:cNvSpPr>
              <p:nvPr/>
            </p:nvSpPr>
            <p:spPr bwMode="auto">
              <a:xfrm>
                <a:off x="12158563" y="4222318"/>
                <a:ext cx="0" cy="810154"/>
              </a:xfrm>
              <a:prstGeom prst="line">
                <a:avLst/>
              </a:prstGeom>
              <a:noFill/>
              <a:ln w="38100">
                <a:solidFill>
                  <a:schemeClr val="tx1"/>
                </a:solidFill>
                <a:round/>
                <a:headEnd/>
                <a:tailEnd/>
              </a:ln>
            </p:spPr>
            <p:txBody>
              <a:bodyPr wrap="none" anchor="ctr"/>
              <a:lstStyle/>
              <a:p>
                <a:endParaRPr lang="en-US"/>
              </a:p>
            </p:txBody>
          </p:sp>
          <p:sp>
            <p:nvSpPr>
              <p:cNvPr id="56" name="Line 24"/>
              <p:cNvSpPr>
                <a:spLocks noChangeShapeType="1"/>
              </p:cNvSpPr>
              <p:nvPr/>
            </p:nvSpPr>
            <p:spPr bwMode="auto">
              <a:xfrm>
                <a:off x="12758497" y="4222318"/>
                <a:ext cx="0" cy="810154"/>
              </a:xfrm>
              <a:prstGeom prst="line">
                <a:avLst/>
              </a:prstGeom>
              <a:noFill/>
              <a:ln w="38100">
                <a:solidFill>
                  <a:schemeClr val="tx1"/>
                </a:solidFill>
                <a:round/>
                <a:headEnd/>
                <a:tailEnd/>
              </a:ln>
            </p:spPr>
            <p:txBody>
              <a:bodyPr wrap="none" anchor="ctr"/>
              <a:lstStyle/>
              <a:p>
                <a:endParaRPr lang="en-US"/>
              </a:p>
            </p:txBody>
          </p:sp>
        </p:grpSp>
        <p:sp>
          <p:nvSpPr>
            <p:cNvPr id="57" name="Line 27"/>
            <p:cNvSpPr>
              <a:spLocks noChangeShapeType="1"/>
            </p:cNvSpPr>
            <p:nvPr/>
          </p:nvSpPr>
          <p:spPr bwMode="auto">
            <a:xfrm flipV="1">
              <a:off x="9874355" y="5398168"/>
              <a:ext cx="5526668"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grpSp>
          <p:nvGrpSpPr>
            <p:cNvPr id="9" name="Group 61"/>
            <p:cNvGrpSpPr/>
            <p:nvPr/>
          </p:nvGrpSpPr>
          <p:grpSpPr>
            <a:xfrm>
              <a:off x="12749020" y="4230340"/>
              <a:ext cx="2327547" cy="810154"/>
              <a:chOff x="10430950" y="4222318"/>
              <a:chExt cx="2327547" cy="810154"/>
            </a:xfrm>
          </p:grpSpPr>
          <p:sp>
            <p:nvSpPr>
              <p:cNvPr id="63" name="Line 20"/>
              <p:cNvSpPr>
                <a:spLocks noChangeShapeType="1"/>
              </p:cNvSpPr>
              <p:nvPr/>
            </p:nvSpPr>
            <p:spPr bwMode="auto">
              <a:xfrm>
                <a:off x="10430950" y="4222318"/>
                <a:ext cx="0" cy="810154"/>
              </a:xfrm>
              <a:prstGeom prst="line">
                <a:avLst/>
              </a:prstGeom>
              <a:noFill/>
              <a:ln w="38100">
                <a:solidFill>
                  <a:schemeClr val="tx1"/>
                </a:solidFill>
                <a:round/>
                <a:headEnd/>
                <a:tailEnd/>
              </a:ln>
            </p:spPr>
            <p:txBody>
              <a:bodyPr wrap="none" anchor="ctr"/>
              <a:lstStyle/>
              <a:p>
                <a:endParaRPr lang="en-US"/>
              </a:p>
            </p:txBody>
          </p:sp>
          <p:sp>
            <p:nvSpPr>
              <p:cNvPr id="64" name="Line 21"/>
              <p:cNvSpPr>
                <a:spLocks noChangeShapeType="1"/>
              </p:cNvSpPr>
              <p:nvPr/>
            </p:nvSpPr>
            <p:spPr bwMode="auto">
              <a:xfrm>
                <a:off x="10971137" y="4222318"/>
                <a:ext cx="0" cy="810154"/>
              </a:xfrm>
              <a:prstGeom prst="line">
                <a:avLst/>
              </a:prstGeom>
              <a:noFill/>
              <a:ln w="38100">
                <a:solidFill>
                  <a:schemeClr val="tx1"/>
                </a:solidFill>
                <a:round/>
                <a:headEnd/>
                <a:tailEnd/>
              </a:ln>
            </p:spPr>
            <p:txBody>
              <a:bodyPr wrap="none" anchor="ctr"/>
              <a:lstStyle/>
              <a:p>
                <a:endParaRPr lang="en-US"/>
              </a:p>
            </p:txBody>
          </p:sp>
          <p:sp>
            <p:nvSpPr>
              <p:cNvPr id="65" name="Line 22"/>
              <p:cNvSpPr>
                <a:spLocks noChangeShapeType="1"/>
              </p:cNvSpPr>
              <p:nvPr/>
            </p:nvSpPr>
            <p:spPr bwMode="auto">
              <a:xfrm>
                <a:off x="11547828" y="4222318"/>
                <a:ext cx="0" cy="810154"/>
              </a:xfrm>
              <a:prstGeom prst="line">
                <a:avLst/>
              </a:prstGeom>
              <a:noFill/>
              <a:ln w="38100">
                <a:solidFill>
                  <a:schemeClr val="tx1"/>
                </a:solidFill>
                <a:round/>
                <a:headEnd/>
                <a:tailEnd/>
              </a:ln>
            </p:spPr>
            <p:txBody>
              <a:bodyPr wrap="none" anchor="ctr"/>
              <a:lstStyle/>
              <a:p>
                <a:endParaRPr lang="en-US"/>
              </a:p>
            </p:txBody>
          </p:sp>
          <p:sp>
            <p:nvSpPr>
              <p:cNvPr id="66" name="Line 23"/>
              <p:cNvSpPr>
                <a:spLocks noChangeShapeType="1"/>
              </p:cNvSpPr>
              <p:nvPr/>
            </p:nvSpPr>
            <p:spPr bwMode="auto">
              <a:xfrm>
                <a:off x="12158563" y="4222318"/>
                <a:ext cx="0" cy="810154"/>
              </a:xfrm>
              <a:prstGeom prst="line">
                <a:avLst/>
              </a:prstGeom>
              <a:noFill/>
              <a:ln w="38100">
                <a:solidFill>
                  <a:schemeClr val="tx1"/>
                </a:solidFill>
                <a:round/>
                <a:headEnd/>
                <a:tailEnd/>
              </a:ln>
            </p:spPr>
            <p:txBody>
              <a:bodyPr wrap="none" anchor="ctr"/>
              <a:lstStyle/>
              <a:p>
                <a:endParaRPr lang="en-US"/>
              </a:p>
            </p:txBody>
          </p:sp>
          <p:sp>
            <p:nvSpPr>
              <p:cNvPr id="67" name="Line 24"/>
              <p:cNvSpPr>
                <a:spLocks noChangeShapeType="1"/>
              </p:cNvSpPr>
              <p:nvPr/>
            </p:nvSpPr>
            <p:spPr bwMode="auto">
              <a:xfrm>
                <a:off x="12758497" y="4222318"/>
                <a:ext cx="0" cy="810154"/>
              </a:xfrm>
              <a:prstGeom prst="line">
                <a:avLst/>
              </a:prstGeom>
              <a:noFill/>
              <a:ln w="38100">
                <a:solidFill>
                  <a:schemeClr val="tx1"/>
                </a:solidFill>
                <a:round/>
                <a:headEnd/>
                <a:tailEnd/>
              </a:ln>
            </p:spPr>
            <p:txBody>
              <a:bodyPr wrap="none" anchor="ctr"/>
              <a:lstStyle/>
              <a:p>
                <a:endParaRPr lang="en-US"/>
              </a:p>
            </p:txBody>
          </p:sp>
        </p:grpSp>
      </p:grpSp>
      <p:sp>
        <p:nvSpPr>
          <p:cNvPr id="68" name="Line 27"/>
          <p:cNvSpPr>
            <a:spLocks noChangeShapeType="1"/>
          </p:cNvSpPr>
          <p:nvPr/>
        </p:nvSpPr>
        <p:spPr bwMode="auto">
          <a:xfrm flipV="1">
            <a:off x="9951033" y="3489158"/>
            <a:ext cx="5526668"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sp>
        <p:nvSpPr>
          <p:cNvPr id="69" name="Line 19"/>
          <p:cNvSpPr>
            <a:spLocks noChangeShapeType="1"/>
          </p:cNvSpPr>
          <p:nvPr/>
        </p:nvSpPr>
        <p:spPr bwMode="auto">
          <a:xfrm>
            <a:off x="15047795" y="2282819"/>
            <a:ext cx="0" cy="810154"/>
          </a:xfrm>
          <a:prstGeom prst="line">
            <a:avLst/>
          </a:prstGeom>
          <a:noFill/>
          <a:ln w="38100">
            <a:solidFill>
              <a:schemeClr val="tx1"/>
            </a:solidFill>
            <a:round/>
            <a:headEnd/>
            <a:tailEnd/>
          </a:ln>
        </p:spPr>
        <p:txBody>
          <a:bodyPr wrap="none" anchor="ctr"/>
          <a:lstStyle/>
          <a:p>
            <a:endParaRPr lang="en-US"/>
          </a:p>
        </p:txBody>
      </p:sp>
      <p:sp>
        <p:nvSpPr>
          <p:cNvPr id="70" name="Line 22"/>
          <p:cNvSpPr>
            <a:spLocks noChangeShapeType="1"/>
          </p:cNvSpPr>
          <p:nvPr/>
        </p:nvSpPr>
        <p:spPr bwMode="auto">
          <a:xfrm>
            <a:off x="11676380" y="2255638"/>
            <a:ext cx="0" cy="810154"/>
          </a:xfrm>
          <a:prstGeom prst="line">
            <a:avLst/>
          </a:prstGeom>
          <a:noFill/>
          <a:ln w="38100">
            <a:solidFill>
              <a:schemeClr val="tx1"/>
            </a:solidFill>
            <a:round/>
            <a:headEnd/>
            <a:tailEnd/>
          </a:ln>
        </p:spPr>
        <p:txBody>
          <a:bodyPr wrap="none" anchor="ctr"/>
          <a:lstStyle/>
          <a:p>
            <a:endParaRPr lang="en-US"/>
          </a:p>
        </p:txBody>
      </p:sp>
      <p:sp>
        <p:nvSpPr>
          <p:cNvPr id="7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spike count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2" name="Straight Connector 7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3474" name="Object 62"/>
              <p:cNvSpPr txBox="1"/>
              <p:nvPr/>
            </p:nvSpPr>
            <p:spPr bwMode="auto">
              <a:xfrm>
                <a:off x="1573213" y="3744913"/>
                <a:ext cx="2251075" cy="1336675"/>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𝑠𝑝</m:t>
                              </m:r>
                            </m:sup>
                          </m:sSup>
                        </m:num>
                        <m:den>
                          <m:r>
                            <a:rPr lang="zh-CN" altLang="en-US" i="1">
                              <a:solidFill>
                                <a:srgbClr val="000000"/>
                              </a:solidFill>
                              <a:latin typeface="Cambria Math" panose="02040503050406030204" pitchFamily="18" charset="0"/>
                            </a:rPr>
                            <m:t>𝑇</m:t>
                          </m:r>
                        </m:den>
                      </m:f>
                    </m:oMath>
                  </m:oMathPara>
                </a14:m>
                <a:endParaRPr lang="zh-CN" altLang="en-US"/>
              </a:p>
            </p:txBody>
          </p:sp>
        </mc:Choice>
        <mc:Fallback>
          <p:sp>
            <p:nvSpPr>
              <p:cNvPr id="233474" name="Object 62"/>
              <p:cNvSpPr txBox="1">
                <a:spLocks noRot="1" noChangeAspect="1" noMove="1" noResize="1" noEditPoints="1" noAdjustHandles="1" noChangeArrowheads="1" noChangeShapeType="1" noTextEdit="1"/>
              </p:cNvSpPr>
              <p:nvPr/>
            </p:nvSpPr>
            <p:spPr bwMode="auto">
              <a:xfrm>
                <a:off x="1573213" y="3744913"/>
                <a:ext cx="2251075" cy="1336675"/>
              </a:xfrm>
              <a:prstGeom prst="rect">
                <a:avLst/>
              </a:prstGeom>
              <a:blipFill>
                <a:blip r:embed="rId5"/>
                <a:stretch>
                  <a:fillRect/>
                </a:stretch>
              </a:blipFill>
              <a:ln>
                <a:noFill/>
              </a:ln>
            </p:spPr>
            <p:txBody>
              <a:bodyPr/>
              <a:lstStyle/>
              <a:p>
                <a:r>
                  <a:rPr lang="zh-CN" altLang="en-US">
                    <a:noFill/>
                  </a:rPr>
                  <a:t> </a:t>
                </a:r>
              </a:p>
            </p:txBody>
          </p:sp>
        </mc:Fallback>
      </mc:AlternateContent>
      <p:sp>
        <p:nvSpPr>
          <p:cNvPr id="73" name="TextBox 72"/>
          <p:cNvSpPr txBox="1"/>
          <p:nvPr/>
        </p:nvSpPr>
        <p:spPr>
          <a:xfrm>
            <a:off x="383220" y="1434427"/>
            <a:ext cx="8278228" cy="1846659"/>
          </a:xfrm>
          <a:prstGeom prst="rect">
            <a:avLst/>
          </a:prstGeom>
          <a:noFill/>
        </p:spPr>
        <p:txBody>
          <a:bodyPr wrap="none" rtlCol="0">
            <a:spAutoFit/>
          </a:bodyPr>
          <a:lstStyle/>
          <a:p>
            <a:r>
              <a:rPr lang="en-US" dirty="0">
                <a:solidFill>
                  <a:srgbClr val="FF0000"/>
                </a:solidFill>
              </a:rPr>
              <a:t>single neuron/single trial:</a:t>
            </a:r>
          </a:p>
          <a:p>
            <a:r>
              <a:rPr lang="en-US" dirty="0">
                <a:solidFill>
                  <a:srgbClr val="FF0000"/>
                </a:solidFill>
              </a:rPr>
              <a:t>  temporal average</a:t>
            </a:r>
          </a:p>
        </p:txBody>
      </p:sp>
      <p:sp>
        <p:nvSpPr>
          <p:cNvPr id="75" name="TextBox 74"/>
          <p:cNvSpPr txBox="1"/>
          <p:nvPr/>
        </p:nvSpPr>
        <p:spPr>
          <a:xfrm>
            <a:off x="12880153" y="5927179"/>
            <a:ext cx="6244017" cy="969496"/>
          </a:xfrm>
          <a:prstGeom prst="rect">
            <a:avLst/>
          </a:prstGeom>
          <a:solidFill>
            <a:srgbClr val="FFFF00"/>
          </a:solidFill>
        </p:spPr>
        <p:txBody>
          <a:bodyPr wrap="none" rtlCol="0">
            <a:spAutoFit/>
          </a:bodyPr>
          <a:lstStyle/>
          <a:p>
            <a:r>
              <a:rPr lang="en-US" dirty="0">
                <a:solidFill>
                  <a:srgbClr val="FF0000"/>
                </a:solidFill>
              </a:rPr>
              <a:t>measure regularity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grpSp>
        <p:nvGrpSpPr>
          <p:cNvPr id="2" name="Group 10"/>
          <p:cNvGrpSpPr>
            <a:grpSpLocks/>
          </p:cNvGrpSpPr>
          <p:nvPr/>
        </p:nvGrpSpPr>
        <p:grpSpPr bwMode="auto">
          <a:xfrm>
            <a:off x="9183172" y="9643842"/>
            <a:ext cx="4171441" cy="511972"/>
            <a:chOff x="528" y="2256"/>
            <a:chExt cx="1440" cy="192"/>
          </a:xfrm>
        </p:grpSpPr>
        <p:sp>
          <p:nvSpPr>
            <p:cNvPr id="44117" name="Line 11"/>
            <p:cNvSpPr>
              <a:spLocks noChangeShapeType="1"/>
            </p:cNvSpPr>
            <p:nvPr/>
          </p:nvSpPr>
          <p:spPr bwMode="auto">
            <a:xfrm>
              <a:off x="528" y="2448"/>
              <a:ext cx="240" cy="0"/>
            </a:xfrm>
            <a:prstGeom prst="line">
              <a:avLst/>
            </a:prstGeom>
            <a:noFill/>
            <a:ln w="9525">
              <a:solidFill>
                <a:srgbClr val="FF0000"/>
              </a:solidFill>
              <a:round/>
              <a:headEnd/>
              <a:tailEnd/>
            </a:ln>
          </p:spPr>
          <p:txBody>
            <a:bodyPr wrap="none" anchor="ctr"/>
            <a:lstStyle/>
            <a:p>
              <a:endParaRPr lang="en-US"/>
            </a:p>
          </p:txBody>
        </p:sp>
        <p:sp>
          <p:nvSpPr>
            <p:cNvPr id="44118" name="Line 12"/>
            <p:cNvSpPr>
              <a:spLocks noChangeShapeType="1"/>
            </p:cNvSpPr>
            <p:nvPr/>
          </p:nvSpPr>
          <p:spPr bwMode="auto">
            <a:xfrm flipV="1">
              <a:off x="768" y="2256"/>
              <a:ext cx="0" cy="192"/>
            </a:xfrm>
            <a:prstGeom prst="line">
              <a:avLst/>
            </a:prstGeom>
            <a:noFill/>
            <a:ln w="9525">
              <a:solidFill>
                <a:srgbClr val="FF0000"/>
              </a:solidFill>
              <a:round/>
              <a:headEnd/>
              <a:tailEnd/>
            </a:ln>
          </p:spPr>
          <p:txBody>
            <a:bodyPr wrap="none" anchor="ctr"/>
            <a:lstStyle/>
            <a:p>
              <a:endParaRPr lang="en-US"/>
            </a:p>
          </p:txBody>
        </p:sp>
        <p:sp>
          <p:nvSpPr>
            <p:cNvPr id="44119" name="Line 13"/>
            <p:cNvSpPr>
              <a:spLocks noChangeShapeType="1"/>
            </p:cNvSpPr>
            <p:nvPr/>
          </p:nvSpPr>
          <p:spPr bwMode="auto">
            <a:xfrm>
              <a:off x="768" y="2256"/>
              <a:ext cx="1200" cy="0"/>
            </a:xfrm>
            <a:prstGeom prst="line">
              <a:avLst/>
            </a:prstGeom>
            <a:noFill/>
            <a:ln w="9525">
              <a:solidFill>
                <a:srgbClr val="FF0000"/>
              </a:solidFill>
              <a:round/>
              <a:headEnd/>
              <a:tailEnd/>
            </a:ln>
          </p:spPr>
          <p:txBody>
            <a:bodyPr wrap="none" anchor="ctr"/>
            <a:lstStyle/>
            <a:p>
              <a:endParaRPr lang="en-US"/>
            </a:p>
          </p:txBody>
        </p:sp>
      </p:grpSp>
      <p:sp>
        <p:nvSpPr>
          <p:cNvPr id="44037" name="Text Box 17"/>
          <p:cNvSpPr txBox="1">
            <a:spLocks noChangeArrowheads="1"/>
          </p:cNvSpPr>
          <p:nvPr/>
        </p:nvSpPr>
        <p:spPr bwMode="auto">
          <a:xfrm>
            <a:off x="7742674" y="8940583"/>
            <a:ext cx="1729700"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stim</a:t>
            </a:r>
          </a:p>
        </p:txBody>
      </p:sp>
      <p:grpSp>
        <p:nvGrpSpPr>
          <p:cNvPr id="3" name="Group 99"/>
          <p:cNvGrpSpPr>
            <a:grpSpLocks/>
          </p:cNvGrpSpPr>
          <p:nvPr/>
        </p:nvGrpSpPr>
        <p:grpSpPr bwMode="auto">
          <a:xfrm>
            <a:off x="8282861" y="1477599"/>
            <a:ext cx="5957058" cy="962249"/>
            <a:chOff x="2208" y="799"/>
            <a:chExt cx="1968" cy="288"/>
          </a:xfrm>
        </p:grpSpPr>
        <p:sp>
          <p:nvSpPr>
            <p:cNvPr id="44110" name="Line 18"/>
            <p:cNvSpPr>
              <a:spLocks noChangeShapeType="1"/>
            </p:cNvSpPr>
            <p:nvPr/>
          </p:nvSpPr>
          <p:spPr bwMode="auto">
            <a:xfrm>
              <a:off x="2208" y="1087"/>
              <a:ext cx="1968" cy="0"/>
            </a:xfrm>
            <a:prstGeom prst="line">
              <a:avLst/>
            </a:prstGeom>
            <a:noFill/>
            <a:ln w="9525">
              <a:solidFill>
                <a:schemeClr val="tx1"/>
              </a:solidFill>
              <a:round/>
              <a:headEnd/>
              <a:tailEnd/>
            </a:ln>
          </p:spPr>
          <p:txBody>
            <a:bodyPr wrap="none" anchor="ctr"/>
            <a:lstStyle/>
            <a:p>
              <a:endParaRPr lang="en-US"/>
            </a:p>
          </p:txBody>
        </p:sp>
        <p:sp>
          <p:nvSpPr>
            <p:cNvPr id="44112" name="Line 20"/>
            <p:cNvSpPr>
              <a:spLocks noChangeShapeType="1"/>
            </p:cNvSpPr>
            <p:nvPr/>
          </p:nvSpPr>
          <p:spPr bwMode="auto">
            <a:xfrm>
              <a:off x="2832" y="799"/>
              <a:ext cx="0" cy="288"/>
            </a:xfrm>
            <a:prstGeom prst="line">
              <a:avLst/>
            </a:prstGeom>
            <a:noFill/>
            <a:ln w="38100">
              <a:solidFill>
                <a:schemeClr val="tx1"/>
              </a:solidFill>
              <a:round/>
              <a:headEnd/>
              <a:tailEnd/>
            </a:ln>
          </p:spPr>
          <p:txBody>
            <a:bodyPr wrap="none" anchor="ctr"/>
            <a:lstStyle/>
            <a:p>
              <a:endParaRPr lang="en-US"/>
            </a:p>
          </p:txBody>
        </p:sp>
        <p:sp>
          <p:nvSpPr>
            <p:cNvPr id="44113" name="Line 21"/>
            <p:cNvSpPr>
              <a:spLocks noChangeShapeType="1"/>
            </p:cNvSpPr>
            <p:nvPr/>
          </p:nvSpPr>
          <p:spPr bwMode="auto">
            <a:xfrm>
              <a:off x="2976" y="799"/>
              <a:ext cx="0" cy="288"/>
            </a:xfrm>
            <a:prstGeom prst="line">
              <a:avLst/>
            </a:prstGeom>
            <a:noFill/>
            <a:ln w="38100">
              <a:solidFill>
                <a:schemeClr val="tx1"/>
              </a:solidFill>
              <a:round/>
              <a:headEnd/>
              <a:tailEnd/>
            </a:ln>
          </p:spPr>
          <p:txBody>
            <a:bodyPr wrap="none" anchor="ctr"/>
            <a:lstStyle/>
            <a:p>
              <a:endParaRPr lang="en-US"/>
            </a:p>
          </p:txBody>
        </p:sp>
        <p:sp>
          <p:nvSpPr>
            <p:cNvPr id="44114" name="Line 22"/>
            <p:cNvSpPr>
              <a:spLocks noChangeShapeType="1"/>
            </p:cNvSpPr>
            <p:nvPr/>
          </p:nvSpPr>
          <p:spPr bwMode="auto">
            <a:xfrm>
              <a:off x="3072" y="799"/>
              <a:ext cx="0" cy="288"/>
            </a:xfrm>
            <a:prstGeom prst="line">
              <a:avLst/>
            </a:prstGeom>
            <a:noFill/>
            <a:ln w="38100">
              <a:solidFill>
                <a:schemeClr val="tx1"/>
              </a:solidFill>
              <a:round/>
              <a:headEnd/>
              <a:tailEnd/>
            </a:ln>
          </p:spPr>
          <p:txBody>
            <a:bodyPr wrap="none" anchor="ctr"/>
            <a:lstStyle/>
            <a:p>
              <a:endParaRPr lang="en-US"/>
            </a:p>
          </p:txBody>
        </p:sp>
        <p:sp>
          <p:nvSpPr>
            <p:cNvPr id="44115" name="Line 23"/>
            <p:cNvSpPr>
              <a:spLocks noChangeShapeType="1"/>
            </p:cNvSpPr>
            <p:nvPr/>
          </p:nvSpPr>
          <p:spPr bwMode="auto">
            <a:xfrm>
              <a:off x="3408" y="799"/>
              <a:ext cx="0" cy="288"/>
            </a:xfrm>
            <a:prstGeom prst="line">
              <a:avLst/>
            </a:prstGeom>
            <a:noFill/>
            <a:ln w="38100">
              <a:solidFill>
                <a:schemeClr val="tx1"/>
              </a:solidFill>
              <a:round/>
              <a:headEnd/>
              <a:tailEnd/>
            </a:ln>
          </p:spPr>
          <p:txBody>
            <a:bodyPr wrap="none" anchor="ctr"/>
            <a:lstStyle/>
            <a:p>
              <a:endParaRPr lang="en-US"/>
            </a:p>
          </p:txBody>
        </p:sp>
        <p:sp>
          <p:nvSpPr>
            <p:cNvPr id="44116" name="Line 24"/>
            <p:cNvSpPr>
              <a:spLocks noChangeShapeType="1"/>
            </p:cNvSpPr>
            <p:nvPr/>
          </p:nvSpPr>
          <p:spPr bwMode="auto">
            <a:xfrm>
              <a:off x="3600" y="799"/>
              <a:ext cx="0" cy="288"/>
            </a:xfrm>
            <a:prstGeom prst="line">
              <a:avLst/>
            </a:prstGeom>
            <a:noFill/>
            <a:ln w="38100">
              <a:solidFill>
                <a:schemeClr val="tx1"/>
              </a:solidFill>
              <a:round/>
              <a:headEnd/>
              <a:tailEnd/>
            </a:ln>
          </p:spPr>
          <p:txBody>
            <a:bodyPr wrap="none" anchor="ctr"/>
            <a:lstStyle/>
            <a:p>
              <a:endParaRPr lang="en-US"/>
            </a:p>
          </p:txBody>
        </p:sp>
      </p:grpSp>
      <p:sp>
        <p:nvSpPr>
          <p:cNvPr id="44039" name="Line 27"/>
          <p:cNvSpPr>
            <a:spLocks noChangeShapeType="1"/>
          </p:cNvSpPr>
          <p:nvPr/>
        </p:nvSpPr>
        <p:spPr bwMode="auto">
          <a:xfrm flipV="1">
            <a:off x="9833320" y="8150802"/>
            <a:ext cx="3395154"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sp>
        <p:nvSpPr>
          <p:cNvPr id="44040" name="Text Box 28"/>
          <p:cNvSpPr txBox="1">
            <a:spLocks noChangeArrowheads="1"/>
          </p:cNvSpPr>
          <p:nvPr/>
        </p:nvSpPr>
        <p:spPr bwMode="auto">
          <a:xfrm>
            <a:off x="11666529" y="8113551"/>
            <a:ext cx="949079" cy="1071957"/>
          </a:xfrm>
          <a:prstGeom prst="rect">
            <a:avLst/>
          </a:prstGeom>
          <a:noFill/>
          <a:ln w="9525">
            <a:noFill/>
            <a:miter lim="800000"/>
            <a:headEnd/>
            <a:tailEnd/>
          </a:ln>
        </p:spPr>
        <p:txBody>
          <a:bodyPr lIns="192911" tIns="96455" rIns="192911" bIns="96455">
            <a:spAutoFit/>
          </a:bodyPr>
          <a:lstStyle/>
          <a:p>
            <a:r>
              <a:rPr lang="en-US"/>
              <a:t>T</a:t>
            </a:r>
          </a:p>
        </p:txBody>
      </p:sp>
      <p:grpSp>
        <p:nvGrpSpPr>
          <p:cNvPr id="4" name="Group 33"/>
          <p:cNvGrpSpPr>
            <a:grpSpLocks/>
          </p:cNvGrpSpPr>
          <p:nvPr/>
        </p:nvGrpSpPr>
        <p:grpSpPr bwMode="auto">
          <a:xfrm>
            <a:off x="1616811" y="2242746"/>
            <a:ext cx="2169187" cy="1946621"/>
            <a:chOff x="4611" y="3499"/>
            <a:chExt cx="715" cy="692"/>
          </a:xfrm>
        </p:grpSpPr>
        <p:sp>
          <p:nvSpPr>
            <p:cNvPr id="44076"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7"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8"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9"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0"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1"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2"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3"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4"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5"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6"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7"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8"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44089"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0"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1"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44092"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44093"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44094"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44095"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44096"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44097"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44098"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44099"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44100"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44101"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4102"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4103"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4104"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4105"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4106"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4107"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4108"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44109"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44042" name="Line 69"/>
          <p:cNvSpPr>
            <a:spLocks noChangeShapeType="1"/>
          </p:cNvSpPr>
          <p:nvPr/>
        </p:nvSpPr>
        <p:spPr bwMode="auto">
          <a:xfrm>
            <a:off x="13354613" y="9643842"/>
            <a:ext cx="0" cy="511972"/>
          </a:xfrm>
          <a:prstGeom prst="line">
            <a:avLst/>
          </a:prstGeom>
          <a:noFill/>
          <a:ln w="9525">
            <a:solidFill>
              <a:srgbClr val="FF0000"/>
            </a:solidFill>
            <a:round/>
            <a:headEnd/>
            <a:tailEnd/>
          </a:ln>
        </p:spPr>
        <p:txBody>
          <a:bodyPr lIns="192911" tIns="96455" rIns="192911" bIns="96455"/>
          <a:lstStyle/>
          <a:p>
            <a:endParaRPr lang="en-US"/>
          </a:p>
        </p:txBody>
      </p:sp>
      <p:sp>
        <p:nvSpPr>
          <p:cNvPr id="44043" name="Line 70"/>
          <p:cNvSpPr>
            <a:spLocks noChangeShapeType="1"/>
          </p:cNvSpPr>
          <p:nvPr/>
        </p:nvSpPr>
        <p:spPr bwMode="auto">
          <a:xfrm>
            <a:off x="13354614" y="10155814"/>
            <a:ext cx="1660797" cy="0"/>
          </a:xfrm>
          <a:prstGeom prst="line">
            <a:avLst/>
          </a:prstGeom>
          <a:noFill/>
          <a:ln w="9525">
            <a:solidFill>
              <a:srgbClr val="FF0000"/>
            </a:solidFill>
            <a:round/>
            <a:headEnd/>
            <a:tailEnd/>
          </a:ln>
        </p:spPr>
        <p:txBody>
          <a:bodyPr lIns="192911" tIns="96455" rIns="192911" bIns="96455"/>
          <a:lstStyle/>
          <a:p>
            <a:endParaRPr lang="en-US"/>
          </a:p>
        </p:txBody>
      </p:sp>
      <p:sp>
        <p:nvSpPr>
          <p:cNvPr id="44045" name="Line 72"/>
          <p:cNvSpPr>
            <a:spLocks noChangeShapeType="1"/>
          </p:cNvSpPr>
          <p:nvPr/>
        </p:nvSpPr>
        <p:spPr bwMode="auto">
          <a:xfrm flipH="1">
            <a:off x="3657515" y="1607001"/>
            <a:ext cx="1361719" cy="1274304"/>
          </a:xfrm>
          <a:prstGeom prst="line">
            <a:avLst/>
          </a:prstGeom>
          <a:noFill/>
          <a:ln w="9525">
            <a:solidFill>
              <a:schemeClr val="accent2"/>
            </a:solidFill>
            <a:round/>
            <a:headEnd/>
            <a:tailEnd/>
          </a:ln>
        </p:spPr>
        <p:txBody>
          <a:bodyPr lIns="192911" tIns="96455" rIns="192911" bIns="96455"/>
          <a:lstStyle/>
          <a:p>
            <a:endParaRPr lang="en-US"/>
          </a:p>
        </p:txBody>
      </p:sp>
      <p:sp>
        <p:nvSpPr>
          <p:cNvPr id="44046" name="Line 73"/>
          <p:cNvSpPr>
            <a:spLocks noChangeShapeType="1"/>
          </p:cNvSpPr>
          <p:nvPr/>
        </p:nvSpPr>
        <p:spPr bwMode="auto">
          <a:xfrm flipH="1">
            <a:off x="3488706" y="1733586"/>
            <a:ext cx="1871898" cy="1277118"/>
          </a:xfrm>
          <a:prstGeom prst="line">
            <a:avLst/>
          </a:prstGeom>
          <a:noFill/>
          <a:ln w="9525">
            <a:solidFill>
              <a:schemeClr val="accent2"/>
            </a:solidFill>
            <a:round/>
            <a:headEnd/>
            <a:tailEnd/>
          </a:ln>
        </p:spPr>
        <p:txBody>
          <a:bodyPr lIns="192911" tIns="96455" rIns="192911" bIns="96455"/>
          <a:lstStyle/>
          <a:p>
            <a:endParaRPr lang="en-US"/>
          </a:p>
        </p:txBody>
      </p:sp>
      <p:sp>
        <p:nvSpPr>
          <p:cNvPr id="44047" name="Line 74"/>
          <p:cNvSpPr>
            <a:spLocks noChangeShapeType="1"/>
          </p:cNvSpPr>
          <p:nvPr/>
        </p:nvSpPr>
        <p:spPr bwMode="auto">
          <a:xfrm flipH="1" flipV="1">
            <a:off x="5698219" y="9005284"/>
            <a:ext cx="1361719" cy="894545"/>
          </a:xfrm>
          <a:prstGeom prst="line">
            <a:avLst/>
          </a:prstGeom>
          <a:noFill/>
          <a:ln w="57150">
            <a:solidFill>
              <a:srgbClr val="FF0000"/>
            </a:solidFill>
            <a:round/>
            <a:headEnd/>
            <a:tailEnd type="triangle" w="med" len="med"/>
          </a:ln>
        </p:spPr>
        <p:txBody>
          <a:bodyPr lIns="192911" tIns="96455" rIns="192911" bIns="96455"/>
          <a:lstStyle/>
          <a:p>
            <a:endParaRPr lang="en-US"/>
          </a:p>
        </p:txBody>
      </p:sp>
      <p:sp>
        <p:nvSpPr>
          <p:cNvPr id="44050" name="Line 77"/>
          <p:cNvSpPr>
            <a:spLocks noChangeShapeType="1"/>
          </p:cNvSpPr>
          <p:nvPr/>
        </p:nvSpPr>
        <p:spPr bwMode="auto">
          <a:xfrm>
            <a:off x="5698219" y="1733585"/>
            <a:ext cx="1530529" cy="1"/>
          </a:xfrm>
          <a:prstGeom prst="line">
            <a:avLst/>
          </a:prstGeom>
          <a:noFill/>
          <a:ln w="57150">
            <a:solidFill>
              <a:schemeClr val="accent2"/>
            </a:solidFill>
            <a:round/>
            <a:headEnd/>
            <a:tailEnd type="triangle" w="med" len="med"/>
          </a:ln>
        </p:spPr>
        <p:txBody>
          <a:bodyPr lIns="192911" tIns="96455" rIns="192911" bIns="96455"/>
          <a:lstStyle/>
          <a:p>
            <a:endParaRPr lang="en-US"/>
          </a:p>
        </p:txBody>
      </p:sp>
      <p:grpSp>
        <p:nvGrpSpPr>
          <p:cNvPr id="5" name="Group 100"/>
          <p:cNvGrpSpPr>
            <a:grpSpLocks/>
          </p:cNvGrpSpPr>
          <p:nvPr/>
        </p:nvGrpSpPr>
        <p:grpSpPr bwMode="auto">
          <a:xfrm>
            <a:off x="8421660" y="2881303"/>
            <a:ext cx="5957058" cy="962249"/>
            <a:chOff x="2245" y="1298"/>
            <a:chExt cx="1968" cy="288"/>
          </a:xfrm>
        </p:grpSpPr>
        <p:sp>
          <p:nvSpPr>
            <p:cNvPr id="44069" name="Line 78"/>
            <p:cNvSpPr>
              <a:spLocks noChangeShapeType="1"/>
            </p:cNvSpPr>
            <p:nvPr/>
          </p:nvSpPr>
          <p:spPr bwMode="auto">
            <a:xfrm>
              <a:off x="2245" y="1586"/>
              <a:ext cx="1968" cy="0"/>
            </a:xfrm>
            <a:prstGeom prst="line">
              <a:avLst/>
            </a:prstGeom>
            <a:noFill/>
            <a:ln w="9525">
              <a:solidFill>
                <a:schemeClr val="tx1"/>
              </a:solidFill>
              <a:round/>
              <a:headEnd/>
              <a:tailEnd/>
            </a:ln>
          </p:spPr>
          <p:txBody>
            <a:bodyPr wrap="none" anchor="ctr"/>
            <a:lstStyle/>
            <a:p>
              <a:endParaRPr lang="en-US"/>
            </a:p>
          </p:txBody>
        </p:sp>
        <p:sp>
          <p:nvSpPr>
            <p:cNvPr id="44070" name="Line 79"/>
            <p:cNvSpPr>
              <a:spLocks noChangeShapeType="1"/>
            </p:cNvSpPr>
            <p:nvPr/>
          </p:nvSpPr>
          <p:spPr bwMode="auto">
            <a:xfrm>
              <a:off x="2852" y="1298"/>
              <a:ext cx="0" cy="288"/>
            </a:xfrm>
            <a:prstGeom prst="line">
              <a:avLst/>
            </a:prstGeom>
            <a:noFill/>
            <a:ln w="38100">
              <a:solidFill>
                <a:schemeClr val="tx1"/>
              </a:solidFill>
              <a:round/>
              <a:headEnd/>
              <a:tailEnd/>
            </a:ln>
          </p:spPr>
          <p:txBody>
            <a:bodyPr wrap="none" anchor="ctr"/>
            <a:lstStyle/>
            <a:p>
              <a:endParaRPr lang="en-US"/>
            </a:p>
          </p:txBody>
        </p:sp>
        <p:sp>
          <p:nvSpPr>
            <p:cNvPr id="44071" name="Line 80"/>
            <p:cNvSpPr>
              <a:spLocks noChangeShapeType="1"/>
            </p:cNvSpPr>
            <p:nvPr/>
          </p:nvSpPr>
          <p:spPr bwMode="auto">
            <a:xfrm>
              <a:off x="2789" y="1298"/>
              <a:ext cx="0" cy="288"/>
            </a:xfrm>
            <a:prstGeom prst="line">
              <a:avLst/>
            </a:prstGeom>
            <a:noFill/>
            <a:ln w="38100">
              <a:solidFill>
                <a:schemeClr val="tx1"/>
              </a:solidFill>
              <a:round/>
              <a:headEnd/>
              <a:tailEnd/>
            </a:ln>
          </p:spPr>
          <p:txBody>
            <a:bodyPr wrap="none" anchor="ctr"/>
            <a:lstStyle/>
            <a:p>
              <a:endParaRPr lang="en-US"/>
            </a:p>
          </p:txBody>
        </p:sp>
        <p:sp>
          <p:nvSpPr>
            <p:cNvPr id="44072" name="Line 81"/>
            <p:cNvSpPr>
              <a:spLocks noChangeShapeType="1"/>
            </p:cNvSpPr>
            <p:nvPr/>
          </p:nvSpPr>
          <p:spPr bwMode="auto">
            <a:xfrm>
              <a:off x="3013" y="1298"/>
              <a:ext cx="0" cy="288"/>
            </a:xfrm>
            <a:prstGeom prst="line">
              <a:avLst/>
            </a:prstGeom>
            <a:noFill/>
            <a:ln w="38100">
              <a:solidFill>
                <a:schemeClr val="tx1"/>
              </a:solidFill>
              <a:round/>
              <a:headEnd/>
              <a:tailEnd/>
            </a:ln>
          </p:spPr>
          <p:txBody>
            <a:bodyPr wrap="none" anchor="ctr"/>
            <a:lstStyle/>
            <a:p>
              <a:endParaRPr lang="en-US"/>
            </a:p>
          </p:txBody>
        </p:sp>
        <p:sp>
          <p:nvSpPr>
            <p:cNvPr id="44073" name="Line 82"/>
            <p:cNvSpPr>
              <a:spLocks noChangeShapeType="1"/>
            </p:cNvSpPr>
            <p:nvPr/>
          </p:nvSpPr>
          <p:spPr bwMode="auto">
            <a:xfrm>
              <a:off x="3198" y="1298"/>
              <a:ext cx="0" cy="288"/>
            </a:xfrm>
            <a:prstGeom prst="line">
              <a:avLst/>
            </a:prstGeom>
            <a:noFill/>
            <a:ln w="38100">
              <a:solidFill>
                <a:schemeClr val="tx1"/>
              </a:solidFill>
              <a:round/>
              <a:headEnd/>
              <a:tailEnd/>
            </a:ln>
          </p:spPr>
          <p:txBody>
            <a:bodyPr wrap="none" anchor="ctr"/>
            <a:lstStyle/>
            <a:p>
              <a:endParaRPr lang="en-US"/>
            </a:p>
          </p:txBody>
        </p:sp>
        <p:sp>
          <p:nvSpPr>
            <p:cNvPr id="44074" name="Line 83"/>
            <p:cNvSpPr>
              <a:spLocks noChangeShapeType="1"/>
            </p:cNvSpPr>
            <p:nvPr/>
          </p:nvSpPr>
          <p:spPr bwMode="auto">
            <a:xfrm>
              <a:off x="3560" y="1298"/>
              <a:ext cx="0" cy="288"/>
            </a:xfrm>
            <a:prstGeom prst="line">
              <a:avLst/>
            </a:prstGeom>
            <a:noFill/>
            <a:ln w="38100">
              <a:solidFill>
                <a:schemeClr val="tx1"/>
              </a:solidFill>
              <a:round/>
              <a:headEnd/>
              <a:tailEnd/>
            </a:ln>
          </p:spPr>
          <p:txBody>
            <a:bodyPr wrap="none" anchor="ctr"/>
            <a:lstStyle/>
            <a:p>
              <a:endParaRPr lang="en-US"/>
            </a:p>
          </p:txBody>
        </p:sp>
        <p:sp>
          <p:nvSpPr>
            <p:cNvPr id="44075" name="Line 84"/>
            <p:cNvSpPr>
              <a:spLocks noChangeShapeType="1"/>
            </p:cNvSpPr>
            <p:nvPr/>
          </p:nvSpPr>
          <p:spPr bwMode="auto">
            <a:xfrm>
              <a:off x="3674" y="1298"/>
              <a:ext cx="0" cy="288"/>
            </a:xfrm>
            <a:prstGeom prst="line">
              <a:avLst/>
            </a:prstGeom>
            <a:noFill/>
            <a:ln w="38100">
              <a:solidFill>
                <a:schemeClr val="tx1"/>
              </a:solidFill>
              <a:round/>
              <a:headEnd/>
              <a:tailEnd/>
            </a:ln>
          </p:spPr>
          <p:txBody>
            <a:bodyPr wrap="none" anchor="ctr"/>
            <a:lstStyle/>
            <a:p>
              <a:endParaRPr lang="en-US"/>
            </a:p>
          </p:txBody>
        </p:sp>
      </p:grpSp>
      <p:grpSp>
        <p:nvGrpSpPr>
          <p:cNvPr id="6" name="Group 101"/>
          <p:cNvGrpSpPr>
            <a:grpSpLocks/>
          </p:cNvGrpSpPr>
          <p:nvPr/>
        </p:nvGrpSpPr>
        <p:grpSpPr bwMode="auto">
          <a:xfrm>
            <a:off x="8421660" y="4240000"/>
            <a:ext cx="5957058" cy="962249"/>
            <a:chOff x="2245" y="1781"/>
            <a:chExt cx="1968" cy="288"/>
          </a:xfrm>
        </p:grpSpPr>
        <p:sp>
          <p:nvSpPr>
            <p:cNvPr id="44065" name="Line 85"/>
            <p:cNvSpPr>
              <a:spLocks noChangeShapeType="1"/>
            </p:cNvSpPr>
            <p:nvPr/>
          </p:nvSpPr>
          <p:spPr bwMode="auto">
            <a:xfrm>
              <a:off x="2245" y="2069"/>
              <a:ext cx="1968" cy="0"/>
            </a:xfrm>
            <a:prstGeom prst="line">
              <a:avLst/>
            </a:prstGeom>
            <a:noFill/>
            <a:ln w="9525">
              <a:solidFill>
                <a:schemeClr val="tx1"/>
              </a:solidFill>
              <a:round/>
              <a:headEnd/>
              <a:tailEnd/>
            </a:ln>
          </p:spPr>
          <p:txBody>
            <a:bodyPr wrap="none" anchor="ctr"/>
            <a:lstStyle/>
            <a:p>
              <a:endParaRPr lang="en-US"/>
            </a:p>
          </p:txBody>
        </p:sp>
        <p:sp>
          <p:nvSpPr>
            <p:cNvPr id="44066" name="Line 87"/>
            <p:cNvSpPr>
              <a:spLocks noChangeShapeType="1"/>
            </p:cNvSpPr>
            <p:nvPr/>
          </p:nvSpPr>
          <p:spPr bwMode="auto">
            <a:xfrm>
              <a:off x="2869" y="1781"/>
              <a:ext cx="0" cy="288"/>
            </a:xfrm>
            <a:prstGeom prst="line">
              <a:avLst/>
            </a:prstGeom>
            <a:noFill/>
            <a:ln w="38100">
              <a:solidFill>
                <a:schemeClr val="tx1"/>
              </a:solidFill>
              <a:round/>
              <a:headEnd/>
              <a:tailEnd/>
            </a:ln>
          </p:spPr>
          <p:txBody>
            <a:bodyPr wrap="none" anchor="ctr"/>
            <a:lstStyle/>
            <a:p>
              <a:endParaRPr lang="en-US"/>
            </a:p>
          </p:txBody>
        </p:sp>
        <p:sp>
          <p:nvSpPr>
            <p:cNvPr id="44067" name="Line 89"/>
            <p:cNvSpPr>
              <a:spLocks noChangeShapeType="1"/>
            </p:cNvSpPr>
            <p:nvPr/>
          </p:nvSpPr>
          <p:spPr bwMode="auto">
            <a:xfrm>
              <a:off x="3109" y="1781"/>
              <a:ext cx="0" cy="288"/>
            </a:xfrm>
            <a:prstGeom prst="line">
              <a:avLst/>
            </a:prstGeom>
            <a:noFill/>
            <a:ln w="38100">
              <a:solidFill>
                <a:schemeClr val="tx1"/>
              </a:solidFill>
              <a:round/>
              <a:headEnd/>
              <a:tailEnd/>
            </a:ln>
          </p:spPr>
          <p:txBody>
            <a:bodyPr wrap="none" anchor="ctr"/>
            <a:lstStyle/>
            <a:p>
              <a:endParaRPr lang="en-US"/>
            </a:p>
          </p:txBody>
        </p:sp>
        <p:sp>
          <p:nvSpPr>
            <p:cNvPr id="44068" name="Line 90"/>
            <p:cNvSpPr>
              <a:spLocks noChangeShapeType="1"/>
            </p:cNvSpPr>
            <p:nvPr/>
          </p:nvSpPr>
          <p:spPr bwMode="auto">
            <a:xfrm>
              <a:off x="3424" y="1781"/>
              <a:ext cx="0" cy="288"/>
            </a:xfrm>
            <a:prstGeom prst="line">
              <a:avLst/>
            </a:prstGeom>
            <a:noFill/>
            <a:ln w="38100">
              <a:solidFill>
                <a:schemeClr val="tx1"/>
              </a:solidFill>
              <a:round/>
              <a:headEnd/>
              <a:tailEnd/>
            </a:ln>
          </p:spPr>
          <p:txBody>
            <a:bodyPr wrap="none" anchor="ctr"/>
            <a:lstStyle/>
            <a:p>
              <a:endParaRPr lang="en-US"/>
            </a:p>
          </p:txBody>
        </p:sp>
      </p:grpSp>
      <p:grpSp>
        <p:nvGrpSpPr>
          <p:cNvPr id="7" name="Group 102"/>
          <p:cNvGrpSpPr>
            <a:grpSpLocks/>
          </p:cNvGrpSpPr>
          <p:nvPr/>
        </p:nvGrpSpPr>
        <p:grpSpPr bwMode="auto">
          <a:xfrm>
            <a:off x="8421660" y="5643704"/>
            <a:ext cx="5957058" cy="962249"/>
            <a:chOff x="2245" y="2280"/>
            <a:chExt cx="1968" cy="288"/>
          </a:xfrm>
        </p:grpSpPr>
        <p:sp>
          <p:nvSpPr>
            <p:cNvPr id="44058" name="Line 92"/>
            <p:cNvSpPr>
              <a:spLocks noChangeShapeType="1"/>
            </p:cNvSpPr>
            <p:nvPr/>
          </p:nvSpPr>
          <p:spPr bwMode="auto">
            <a:xfrm>
              <a:off x="2245" y="2568"/>
              <a:ext cx="1968" cy="0"/>
            </a:xfrm>
            <a:prstGeom prst="line">
              <a:avLst/>
            </a:prstGeom>
            <a:noFill/>
            <a:ln w="9525">
              <a:solidFill>
                <a:schemeClr val="tx1"/>
              </a:solidFill>
              <a:round/>
              <a:headEnd/>
              <a:tailEnd/>
            </a:ln>
          </p:spPr>
          <p:txBody>
            <a:bodyPr wrap="none" anchor="ctr"/>
            <a:lstStyle/>
            <a:p>
              <a:endParaRPr lang="en-US"/>
            </a:p>
          </p:txBody>
        </p:sp>
        <p:sp>
          <p:nvSpPr>
            <p:cNvPr id="44060" name="Line 94"/>
            <p:cNvSpPr>
              <a:spLocks noChangeShapeType="1"/>
            </p:cNvSpPr>
            <p:nvPr/>
          </p:nvSpPr>
          <p:spPr bwMode="auto">
            <a:xfrm>
              <a:off x="2744" y="2280"/>
              <a:ext cx="0" cy="288"/>
            </a:xfrm>
            <a:prstGeom prst="line">
              <a:avLst/>
            </a:prstGeom>
            <a:noFill/>
            <a:ln w="38100">
              <a:solidFill>
                <a:schemeClr val="tx1"/>
              </a:solidFill>
              <a:round/>
              <a:headEnd/>
              <a:tailEnd/>
            </a:ln>
          </p:spPr>
          <p:txBody>
            <a:bodyPr wrap="none" anchor="ctr"/>
            <a:lstStyle/>
            <a:p>
              <a:endParaRPr lang="en-US"/>
            </a:p>
          </p:txBody>
        </p:sp>
        <p:sp>
          <p:nvSpPr>
            <p:cNvPr id="44061" name="Line 95"/>
            <p:cNvSpPr>
              <a:spLocks noChangeShapeType="1"/>
            </p:cNvSpPr>
            <p:nvPr/>
          </p:nvSpPr>
          <p:spPr bwMode="auto">
            <a:xfrm>
              <a:off x="2835" y="2280"/>
              <a:ext cx="0" cy="288"/>
            </a:xfrm>
            <a:prstGeom prst="line">
              <a:avLst/>
            </a:prstGeom>
            <a:noFill/>
            <a:ln w="38100">
              <a:solidFill>
                <a:schemeClr val="tx1"/>
              </a:solidFill>
              <a:round/>
              <a:headEnd/>
              <a:tailEnd/>
            </a:ln>
          </p:spPr>
          <p:txBody>
            <a:bodyPr wrap="none" anchor="ctr"/>
            <a:lstStyle/>
            <a:p>
              <a:endParaRPr lang="en-US"/>
            </a:p>
          </p:txBody>
        </p:sp>
        <p:sp>
          <p:nvSpPr>
            <p:cNvPr id="44062" name="Line 96"/>
            <p:cNvSpPr>
              <a:spLocks noChangeShapeType="1"/>
            </p:cNvSpPr>
            <p:nvPr/>
          </p:nvSpPr>
          <p:spPr bwMode="auto">
            <a:xfrm>
              <a:off x="3198" y="2280"/>
              <a:ext cx="0" cy="288"/>
            </a:xfrm>
            <a:prstGeom prst="line">
              <a:avLst/>
            </a:prstGeom>
            <a:noFill/>
            <a:ln w="38100">
              <a:solidFill>
                <a:schemeClr val="tx1"/>
              </a:solidFill>
              <a:round/>
              <a:headEnd/>
              <a:tailEnd/>
            </a:ln>
          </p:spPr>
          <p:txBody>
            <a:bodyPr wrap="none" anchor="ctr"/>
            <a:lstStyle/>
            <a:p>
              <a:endParaRPr lang="en-US"/>
            </a:p>
          </p:txBody>
        </p:sp>
        <p:sp>
          <p:nvSpPr>
            <p:cNvPr id="44063" name="Line 97"/>
            <p:cNvSpPr>
              <a:spLocks noChangeShapeType="1"/>
            </p:cNvSpPr>
            <p:nvPr/>
          </p:nvSpPr>
          <p:spPr bwMode="auto">
            <a:xfrm>
              <a:off x="3445" y="2280"/>
              <a:ext cx="0" cy="288"/>
            </a:xfrm>
            <a:prstGeom prst="line">
              <a:avLst/>
            </a:prstGeom>
            <a:noFill/>
            <a:ln w="38100">
              <a:solidFill>
                <a:schemeClr val="tx1"/>
              </a:solidFill>
              <a:round/>
              <a:headEnd/>
              <a:tailEnd/>
            </a:ln>
          </p:spPr>
          <p:txBody>
            <a:bodyPr wrap="none" anchor="ctr"/>
            <a:lstStyle/>
            <a:p>
              <a:endParaRPr lang="en-US"/>
            </a:p>
          </p:txBody>
        </p:sp>
      </p:grpSp>
      <p:sp>
        <p:nvSpPr>
          <p:cNvPr id="44055" name="Text Box 104"/>
          <p:cNvSpPr txBox="1">
            <a:spLocks noChangeArrowheads="1"/>
          </p:cNvSpPr>
          <p:nvPr/>
        </p:nvSpPr>
        <p:spPr bwMode="auto">
          <a:xfrm>
            <a:off x="14378718" y="1197607"/>
            <a:ext cx="2178541" cy="1071957"/>
          </a:xfrm>
          <a:prstGeom prst="rect">
            <a:avLst/>
          </a:prstGeom>
          <a:noFill/>
          <a:ln w="9525">
            <a:noFill/>
            <a:miter lim="800000"/>
            <a:headEnd/>
            <a:tailEnd/>
          </a:ln>
        </p:spPr>
        <p:txBody>
          <a:bodyPr wrap="none" lIns="192911" tIns="96455" rIns="192911" bIns="96455">
            <a:spAutoFit/>
          </a:bodyPr>
          <a:lstStyle/>
          <a:p>
            <a:r>
              <a:rPr lang="en-US" dirty="0"/>
              <a:t>trial 1</a:t>
            </a:r>
            <a:endParaRPr lang="fr-FR" dirty="0"/>
          </a:p>
        </p:txBody>
      </p:sp>
      <p:sp>
        <p:nvSpPr>
          <p:cNvPr id="44056" name="Text Box 105"/>
          <p:cNvSpPr txBox="1">
            <a:spLocks noChangeArrowheads="1"/>
          </p:cNvSpPr>
          <p:nvPr/>
        </p:nvSpPr>
        <p:spPr bwMode="auto">
          <a:xfrm>
            <a:off x="14578499" y="2733526"/>
            <a:ext cx="2178541" cy="1071957"/>
          </a:xfrm>
          <a:prstGeom prst="rect">
            <a:avLst/>
          </a:prstGeom>
          <a:noFill/>
          <a:ln w="9525">
            <a:noFill/>
            <a:miter lim="800000"/>
            <a:headEnd/>
            <a:tailEnd/>
          </a:ln>
        </p:spPr>
        <p:txBody>
          <a:bodyPr wrap="none" lIns="192911" tIns="96455" rIns="192911" bIns="96455">
            <a:spAutoFit/>
          </a:bodyPr>
          <a:lstStyle/>
          <a:p>
            <a:r>
              <a:rPr lang="en-US" dirty="0"/>
              <a:t>trial 2</a:t>
            </a:r>
            <a:endParaRPr lang="fr-FR" dirty="0"/>
          </a:p>
        </p:txBody>
      </p:sp>
      <p:sp>
        <p:nvSpPr>
          <p:cNvPr id="44057" name="Text Box 106"/>
          <p:cNvSpPr txBox="1">
            <a:spLocks noChangeArrowheads="1"/>
          </p:cNvSpPr>
          <p:nvPr/>
        </p:nvSpPr>
        <p:spPr bwMode="auto">
          <a:xfrm>
            <a:off x="14578499" y="5456937"/>
            <a:ext cx="2258691" cy="1071957"/>
          </a:xfrm>
          <a:prstGeom prst="rect">
            <a:avLst/>
          </a:prstGeom>
          <a:noFill/>
          <a:ln w="9525">
            <a:noFill/>
            <a:miter lim="800000"/>
            <a:headEnd/>
            <a:tailEnd/>
          </a:ln>
        </p:spPr>
        <p:txBody>
          <a:bodyPr wrap="none" lIns="192911" tIns="96455" rIns="192911" bIns="96455">
            <a:spAutoFit/>
          </a:bodyPr>
          <a:lstStyle/>
          <a:p>
            <a:r>
              <a:rPr lang="en-US" dirty="0"/>
              <a:t>trial </a:t>
            </a:r>
            <a:r>
              <a:rPr lang="en-US" i="1" dirty="0"/>
              <a:t>K</a:t>
            </a:r>
            <a:endParaRPr lang="fr-FR" i="1" dirty="0"/>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noProof="0" dirty="0">
                <a:solidFill>
                  <a:srgbClr val="FF0000"/>
                </a:solidFill>
                <a:latin typeface="Impact" charset="0"/>
                <a:ea typeface="ＭＳ Ｐゴシック" charset="0"/>
                <a:cs typeface="Impact" charset="0"/>
              </a:rPr>
              <a:t>Spike count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FANO factor</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9" name="Straight Connector 8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0" name="Picture 7" descr="pipe_cervelle"/>
          <p:cNvPicPr>
            <a:picLocks noChangeAspect="1" noChangeArrowheads="1"/>
          </p:cNvPicPr>
          <p:nvPr/>
        </p:nvPicPr>
        <p:blipFill>
          <a:blip r:embed="rId3"/>
          <a:srcRect/>
          <a:stretch>
            <a:fillRect/>
          </a:stretch>
        </p:blipFill>
        <p:spPr bwMode="auto">
          <a:xfrm>
            <a:off x="602084" y="6898319"/>
            <a:ext cx="3117326" cy="2745523"/>
          </a:xfrm>
          <a:prstGeom prst="rect">
            <a:avLst/>
          </a:prstGeom>
          <a:noFill/>
          <a:ln w="9525">
            <a:noFill/>
            <a:miter lim="800000"/>
            <a:headEnd/>
            <a:tailEnd/>
          </a:ln>
        </p:spPr>
      </p:pic>
      <p:sp>
        <p:nvSpPr>
          <p:cNvPr id="92" name="Rectangle 91"/>
          <p:cNvSpPr/>
          <p:nvPr/>
        </p:nvSpPr>
        <p:spPr>
          <a:xfrm>
            <a:off x="298227" y="8882764"/>
            <a:ext cx="4321493" cy="7370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AutoShape 4"/>
          <p:cNvSpPr>
            <a:spLocks noChangeArrowheads="1"/>
          </p:cNvSpPr>
          <p:nvPr/>
        </p:nvSpPr>
        <p:spPr bwMode="auto">
          <a:xfrm rot="5400000">
            <a:off x="3580783" y="6918617"/>
            <a:ext cx="5167545" cy="3316144"/>
          </a:xfrm>
          <a:prstGeom prst="parallelogram">
            <a:avLst>
              <a:gd name="adj" fmla="val 44259"/>
            </a:avLst>
          </a:prstGeom>
          <a:solidFill>
            <a:schemeClr val="bg1">
              <a:lumMod val="95000"/>
            </a:schemeClr>
          </a:solidFill>
          <a:ln w="9525">
            <a:solidFill>
              <a:schemeClr val="tx1"/>
            </a:solidFill>
            <a:miter lim="800000"/>
            <a:headEnd/>
            <a:tailEnd/>
          </a:ln>
        </p:spPr>
        <p:txBody>
          <a:bodyPr wrap="none" anchor="ctr"/>
          <a:lstStyle/>
          <a:p>
            <a:endParaRPr lang="en-US"/>
          </a:p>
        </p:txBody>
      </p:sp>
      <p:sp>
        <p:nvSpPr>
          <p:cNvPr id="44049" name="Line 76"/>
          <p:cNvSpPr>
            <a:spLocks noChangeShapeType="1"/>
          </p:cNvSpPr>
          <p:nvPr/>
        </p:nvSpPr>
        <p:spPr bwMode="auto">
          <a:xfrm flipH="1">
            <a:off x="1444250" y="3576125"/>
            <a:ext cx="2275159" cy="3642879"/>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44048" name="Line 75"/>
          <p:cNvSpPr>
            <a:spLocks noChangeShapeType="1"/>
          </p:cNvSpPr>
          <p:nvPr/>
        </p:nvSpPr>
        <p:spPr bwMode="auto">
          <a:xfrm flipH="1">
            <a:off x="1444251" y="3393278"/>
            <a:ext cx="172560" cy="3699142"/>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91" name="Text Box 8"/>
          <p:cNvSpPr txBox="1">
            <a:spLocks noChangeArrowheads="1"/>
          </p:cNvSpPr>
          <p:nvPr/>
        </p:nvSpPr>
        <p:spPr bwMode="auto">
          <a:xfrm>
            <a:off x="74899" y="8940583"/>
            <a:ext cx="2300369" cy="1071957"/>
          </a:xfrm>
          <a:prstGeom prst="rect">
            <a:avLst/>
          </a:prstGeom>
          <a:noFill/>
          <a:ln w="9525">
            <a:noFill/>
            <a:miter lim="800000"/>
            <a:headEnd/>
            <a:tailEnd/>
          </a:ln>
        </p:spPr>
        <p:txBody>
          <a:bodyPr wrap="none" lIns="192911" tIns="96455" rIns="192911" bIns="96455">
            <a:spAutoFit/>
          </a:bodyPr>
          <a:lstStyle/>
          <a:p>
            <a:r>
              <a:rPr lang="en-US" dirty="0"/>
              <a:t>Brain </a:t>
            </a:r>
          </a:p>
        </p:txBody>
      </p:sp>
      <p:grpSp>
        <p:nvGrpSpPr>
          <p:cNvPr id="8" name="Group 107"/>
          <p:cNvGrpSpPr/>
          <p:nvPr/>
        </p:nvGrpSpPr>
        <p:grpSpPr>
          <a:xfrm rot="840000">
            <a:off x="4716436" y="7348627"/>
            <a:ext cx="2608469" cy="2958918"/>
            <a:chOff x="681816" y="7709336"/>
            <a:chExt cx="3214066" cy="2958918"/>
          </a:xfrm>
        </p:grpSpPr>
        <p:sp>
          <p:nvSpPr>
            <p:cNvPr id="109" name="Rounded Rectangle 99"/>
            <p:cNvSpPr>
              <a:spLocks noChangeArrowheads="1"/>
            </p:cNvSpPr>
            <p:nvPr/>
          </p:nvSpPr>
          <p:spPr bwMode="auto">
            <a:xfrm>
              <a:off x="1325197" y="7709336"/>
              <a:ext cx="2570685" cy="1571009"/>
            </a:xfrm>
            <a:prstGeom prst="roundRect">
              <a:avLst>
                <a:gd name="adj" fmla="val 16667"/>
              </a:avLst>
            </a:prstGeom>
            <a:solidFill>
              <a:schemeClr val="bg1">
                <a:lumMod val="95000"/>
              </a:schemeClr>
            </a:solidFill>
            <a:ln w="9525" algn="ctr">
              <a:solidFill>
                <a:schemeClr val="bg1">
                  <a:lumMod val="95000"/>
                </a:schemeClr>
              </a:solidFill>
              <a:round/>
              <a:headEnd/>
              <a:tailEnd/>
            </a:ln>
          </p:spPr>
          <p:txBody>
            <a:bodyPr lIns="192911" tIns="96455" rIns="192911" bIns="96455"/>
            <a:lstStyle/>
            <a:p>
              <a:endParaRPr lang="en-US" sz="5900" dirty="0">
                <a:solidFill>
                  <a:schemeClr val="bg1"/>
                </a:solidFill>
              </a:endParaRPr>
            </a:p>
          </p:txBody>
        </p:sp>
        <p:grpSp>
          <p:nvGrpSpPr>
            <p:cNvPr id="9" name="Group 97"/>
            <p:cNvGrpSpPr>
              <a:grpSpLocks/>
            </p:cNvGrpSpPr>
            <p:nvPr/>
          </p:nvGrpSpPr>
          <p:grpSpPr bwMode="auto">
            <a:xfrm>
              <a:off x="1580282" y="7709336"/>
              <a:ext cx="2315600" cy="1571009"/>
              <a:chOff x="1691680" y="4669809"/>
              <a:chExt cx="3024336" cy="2188191"/>
            </a:xfrm>
          </p:grpSpPr>
          <p:sp>
            <p:nvSpPr>
              <p:cNvPr id="112" name="Freeform 74"/>
              <p:cNvSpPr>
                <a:spLocks/>
              </p:cNvSpPr>
              <p:nvPr/>
            </p:nvSpPr>
            <p:spPr bwMode="auto">
              <a:xfrm>
                <a:off x="1701421" y="5318078"/>
                <a:ext cx="850710" cy="727880"/>
              </a:xfrm>
              <a:custGeom>
                <a:avLst/>
                <a:gdLst>
                  <a:gd name="T0" fmla="*/ 168322 w 850710"/>
                  <a:gd name="T1" fmla="*/ 700585 h 727880"/>
                  <a:gd name="T2" fmla="*/ 113731 w 850710"/>
                  <a:gd name="T3" fmla="*/ 4549 h 727880"/>
                  <a:gd name="T4" fmla="*/ 850710 w 850710"/>
                  <a:gd name="T5" fmla="*/ 727880 h 727880"/>
                  <a:gd name="T6" fmla="*/ 0 60000 65536"/>
                  <a:gd name="T7" fmla="*/ 0 60000 65536"/>
                  <a:gd name="T8" fmla="*/ 0 60000 65536"/>
                  <a:gd name="T9" fmla="*/ 0 w 850710"/>
                  <a:gd name="T10" fmla="*/ 0 h 727880"/>
                  <a:gd name="T11" fmla="*/ 850710 w 850710"/>
                  <a:gd name="T12" fmla="*/ 727880 h 727880"/>
                </a:gdLst>
                <a:ahLst/>
                <a:cxnLst>
                  <a:cxn ang="T6">
                    <a:pos x="T0" y="T1"/>
                  </a:cxn>
                  <a:cxn ang="T7">
                    <a:pos x="T2" y="T3"/>
                  </a:cxn>
                  <a:cxn ang="T8">
                    <a:pos x="T4" y="T5"/>
                  </a:cxn>
                </a:cxnLst>
                <a:rect l="T9" t="T10" r="T11" b="T12"/>
                <a:pathLst>
                  <a:path w="850710" h="727880">
                    <a:moveTo>
                      <a:pt x="168322" y="700585"/>
                    </a:moveTo>
                    <a:cubicBezTo>
                      <a:pt x="84161" y="350292"/>
                      <a:pt x="0" y="0"/>
                      <a:pt x="113731" y="4549"/>
                    </a:cubicBezTo>
                    <a:cubicBezTo>
                      <a:pt x="227462" y="9098"/>
                      <a:pt x="539086" y="368489"/>
                      <a:pt x="850710" y="727880"/>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3" name="Freeform 75"/>
              <p:cNvSpPr>
                <a:spLocks/>
              </p:cNvSpPr>
              <p:nvPr/>
            </p:nvSpPr>
            <p:spPr bwMode="auto">
              <a:xfrm>
                <a:off x="2386084" y="5129283"/>
                <a:ext cx="698310" cy="998562"/>
              </a:xfrm>
              <a:custGeom>
                <a:avLst/>
                <a:gdLst>
                  <a:gd name="T0" fmla="*/ 15922 w 698310"/>
                  <a:gd name="T1" fmla="*/ 206992 h 998562"/>
                  <a:gd name="T2" fmla="*/ 70513 w 698310"/>
                  <a:gd name="T3" fmla="*/ 43218 h 998562"/>
                  <a:gd name="T4" fmla="*/ 439003 w 698310"/>
                  <a:gd name="T5" fmla="*/ 466299 h 998562"/>
                  <a:gd name="T6" fmla="*/ 698310 w 698310"/>
                  <a:gd name="T7" fmla="*/ 998562 h 998562"/>
                  <a:gd name="T8" fmla="*/ 0 60000 65536"/>
                  <a:gd name="T9" fmla="*/ 0 60000 65536"/>
                  <a:gd name="T10" fmla="*/ 0 60000 65536"/>
                  <a:gd name="T11" fmla="*/ 0 60000 65536"/>
                  <a:gd name="T12" fmla="*/ 0 w 698310"/>
                  <a:gd name="T13" fmla="*/ 0 h 998562"/>
                  <a:gd name="T14" fmla="*/ 698310 w 698310"/>
                  <a:gd name="T15" fmla="*/ 998562 h 998562"/>
                </a:gdLst>
                <a:ahLst/>
                <a:cxnLst>
                  <a:cxn ang="T8">
                    <a:pos x="T0" y="T1"/>
                  </a:cxn>
                  <a:cxn ang="T9">
                    <a:pos x="T2" y="T3"/>
                  </a:cxn>
                  <a:cxn ang="T10">
                    <a:pos x="T4" y="T5"/>
                  </a:cxn>
                  <a:cxn ang="T11">
                    <a:pos x="T6" y="T7"/>
                  </a:cxn>
                </a:cxnLst>
                <a:rect l="T12" t="T13" r="T14" b="T15"/>
                <a:pathLst>
                  <a:path w="698310" h="998562">
                    <a:moveTo>
                      <a:pt x="15922" y="206992"/>
                    </a:moveTo>
                    <a:cubicBezTo>
                      <a:pt x="7961" y="103496"/>
                      <a:pt x="0" y="0"/>
                      <a:pt x="70513" y="43218"/>
                    </a:cubicBezTo>
                    <a:cubicBezTo>
                      <a:pt x="141026" y="86436"/>
                      <a:pt x="334370" y="307075"/>
                      <a:pt x="439003" y="466299"/>
                    </a:cubicBezTo>
                    <a:cubicBezTo>
                      <a:pt x="543636" y="625523"/>
                      <a:pt x="620973" y="812042"/>
                      <a:pt x="698310" y="998562"/>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4" name="Freeform 77"/>
              <p:cNvSpPr>
                <a:spLocks/>
              </p:cNvSpPr>
              <p:nvPr/>
            </p:nvSpPr>
            <p:spPr bwMode="auto">
              <a:xfrm>
                <a:off x="2809164" y="4731224"/>
                <a:ext cx="725606" cy="1478507"/>
              </a:xfrm>
              <a:custGeom>
                <a:avLst/>
                <a:gdLst>
                  <a:gd name="T0" fmla="*/ 70514 w 725606"/>
                  <a:gd name="T1" fmla="*/ 454925 h 1478507"/>
                  <a:gd name="T2" fmla="*/ 43218 w 725606"/>
                  <a:gd name="T3" fmla="*/ 4549 h 1478507"/>
                  <a:gd name="T4" fmla="*/ 329821 w 725606"/>
                  <a:gd name="T5" fmla="*/ 427630 h 1478507"/>
                  <a:gd name="T6" fmla="*/ 602776 w 725606"/>
                  <a:gd name="T7" fmla="*/ 946245 h 1478507"/>
                  <a:gd name="T8" fmla="*/ 725606 w 725606"/>
                  <a:gd name="T9" fmla="*/ 1478507 h 1478507"/>
                  <a:gd name="T10" fmla="*/ 0 60000 65536"/>
                  <a:gd name="T11" fmla="*/ 0 60000 65536"/>
                  <a:gd name="T12" fmla="*/ 0 60000 65536"/>
                  <a:gd name="T13" fmla="*/ 0 60000 65536"/>
                  <a:gd name="T14" fmla="*/ 0 60000 65536"/>
                  <a:gd name="T15" fmla="*/ 0 w 725606"/>
                  <a:gd name="T16" fmla="*/ 0 h 1478507"/>
                  <a:gd name="T17" fmla="*/ 725606 w 725606"/>
                  <a:gd name="T18" fmla="*/ 1478507 h 1478507"/>
                </a:gdLst>
                <a:ahLst/>
                <a:cxnLst>
                  <a:cxn ang="T10">
                    <a:pos x="T0" y="T1"/>
                  </a:cxn>
                  <a:cxn ang="T11">
                    <a:pos x="T2" y="T3"/>
                  </a:cxn>
                  <a:cxn ang="T12">
                    <a:pos x="T4" y="T5"/>
                  </a:cxn>
                  <a:cxn ang="T13">
                    <a:pos x="T6" y="T7"/>
                  </a:cxn>
                  <a:cxn ang="T14">
                    <a:pos x="T8" y="T9"/>
                  </a:cxn>
                </a:cxnLst>
                <a:rect l="T15" t="T16" r="T17" b="T18"/>
                <a:pathLst>
                  <a:path w="725606" h="1478507">
                    <a:moveTo>
                      <a:pt x="70514" y="454925"/>
                    </a:moveTo>
                    <a:cubicBezTo>
                      <a:pt x="35257" y="232011"/>
                      <a:pt x="0" y="9098"/>
                      <a:pt x="43218" y="4549"/>
                    </a:cubicBezTo>
                    <a:cubicBezTo>
                      <a:pt x="86436" y="0"/>
                      <a:pt x="236561" y="270681"/>
                      <a:pt x="329821" y="427630"/>
                    </a:cubicBezTo>
                    <a:cubicBezTo>
                      <a:pt x="423081" y="584579"/>
                      <a:pt x="536812" y="771099"/>
                      <a:pt x="602776" y="946245"/>
                    </a:cubicBezTo>
                    <a:cubicBezTo>
                      <a:pt x="668740" y="1121391"/>
                      <a:pt x="697173" y="1299949"/>
                      <a:pt x="725606" y="1478507"/>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5" name="Freeform 114"/>
              <p:cNvSpPr/>
              <p:nvPr/>
            </p:nvSpPr>
            <p:spPr bwMode="auto">
              <a:xfrm>
                <a:off x="2550488" y="5921797"/>
                <a:ext cx="384983" cy="193185"/>
              </a:xfrm>
              <a:custGeom>
                <a:avLst/>
                <a:gdLst>
                  <a:gd name="connsiteX0" fmla="*/ 0 w 382138"/>
                  <a:gd name="connsiteY0" fmla="*/ 97809 h 193343"/>
                  <a:gd name="connsiteX1" fmla="*/ 163773 w 382138"/>
                  <a:gd name="connsiteY1" fmla="*/ 15922 h 193343"/>
                  <a:gd name="connsiteX2" fmla="*/ 382138 w 382138"/>
                  <a:gd name="connsiteY2" fmla="*/ 193343 h 193343"/>
                </a:gdLst>
                <a:ahLst/>
                <a:cxnLst>
                  <a:cxn ang="0">
                    <a:pos x="connsiteX0" y="connsiteY0"/>
                  </a:cxn>
                  <a:cxn ang="0">
                    <a:pos x="connsiteX1" y="connsiteY1"/>
                  </a:cxn>
                  <a:cxn ang="0">
                    <a:pos x="connsiteX2" y="connsiteY2"/>
                  </a:cxn>
                </a:cxnLst>
                <a:rect l="l" t="t" r="r" b="b"/>
                <a:pathLst>
                  <a:path w="382138" h="193343">
                    <a:moveTo>
                      <a:pt x="0" y="97809"/>
                    </a:moveTo>
                    <a:cubicBezTo>
                      <a:pt x="50041" y="48904"/>
                      <a:pt x="100083" y="0"/>
                      <a:pt x="163773" y="15922"/>
                    </a:cubicBezTo>
                    <a:cubicBezTo>
                      <a:pt x="227463" y="31844"/>
                      <a:pt x="304800" y="112593"/>
                      <a:pt x="382138" y="193343"/>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6" name="Freeform 115"/>
              <p:cNvSpPr/>
              <p:nvPr/>
            </p:nvSpPr>
            <p:spPr bwMode="auto">
              <a:xfrm>
                <a:off x="3113155" y="5999812"/>
                <a:ext cx="259123" cy="182041"/>
              </a:xfrm>
              <a:custGeom>
                <a:avLst/>
                <a:gdLst>
                  <a:gd name="connsiteX0" fmla="*/ 0 w 259306"/>
                  <a:gd name="connsiteY0" fmla="*/ 100083 h 181970"/>
                  <a:gd name="connsiteX1" fmla="*/ 81886 w 259306"/>
                  <a:gd name="connsiteY1" fmla="*/ 4549 h 181970"/>
                  <a:gd name="connsiteX2" fmla="*/ 232011 w 259306"/>
                  <a:gd name="connsiteY2" fmla="*/ 72788 h 181970"/>
                  <a:gd name="connsiteX3" fmla="*/ 245659 w 259306"/>
                  <a:gd name="connsiteY3" fmla="*/ 181970 h 181970"/>
                </a:gdLst>
                <a:ahLst/>
                <a:cxnLst>
                  <a:cxn ang="0">
                    <a:pos x="connsiteX0" y="connsiteY0"/>
                  </a:cxn>
                  <a:cxn ang="0">
                    <a:pos x="connsiteX1" y="connsiteY1"/>
                  </a:cxn>
                  <a:cxn ang="0">
                    <a:pos x="connsiteX2" y="connsiteY2"/>
                  </a:cxn>
                  <a:cxn ang="0">
                    <a:pos x="connsiteX3" y="connsiteY3"/>
                  </a:cxn>
                </a:cxnLst>
                <a:rect l="l" t="t" r="r" b="b"/>
                <a:pathLst>
                  <a:path w="259306" h="181970">
                    <a:moveTo>
                      <a:pt x="0" y="100083"/>
                    </a:moveTo>
                    <a:cubicBezTo>
                      <a:pt x="21609" y="54590"/>
                      <a:pt x="43218" y="9098"/>
                      <a:pt x="81886" y="4549"/>
                    </a:cubicBezTo>
                    <a:cubicBezTo>
                      <a:pt x="120554" y="0"/>
                      <a:pt x="204716" y="43218"/>
                      <a:pt x="232011" y="72788"/>
                    </a:cubicBezTo>
                    <a:cubicBezTo>
                      <a:pt x="259306" y="102358"/>
                      <a:pt x="252482" y="142164"/>
                      <a:pt x="245659" y="181970"/>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7" name="Freeform 116"/>
              <p:cNvSpPr/>
              <p:nvPr/>
            </p:nvSpPr>
            <p:spPr bwMode="auto">
              <a:xfrm>
                <a:off x="3575874" y="5970092"/>
                <a:ext cx="422001" cy="185755"/>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8" name="Freeform 117"/>
              <p:cNvSpPr/>
              <p:nvPr/>
            </p:nvSpPr>
            <p:spPr bwMode="auto">
              <a:xfrm>
                <a:off x="4068209" y="5877215"/>
                <a:ext cx="288737" cy="144887"/>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9" name="Freeform 82"/>
              <p:cNvSpPr>
                <a:spLocks/>
              </p:cNvSpPr>
              <p:nvPr/>
            </p:nvSpPr>
            <p:spPr bwMode="auto">
              <a:xfrm>
                <a:off x="1828800" y="5288507"/>
                <a:ext cx="559558" cy="61415"/>
              </a:xfrm>
              <a:custGeom>
                <a:avLst/>
                <a:gdLst>
                  <a:gd name="T0" fmla="*/ 0 w 559558"/>
                  <a:gd name="T1" fmla="*/ 20472 h 61415"/>
                  <a:gd name="T2" fmla="*/ 327546 w 559558"/>
                  <a:gd name="T3" fmla="*/ 6824 h 61415"/>
                  <a:gd name="T4" fmla="*/ 559558 w 559558"/>
                  <a:gd name="T5" fmla="*/ 61415 h 61415"/>
                  <a:gd name="T6" fmla="*/ 0 60000 65536"/>
                  <a:gd name="T7" fmla="*/ 0 60000 65536"/>
                  <a:gd name="T8" fmla="*/ 0 60000 65536"/>
                  <a:gd name="T9" fmla="*/ 0 w 559558"/>
                  <a:gd name="T10" fmla="*/ 0 h 61415"/>
                  <a:gd name="T11" fmla="*/ 559558 w 559558"/>
                  <a:gd name="T12" fmla="*/ 61415 h 61415"/>
                </a:gdLst>
                <a:ahLst/>
                <a:cxnLst>
                  <a:cxn ang="T6">
                    <a:pos x="T0" y="T1"/>
                  </a:cxn>
                  <a:cxn ang="T7">
                    <a:pos x="T2" y="T3"/>
                  </a:cxn>
                  <a:cxn ang="T8">
                    <a:pos x="T4" y="T5"/>
                  </a:cxn>
                </a:cxnLst>
                <a:rect l="T9" t="T10" r="T11" b="T12"/>
                <a:pathLst>
                  <a:path w="559558" h="61415">
                    <a:moveTo>
                      <a:pt x="0" y="20472"/>
                    </a:moveTo>
                    <a:cubicBezTo>
                      <a:pt x="117143" y="10236"/>
                      <a:pt x="234286" y="0"/>
                      <a:pt x="327546" y="6824"/>
                    </a:cubicBezTo>
                    <a:cubicBezTo>
                      <a:pt x="420806" y="13648"/>
                      <a:pt x="490182" y="37531"/>
                      <a:pt x="559558" y="61415"/>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0" name="Freeform 83"/>
              <p:cNvSpPr>
                <a:spLocks/>
              </p:cNvSpPr>
              <p:nvPr/>
            </p:nvSpPr>
            <p:spPr bwMode="auto">
              <a:xfrm>
                <a:off x="2456597" y="5088341"/>
                <a:ext cx="436728" cy="125104"/>
              </a:xfrm>
              <a:custGeom>
                <a:avLst/>
                <a:gdLst>
                  <a:gd name="T0" fmla="*/ 0 w 436728"/>
                  <a:gd name="T1" fmla="*/ 29569 h 125104"/>
                  <a:gd name="T2" fmla="*/ 259307 w 436728"/>
                  <a:gd name="T3" fmla="*/ 15922 h 125104"/>
                  <a:gd name="T4" fmla="*/ 436728 w 436728"/>
                  <a:gd name="T5" fmla="*/ 125104 h 125104"/>
                  <a:gd name="T6" fmla="*/ 0 60000 65536"/>
                  <a:gd name="T7" fmla="*/ 0 60000 65536"/>
                  <a:gd name="T8" fmla="*/ 0 60000 65536"/>
                  <a:gd name="T9" fmla="*/ 0 w 436728"/>
                  <a:gd name="T10" fmla="*/ 0 h 125104"/>
                  <a:gd name="T11" fmla="*/ 436728 w 436728"/>
                  <a:gd name="T12" fmla="*/ 125104 h 125104"/>
                </a:gdLst>
                <a:ahLst/>
                <a:cxnLst>
                  <a:cxn ang="T6">
                    <a:pos x="T0" y="T1"/>
                  </a:cxn>
                  <a:cxn ang="T7">
                    <a:pos x="T2" y="T3"/>
                  </a:cxn>
                  <a:cxn ang="T8">
                    <a:pos x="T4" y="T5"/>
                  </a:cxn>
                </a:cxnLst>
                <a:rect l="T9" t="T10" r="T11" b="T12"/>
                <a:pathLst>
                  <a:path w="436728" h="125104">
                    <a:moveTo>
                      <a:pt x="0" y="29569"/>
                    </a:moveTo>
                    <a:cubicBezTo>
                      <a:pt x="93259" y="14784"/>
                      <a:pt x="186519" y="0"/>
                      <a:pt x="259307" y="15922"/>
                    </a:cubicBezTo>
                    <a:cubicBezTo>
                      <a:pt x="332095" y="31844"/>
                      <a:pt x="384411" y="78474"/>
                      <a:pt x="436728" y="125104"/>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1" name="Freeform 85"/>
              <p:cNvSpPr>
                <a:spLocks/>
              </p:cNvSpPr>
              <p:nvPr/>
            </p:nvSpPr>
            <p:spPr bwMode="auto">
              <a:xfrm>
                <a:off x="2893325" y="4669809"/>
                <a:ext cx="941696" cy="775648"/>
              </a:xfrm>
              <a:custGeom>
                <a:avLst/>
                <a:gdLst>
                  <a:gd name="T0" fmla="*/ 0 w 941696"/>
                  <a:gd name="T1" fmla="*/ 38669 h 775648"/>
                  <a:gd name="T2" fmla="*/ 95535 w 941696"/>
                  <a:gd name="T3" fmla="*/ 38669 h 775648"/>
                  <a:gd name="T4" fmla="*/ 450376 w 941696"/>
                  <a:gd name="T5" fmla="*/ 270681 h 775648"/>
                  <a:gd name="T6" fmla="*/ 941696 w 941696"/>
                  <a:gd name="T7" fmla="*/ 775648 h 775648"/>
                  <a:gd name="T8" fmla="*/ 0 60000 65536"/>
                  <a:gd name="T9" fmla="*/ 0 60000 65536"/>
                  <a:gd name="T10" fmla="*/ 0 60000 65536"/>
                  <a:gd name="T11" fmla="*/ 0 60000 65536"/>
                  <a:gd name="T12" fmla="*/ 0 w 941696"/>
                  <a:gd name="T13" fmla="*/ 0 h 775648"/>
                  <a:gd name="T14" fmla="*/ 941696 w 941696"/>
                  <a:gd name="T15" fmla="*/ 775648 h 775648"/>
                </a:gdLst>
                <a:ahLst/>
                <a:cxnLst>
                  <a:cxn ang="T8">
                    <a:pos x="T0" y="T1"/>
                  </a:cxn>
                  <a:cxn ang="T9">
                    <a:pos x="T2" y="T3"/>
                  </a:cxn>
                  <a:cxn ang="T10">
                    <a:pos x="T4" y="T5"/>
                  </a:cxn>
                  <a:cxn ang="T11">
                    <a:pos x="T6" y="T7"/>
                  </a:cxn>
                </a:cxnLst>
                <a:rect l="T12" t="T13" r="T14" b="T15"/>
                <a:pathLst>
                  <a:path w="941696" h="775648">
                    <a:moveTo>
                      <a:pt x="0" y="38669"/>
                    </a:moveTo>
                    <a:cubicBezTo>
                      <a:pt x="10236" y="19334"/>
                      <a:pt x="20472" y="0"/>
                      <a:pt x="95535" y="38669"/>
                    </a:cubicBezTo>
                    <a:cubicBezTo>
                      <a:pt x="170598" y="77338"/>
                      <a:pt x="309349" y="147851"/>
                      <a:pt x="450376" y="270681"/>
                    </a:cubicBezTo>
                    <a:cubicBezTo>
                      <a:pt x="591403" y="393511"/>
                      <a:pt x="766549" y="584579"/>
                      <a:pt x="941696" y="775648"/>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2" name="Freeform 86"/>
              <p:cNvSpPr>
                <a:spLocks/>
              </p:cNvSpPr>
              <p:nvPr/>
            </p:nvSpPr>
            <p:spPr bwMode="auto">
              <a:xfrm>
                <a:off x="3464257" y="5254388"/>
                <a:ext cx="1135039" cy="896203"/>
              </a:xfrm>
              <a:custGeom>
                <a:avLst/>
                <a:gdLst>
                  <a:gd name="T0" fmla="*/ 43218 w 1135039"/>
                  <a:gd name="T1" fmla="*/ 873457 h 896203"/>
                  <a:gd name="T2" fmla="*/ 43218 w 1135039"/>
                  <a:gd name="T3" fmla="*/ 805218 h 896203"/>
                  <a:gd name="T4" fmla="*/ 302525 w 1135039"/>
                  <a:gd name="T5" fmla="*/ 327546 h 896203"/>
                  <a:gd name="T6" fmla="*/ 466298 w 1135039"/>
                  <a:gd name="T7" fmla="*/ 136478 h 896203"/>
                  <a:gd name="T8" fmla="*/ 780197 w 1135039"/>
                  <a:gd name="T9" fmla="*/ 13648 h 896203"/>
                  <a:gd name="T10" fmla="*/ 1135039 w 1135039"/>
                  <a:gd name="T11" fmla="*/ 54591 h 896203"/>
                  <a:gd name="T12" fmla="*/ 0 60000 65536"/>
                  <a:gd name="T13" fmla="*/ 0 60000 65536"/>
                  <a:gd name="T14" fmla="*/ 0 60000 65536"/>
                  <a:gd name="T15" fmla="*/ 0 60000 65536"/>
                  <a:gd name="T16" fmla="*/ 0 60000 65536"/>
                  <a:gd name="T17" fmla="*/ 0 60000 65536"/>
                  <a:gd name="T18" fmla="*/ 0 w 1135039"/>
                  <a:gd name="T19" fmla="*/ 0 h 896203"/>
                  <a:gd name="T20" fmla="*/ 1135039 w 1135039"/>
                  <a:gd name="T21" fmla="*/ 896203 h 896203"/>
                </a:gdLst>
                <a:ahLst/>
                <a:cxnLst>
                  <a:cxn ang="T12">
                    <a:pos x="T0" y="T1"/>
                  </a:cxn>
                  <a:cxn ang="T13">
                    <a:pos x="T2" y="T3"/>
                  </a:cxn>
                  <a:cxn ang="T14">
                    <a:pos x="T4" y="T5"/>
                  </a:cxn>
                  <a:cxn ang="T15">
                    <a:pos x="T6" y="T7"/>
                  </a:cxn>
                  <a:cxn ang="T16">
                    <a:pos x="T8" y="T9"/>
                  </a:cxn>
                  <a:cxn ang="T17">
                    <a:pos x="T10" y="T11"/>
                  </a:cxn>
                </a:cxnLst>
                <a:rect l="T18" t="T19" r="T20" b="T21"/>
                <a:pathLst>
                  <a:path w="1135039" h="896203">
                    <a:moveTo>
                      <a:pt x="43218" y="873457"/>
                    </a:moveTo>
                    <a:cubicBezTo>
                      <a:pt x="21609" y="884830"/>
                      <a:pt x="0" y="896203"/>
                      <a:pt x="43218" y="805218"/>
                    </a:cubicBezTo>
                    <a:cubicBezTo>
                      <a:pt x="86436" y="714233"/>
                      <a:pt x="232012" y="439003"/>
                      <a:pt x="302525" y="327546"/>
                    </a:cubicBezTo>
                    <a:cubicBezTo>
                      <a:pt x="373038" y="216089"/>
                      <a:pt x="386686" y="188794"/>
                      <a:pt x="466298" y="136478"/>
                    </a:cubicBezTo>
                    <a:cubicBezTo>
                      <a:pt x="545910" y="84162"/>
                      <a:pt x="668740" y="27296"/>
                      <a:pt x="780197" y="13648"/>
                    </a:cubicBezTo>
                    <a:cubicBezTo>
                      <a:pt x="891654" y="0"/>
                      <a:pt x="1013346" y="27295"/>
                      <a:pt x="1135039" y="54591"/>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123" name="Straight Connector 88"/>
              <p:cNvCxnSpPr>
                <a:cxnSpLocks noChangeShapeType="1"/>
                <a:stCxn id="122" idx="5"/>
              </p:cNvCxnSpPr>
              <p:nvPr/>
            </p:nvCxnSpPr>
            <p:spPr bwMode="auto">
              <a:xfrm flipH="1">
                <a:off x="4427984" y="5308979"/>
                <a:ext cx="171312" cy="712309"/>
              </a:xfrm>
              <a:prstGeom prst="line">
                <a:avLst/>
              </a:prstGeom>
              <a:noFill/>
              <a:ln w="9525" algn="ctr">
                <a:solidFill>
                  <a:schemeClr val="tx1"/>
                </a:solidFill>
                <a:round/>
                <a:headEnd/>
                <a:tailEnd/>
              </a:ln>
            </p:spPr>
          </p:cxnSp>
          <p:sp>
            <p:nvSpPr>
              <p:cNvPr id="124" name="Freeform 91"/>
              <p:cNvSpPr>
                <a:spLocks/>
              </p:cNvSpPr>
              <p:nvPr/>
            </p:nvSpPr>
            <p:spPr bwMode="auto">
              <a:xfrm>
                <a:off x="2402006" y="5377218"/>
                <a:ext cx="600500" cy="777922"/>
              </a:xfrm>
              <a:custGeom>
                <a:avLst/>
                <a:gdLst>
                  <a:gd name="T0" fmla="*/ 0 w 600501"/>
                  <a:gd name="T1" fmla="*/ 0 h 777922"/>
                  <a:gd name="T2" fmla="*/ 218364 w 600501"/>
                  <a:gd name="T3" fmla="*/ 150125 h 777922"/>
                  <a:gd name="T4" fmla="*/ 491319 w 600501"/>
                  <a:gd name="T5" fmla="*/ 491319 h 777922"/>
                  <a:gd name="T6" fmla="*/ 600501 w 600501"/>
                  <a:gd name="T7" fmla="*/ 777922 h 777922"/>
                  <a:gd name="T8" fmla="*/ 0 60000 65536"/>
                  <a:gd name="T9" fmla="*/ 0 60000 65536"/>
                  <a:gd name="T10" fmla="*/ 0 60000 65536"/>
                  <a:gd name="T11" fmla="*/ 0 60000 65536"/>
                  <a:gd name="T12" fmla="*/ 0 w 600501"/>
                  <a:gd name="T13" fmla="*/ 0 h 777922"/>
                  <a:gd name="T14" fmla="*/ 600501 w 600501"/>
                  <a:gd name="T15" fmla="*/ 777922 h 777922"/>
                </a:gdLst>
                <a:ahLst/>
                <a:cxnLst>
                  <a:cxn ang="T8">
                    <a:pos x="T0" y="T1"/>
                  </a:cxn>
                  <a:cxn ang="T9">
                    <a:pos x="T2" y="T3"/>
                  </a:cxn>
                  <a:cxn ang="T10">
                    <a:pos x="T4" y="T5"/>
                  </a:cxn>
                  <a:cxn ang="T11">
                    <a:pos x="T6" y="T7"/>
                  </a:cxn>
                </a:cxnLst>
                <a:rect l="T12" t="T13" r="T14" b="T15"/>
                <a:pathLst>
                  <a:path w="600501" h="777922">
                    <a:moveTo>
                      <a:pt x="0" y="0"/>
                    </a:moveTo>
                    <a:cubicBezTo>
                      <a:pt x="68239" y="34119"/>
                      <a:pt x="136478" y="68239"/>
                      <a:pt x="218364" y="150125"/>
                    </a:cubicBezTo>
                    <a:cubicBezTo>
                      <a:pt x="300250" y="232011"/>
                      <a:pt x="427630" y="386686"/>
                      <a:pt x="491319" y="491319"/>
                    </a:cubicBezTo>
                    <a:cubicBezTo>
                      <a:pt x="555009" y="595952"/>
                      <a:pt x="577755" y="686937"/>
                      <a:pt x="600501" y="777922"/>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5" name="Freeform 92"/>
              <p:cNvSpPr>
                <a:spLocks/>
              </p:cNvSpPr>
              <p:nvPr/>
            </p:nvSpPr>
            <p:spPr bwMode="auto">
              <a:xfrm>
                <a:off x="2866030" y="5199797"/>
                <a:ext cx="586854" cy="941696"/>
              </a:xfrm>
              <a:custGeom>
                <a:avLst/>
                <a:gdLst>
                  <a:gd name="T0" fmla="*/ 0 w 586854"/>
                  <a:gd name="T1" fmla="*/ 0 h 941696"/>
                  <a:gd name="T2" fmla="*/ 313898 w 586854"/>
                  <a:gd name="T3" fmla="*/ 327546 h 941696"/>
                  <a:gd name="T4" fmla="*/ 586854 w 586854"/>
                  <a:gd name="T5" fmla="*/ 941696 h 941696"/>
                  <a:gd name="T6" fmla="*/ 0 60000 65536"/>
                  <a:gd name="T7" fmla="*/ 0 60000 65536"/>
                  <a:gd name="T8" fmla="*/ 0 60000 65536"/>
                  <a:gd name="T9" fmla="*/ 0 w 586854"/>
                  <a:gd name="T10" fmla="*/ 0 h 941696"/>
                  <a:gd name="T11" fmla="*/ 586854 w 586854"/>
                  <a:gd name="T12" fmla="*/ 941696 h 941696"/>
                </a:gdLst>
                <a:ahLst/>
                <a:cxnLst>
                  <a:cxn ang="T6">
                    <a:pos x="T0" y="T1"/>
                  </a:cxn>
                  <a:cxn ang="T7">
                    <a:pos x="T2" y="T3"/>
                  </a:cxn>
                  <a:cxn ang="T8">
                    <a:pos x="T4" y="T5"/>
                  </a:cxn>
                </a:cxnLst>
                <a:rect l="T9" t="T10" r="T11" b="T12"/>
                <a:pathLst>
                  <a:path w="586854" h="941696">
                    <a:moveTo>
                      <a:pt x="0" y="0"/>
                    </a:moveTo>
                    <a:cubicBezTo>
                      <a:pt x="108044" y="85298"/>
                      <a:pt x="216089" y="170597"/>
                      <a:pt x="313898" y="327546"/>
                    </a:cubicBezTo>
                    <a:cubicBezTo>
                      <a:pt x="411707" y="484495"/>
                      <a:pt x="499280" y="713095"/>
                      <a:pt x="586854" y="94169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6" name="Freeform 125"/>
              <p:cNvSpPr/>
              <p:nvPr/>
            </p:nvSpPr>
            <p:spPr bwMode="auto">
              <a:xfrm>
                <a:off x="1836047" y="5487129"/>
                <a:ext cx="647809" cy="627852"/>
              </a:xfrm>
              <a:custGeom>
                <a:avLst/>
                <a:gdLst>
                  <a:gd name="connsiteX0" fmla="*/ 184245 w 648269"/>
                  <a:gd name="connsiteY0" fmla="*/ 584579 h 625522"/>
                  <a:gd name="connsiteX1" fmla="*/ 197892 w 648269"/>
                  <a:gd name="connsiteY1" fmla="*/ 529988 h 625522"/>
                  <a:gd name="connsiteX2" fmla="*/ 75063 w 648269"/>
                  <a:gd name="connsiteY2" fmla="*/ 11373 h 625522"/>
                  <a:gd name="connsiteX3" fmla="*/ 648269 w 648269"/>
                  <a:gd name="connsiteY3" fmla="*/ 598226 h 625522"/>
                </a:gdLst>
                <a:ahLst/>
                <a:cxnLst>
                  <a:cxn ang="0">
                    <a:pos x="connsiteX0" y="connsiteY0"/>
                  </a:cxn>
                  <a:cxn ang="0">
                    <a:pos x="connsiteX1" y="connsiteY1"/>
                  </a:cxn>
                  <a:cxn ang="0">
                    <a:pos x="connsiteX2" y="connsiteY2"/>
                  </a:cxn>
                  <a:cxn ang="0">
                    <a:pos x="connsiteX3" y="connsiteY3"/>
                  </a:cxn>
                </a:cxnLst>
                <a:rect l="l" t="t" r="r" b="b"/>
                <a:pathLst>
                  <a:path w="648269" h="625522">
                    <a:moveTo>
                      <a:pt x="184245" y="584579"/>
                    </a:moveTo>
                    <a:cubicBezTo>
                      <a:pt x="200167" y="605050"/>
                      <a:pt x="216089" y="625522"/>
                      <a:pt x="197892" y="529988"/>
                    </a:cubicBezTo>
                    <a:cubicBezTo>
                      <a:pt x="179695" y="434454"/>
                      <a:pt x="0" y="0"/>
                      <a:pt x="75063" y="11373"/>
                    </a:cubicBezTo>
                    <a:cubicBezTo>
                      <a:pt x="150126" y="22746"/>
                      <a:pt x="399197" y="310486"/>
                      <a:pt x="648269" y="598226"/>
                    </a:cubicBezTo>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cxnSp>
            <p:nvCxnSpPr>
              <p:cNvPr id="127" name="Straight Connector 95"/>
              <p:cNvCxnSpPr>
                <a:cxnSpLocks noChangeShapeType="1"/>
              </p:cNvCxnSpPr>
              <p:nvPr/>
            </p:nvCxnSpPr>
            <p:spPr bwMode="auto">
              <a:xfrm flipV="1">
                <a:off x="1691680" y="6597352"/>
                <a:ext cx="3024336" cy="260648"/>
              </a:xfrm>
              <a:prstGeom prst="line">
                <a:avLst/>
              </a:prstGeom>
              <a:noFill/>
              <a:ln w="9525" algn="ctr">
                <a:solidFill>
                  <a:schemeClr val="tx1"/>
                </a:solidFill>
                <a:round/>
                <a:headEnd/>
                <a:tailEnd/>
              </a:ln>
            </p:spPr>
          </p:cxnSp>
          <p:cxnSp>
            <p:nvCxnSpPr>
              <p:cNvPr id="128" name="Straight Connector 96"/>
              <p:cNvCxnSpPr>
                <a:cxnSpLocks noChangeShapeType="1"/>
              </p:cNvCxnSpPr>
              <p:nvPr/>
            </p:nvCxnSpPr>
            <p:spPr bwMode="auto">
              <a:xfrm flipV="1">
                <a:off x="1691680" y="6480720"/>
                <a:ext cx="3024336" cy="260648"/>
              </a:xfrm>
              <a:prstGeom prst="line">
                <a:avLst/>
              </a:prstGeom>
              <a:noFill/>
              <a:ln w="38100" algn="ctr">
                <a:solidFill>
                  <a:schemeClr val="tx1"/>
                </a:solidFill>
                <a:round/>
                <a:headEnd/>
                <a:tailEnd/>
              </a:ln>
            </p:spPr>
          </p:cxnSp>
        </p:grpSp>
        <p:sp>
          <p:nvSpPr>
            <p:cNvPr id="111" name="TextBox 58"/>
            <p:cNvSpPr txBox="1">
              <a:spLocks noChangeArrowheads="1"/>
            </p:cNvSpPr>
            <p:nvPr/>
          </p:nvSpPr>
          <p:spPr bwMode="auto">
            <a:xfrm>
              <a:off x="681816" y="9827129"/>
              <a:ext cx="389654" cy="841125"/>
            </a:xfrm>
            <a:prstGeom prst="rect">
              <a:avLst/>
            </a:prstGeom>
            <a:noFill/>
            <a:ln w="9525">
              <a:noFill/>
              <a:miter lim="800000"/>
              <a:headEnd/>
              <a:tailEnd/>
            </a:ln>
          </p:spPr>
          <p:txBody>
            <a:bodyPr wrap="none" lIns="192911" tIns="96455" rIns="192911" bIns="96455">
              <a:spAutoFit/>
            </a:bodyPr>
            <a:lstStyle/>
            <a:p>
              <a:endParaRPr lang="en-US" sz="4200" i="1" dirty="0"/>
            </a:p>
          </p:txBody>
        </p:sp>
      </p:grpSp>
      <mc:AlternateContent xmlns:mc="http://schemas.openxmlformats.org/markup-compatibility/2006">
        <mc:Choice xmlns:a14="http://schemas.microsoft.com/office/drawing/2010/main" Requires="a14">
          <p:sp>
            <p:nvSpPr>
              <p:cNvPr id="234498" name="Object 62"/>
              <p:cNvSpPr txBox="1"/>
              <p:nvPr/>
            </p:nvSpPr>
            <p:spPr bwMode="auto">
              <a:xfrm>
                <a:off x="17537113" y="1065248"/>
                <a:ext cx="2882900" cy="14049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𝑠𝑝</m:t>
                          </m:r>
                        </m:sup>
                      </m:sSubSup>
                      <m:r>
                        <a:rPr lang="zh-CN" altLang="en-US" i="1">
                          <a:solidFill>
                            <a:srgbClr val="000000"/>
                          </a:solidFill>
                          <a:latin typeface="Cambria Math" panose="02040503050406030204" pitchFamily="18" charset="0"/>
                        </a:rPr>
                        <m:t>=5</m:t>
                      </m:r>
                    </m:oMath>
                  </m:oMathPara>
                </a14:m>
                <a:endParaRPr lang="zh-CN" altLang="en-US"/>
              </a:p>
            </p:txBody>
          </p:sp>
        </mc:Choice>
        <mc:Fallback>
          <p:sp>
            <p:nvSpPr>
              <p:cNvPr id="234498" name="Object 62"/>
              <p:cNvSpPr txBox="1">
                <a:spLocks noRot="1" noChangeAspect="1" noMove="1" noResize="1" noEditPoints="1" noAdjustHandles="1" noChangeArrowheads="1" noChangeShapeType="1" noTextEdit="1"/>
              </p:cNvSpPr>
              <p:nvPr/>
            </p:nvSpPr>
            <p:spPr bwMode="auto">
              <a:xfrm>
                <a:off x="17537113" y="1065248"/>
                <a:ext cx="2882900" cy="1404938"/>
              </a:xfrm>
              <a:prstGeom prst="rect">
                <a:avLst/>
              </a:prstGeom>
              <a:blipFill>
                <a:blip r:embed="rId4"/>
                <a:stretch>
                  <a:fillRect/>
                </a:stretch>
              </a:blipFill>
              <a:ln>
                <a:noFill/>
              </a:ln>
            </p:spPr>
            <p:txBody>
              <a:bodyPr/>
              <a:lstStyle/>
              <a:p>
                <a:r>
                  <a:rPr lang="zh-CN" altLang="en-US">
                    <a:noFill/>
                  </a:rPr>
                  <a:t> </a:t>
                </a:r>
              </a:p>
            </p:txBody>
          </p:sp>
        </mc:Fallback>
      </mc:AlternateContent>
      <p:cxnSp>
        <p:nvCxnSpPr>
          <p:cNvPr id="131" name="Straight Connector 130"/>
          <p:cNvCxnSpPr/>
          <p:nvPr/>
        </p:nvCxnSpPr>
        <p:spPr>
          <a:xfrm>
            <a:off x="9833319" y="1065248"/>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13228474" y="113305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4499" name="Object 62"/>
              <p:cNvSpPr txBox="1"/>
              <p:nvPr/>
            </p:nvSpPr>
            <p:spPr bwMode="auto">
              <a:xfrm>
                <a:off x="17495838" y="2567036"/>
                <a:ext cx="2965450" cy="14049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𝑠𝑝</m:t>
                          </m:r>
                        </m:sup>
                      </m:sSubSup>
                      <m:r>
                        <a:rPr lang="zh-CN" altLang="en-US" i="1">
                          <a:solidFill>
                            <a:srgbClr val="000000"/>
                          </a:solidFill>
                          <a:latin typeface="Cambria Math" panose="02040503050406030204" pitchFamily="18" charset="0"/>
                        </a:rPr>
                        <m:t>=6</m:t>
                      </m:r>
                    </m:oMath>
                  </m:oMathPara>
                </a14:m>
                <a:endParaRPr lang="zh-CN" altLang="en-US"/>
              </a:p>
            </p:txBody>
          </p:sp>
        </mc:Choice>
        <mc:Fallback>
          <p:sp>
            <p:nvSpPr>
              <p:cNvPr id="234499" name="Object 62"/>
              <p:cNvSpPr txBox="1">
                <a:spLocks noRot="1" noChangeAspect="1" noMove="1" noResize="1" noEditPoints="1" noAdjustHandles="1" noChangeArrowheads="1" noChangeShapeType="1" noTextEdit="1"/>
              </p:cNvSpPr>
              <p:nvPr/>
            </p:nvSpPr>
            <p:spPr bwMode="auto">
              <a:xfrm>
                <a:off x="17495838" y="2567036"/>
                <a:ext cx="2965450" cy="1404937"/>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4500" name="Object 62"/>
              <p:cNvSpPr txBox="1"/>
              <p:nvPr/>
            </p:nvSpPr>
            <p:spPr bwMode="auto">
              <a:xfrm>
                <a:off x="17454563" y="5202249"/>
                <a:ext cx="2965450" cy="14049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𝐾</m:t>
                          </m:r>
                        </m:sub>
                        <m:sup>
                          <m:r>
                            <a:rPr lang="zh-CN" altLang="en-US" i="1">
                              <a:solidFill>
                                <a:srgbClr val="000000"/>
                              </a:solidFill>
                              <a:latin typeface="Cambria Math" panose="02040503050406030204" pitchFamily="18" charset="0"/>
                            </a:rPr>
                            <m:t>𝑠𝑝</m:t>
                          </m:r>
                        </m:sup>
                      </m:sSubSup>
                      <m:r>
                        <a:rPr lang="zh-CN" altLang="en-US" i="1">
                          <a:solidFill>
                            <a:srgbClr val="000000"/>
                          </a:solidFill>
                          <a:latin typeface="Cambria Math" panose="02040503050406030204" pitchFamily="18" charset="0"/>
                        </a:rPr>
                        <m:t>=4</m:t>
                      </m:r>
                    </m:oMath>
                  </m:oMathPara>
                </a14:m>
                <a:endParaRPr lang="zh-CN" altLang="en-US"/>
              </a:p>
            </p:txBody>
          </p:sp>
        </mc:Choice>
        <mc:Fallback>
          <p:sp>
            <p:nvSpPr>
              <p:cNvPr id="234500" name="Object 62"/>
              <p:cNvSpPr txBox="1">
                <a:spLocks noRot="1" noChangeAspect="1" noMove="1" noResize="1" noEditPoints="1" noAdjustHandles="1" noChangeArrowheads="1" noChangeShapeType="1" noTextEdit="1"/>
              </p:cNvSpPr>
              <p:nvPr/>
            </p:nvSpPr>
            <p:spPr bwMode="auto">
              <a:xfrm>
                <a:off x="17454563" y="5202249"/>
                <a:ext cx="2965450" cy="1404938"/>
              </a:xfrm>
              <a:prstGeom prst="rect">
                <a:avLst/>
              </a:prstGeom>
              <a:blipFill>
                <a:blip r:embed="rId6"/>
                <a:stretch>
                  <a:fillRect/>
                </a:stretch>
              </a:blipFill>
              <a:ln>
                <a:noFill/>
              </a:ln>
            </p:spPr>
            <p:txBody>
              <a:bodyPr/>
              <a:lstStyle/>
              <a:p>
                <a:r>
                  <a:rPr lang="zh-CN" altLang="en-US">
                    <a:noFill/>
                  </a:rPr>
                  <a:t> </a:t>
                </a:r>
              </a:p>
            </p:txBody>
          </p:sp>
        </mc:Fallback>
      </mc:AlternateContent>
      <p:sp>
        <p:nvSpPr>
          <p:cNvPr id="133" name="TextBox 132"/>
          <p:cNvSpPr txBox="1"/>
          <p:nvPr/>
        </p:nvSpPr>
        <p:spPr>
          <a:xfrm>
            <a:off x="14613457" y="7359771"/>
            <a:ext cx="3887603" cy="969496"/>
          </a:xfrm>
          <a:prstGeom prst="rect">
            <a:avLst/>
          </a:prstGeom>
          <a:noFill/>
        </p:spPr>
        <p:txBody>
          <a:bodyPr wrap="none" rtlCol="0">
            <a:spAutoFit/>
          </a:bodyPr>
          <a:lstStyle/>
          <a:p>
            <a:r>
              <a:rPr lang="en-US" dirty="0" err="1">
                <a:solidFill>
                  <a:srgbClr val="FF0000"/>
                </a:solidFill>
              </a:rPr>
              <a:t>Fano</a:t>
            </a:r>
            <a:r>
              <a:rPr lang="en-US" dirty="0">
                <a:solidFill>
                  <a:srgbClr val="FF0000"/>
                </a:solidFill>
              </a:rPr>
              <a:t> factor</a:t>
            </a:r>
          </a:p>
        </p:txBody>
      </p:sp>
      <mc:AlternateContent xmlns:mc="http://schemas.openxmlformats.org/markup-compatibility/2006">
        <mc:Choice xmlns:a14="http://schemas.microsoft.com/office/drawing/2010/main" Requires="a14">
          <p:sp>
            <p:nvSpPr>
              <p:cNvPr id="234501" name="Object 62"/>
              <p:cNvSpPr txBox="1"/>
              <p:nvPr/>
            </p:nvSpPr>
            <p:spPr bwMode="auto">
              <a:xfrm>
                <a:off x="15161546" y="8150225"/>
                <a:ext cx="5634037" cy="257968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𝑠𝑝</m:t>
                                          </m:r>
                                        </m:sup>
                                      </m:sSubSup>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𝑠𝑝</m:t>
                                              </m:r>
                                            </m:sup>
                                          </m:sSubSup>
                                        </m:e>
                                      </m:d>
                                    </m:e>
                                  </m:d>
                                </m:e>
                                <m:sup>
                                  <m:r>
                                    <a:rPr lang="zh-CN" altLang="en-US" i="1">
                                      <a:solidFill>
                                        <a:srgbClr val="000000"/>
                                      </a:solidFill>
                                      <a:latin typeface="Cambria Math" panose="02040503050406030204" pitchFamily="18" charset="0"/>
                                    </a:rPr>
                                    <m:t>2</m:t>
                                  </m:r>
                                </m:sup>
                              </m:sSup>
                            </m:e>
                          </m:d>
                        </m:num>
                        <m:den>
                          <m:d>
                            <m:dPr>
                              <m:begChr m:val="⟨"/>
                              <m:endChr m:val="⟩"/>
                              <m:ctrlPr>
                                <a:rPr lang="zh-CN" altLang="en-US" i="1">
                                  <a:solidFill>
                                    <a:srgbClr val="000000"/>
                                  </a:solidFill>
                                  <a:latin typeface="Cambria Math" panose="02040503050406030204" pitchFamily="18" charset="0"/>
                                </a:rPr>
                              </m:ctrlPr>
                            </m:d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𝑠𝑝</m:t>
                                  </m:r>
                                </m:sup>
                              </m:sSubSup>
                            </m:e>
                          </m:d>
                        </m:den>
                      </m:f>
                    </m:oMath>
                  </m:oMathPara>
                </a14:m>
                <a:endParaRPr lang="zh-CN" altLang="en-US"/>
              </a:p>
            </p:txBody>
          </p:sp>
        </mc:Choice>
        <mc:Fallback>
          <p:sp>
            <p:nvSpPr>
              <p:cNvPr id="234501" name="Object 62"/>
              <p:cNvSpPr txBox="1">
                <a:spLocks noRot="1" noChangeAspect="1" noMove="1" noResize="1" noEditPoints="1" noAdjustHandles="1" noChangeArrowheads="1" noChangeShapeType="1" noTextEdit="1"/>
              </p:cNvSpPr>
              <p:nvPr/>
            </p:nvSpPr>
            <p:spPr bwMode="auto">
              <a:xfrm>
                <a:off x="15161546" y="8150225"/>
                <a:ext cx="5634037" cy="2579688"/>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6" grpId="0"/>
      <p:bldP spid="440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Three definitions of Rate Codes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29" name="TextBox 128"/>
          <p:cNvSpPr txBox="1"/>
          <p:nvPr/>
        </p:nvSpPr>
        <p:spPr>
          <a:xfrm>
            <a:off x="625643" y="1759777"/>
            <a:ext cx="14026725" cy="6971139"/>
          </a:xfrm>
          <a:prstGeom prst="rect">
            <a:avLst/>
          </a:prstGeom>
          <a:noFill/>
        </p:spPr>
        <p:txBody>
          <a:bodyPr wrap="none" rtlCol="0">
            <a:spAutoFit/>
          </a:bodyPr>
          <a:lstStyle/>
          <a:p>
            <a:r>
              <a:rPr lang="en-US" sz="6600" b="1" dirty="0"/>
              <a:t>3 definitions</a:t>
            </a:r>
          </a:p>
          <a:p>
            <a:pPr>
              <a:buFontTx/>
              <a:buChar char="-"/>
            </a:pPr>
            <a:r>
              <a:rPr lang="en-US" dirty="0"/>
              <a:t>Temporal averaging (spike count)</a:t>
            </a:r>
          </a:p>
          <a:p>
            <a:r>
              <a:rPr lang="en-US" dirty="0"/>
              <a:t>     </a:t>
            </a:r>
            <a:r>
              <a:rPr lang="en-US" sz="4800" i="1" dirty="0"/>
              <a:t>ISI distribution (regularity of spike train)</a:t>
            </a:r>
          </a:p>
          <a:p>
            <a:r>
              <a:rPr lang="en-US" sz="4800" i="1" dirty="0"/>
              <a:t>      </a:t>
            </a:r>
            <a:r>
              <a:rPr lang="en-US" sz="4800" i="1" dirty="0" err="1"/>
              <a:t>Fano</a:t>
            </a:r>
            <a:r>
              <a:rPr lang="en-US" sz="4800" i="1" dirty="0"/>
              <a:t> factor     (repeatability across repetitions)</a:t>
            </a:r>
          </a:p>
          <a:p>
            <a:endParaRPr lang="en-US" sz="4800" i="1" dirty="0"/>
          </a:p>
          <a:p>
            <a:pPr>
              <a:buFontTx/>
              <a:buChar char="-"/>
            </a:pPr>
            <a:r>
              <a:rPr lang="en-US" dirty="0"/>
              <a:t> Averaging across repetitions</a:t>
            </a:r>
          </a:p>
          <a:p>
            <a:pPr>
              <a:buFontTx/>
              <a:buChar char="-"/>
            </a:pPr>
            <a:endParaRPr lang="en-US" dirty="0"/>
          </a:p>
          <a:p>
            <a:pPr>
              <a:buFontTx/>
              <a:buChar char="-"/>
            </a:pPr>
            <a:r>
              <a:rPr lang="en-US" dirty="0"/>
              <a:t> Population averaging (‘spatial’ averaging)</a:t>
            </a:r>
          </a:p>
        </p:txBody>
      </p:sp>
      <p:cxnSp>
        <p:nvCxnSpPr>
          <p:cNvPr id="130" name="Straight Connector 1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0" y="2871664"/>
            <a:ext cx="312822" cy="659981"/>
            <a:chOff x="11381873" y="2275724"/>
            <a:chExt cx="312822" cy="659981"/>
          </a:xfrm>
        </p:grpSpPr>
        <p:cxnSp>
          <p:nvCxnSpPr>
            <p:cNvPr id="132" name="Straight Connector 131"/>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4" name="TextBox 133"/>
          <p:cNvSpPr txBox="1"/>
          <p:nvPr/>
        </p:nvSpPr>
        <p:spPr>
          <a:xfrm>
            <a:off x="12200286" y="2562149"/>
            <a:ext cx="5388013" cy="969496"/>
          </a:xfrm>
          <a:prstGeom prst="rect">
            <a:avLst/>
          </a:prstGeom>
          <a:solidFill>
            <a:srgbClr val="FFFF00"/>
          </a:solidFill>
        </p:spPr>
        <p:txBody>
          <a:bodyPr wrap="none" rtlCol="0">
            <a:spAutoFit/>
          </a:bodyPr>
          <a:lstStyle/>
          <a:p>
            <a:r>
              <a:rPr lang="en-US" dirty="0">
                <a:solidFill>
                  <a:srgbClr val="FF0000"/>
                </a:solidFill>
              </a:rPr>
              <a:t>Problem: slow!!!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Three definitions of Rate Codes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29" name="TextBox 128"/>
          <p:cNvSpPr txBox="1"/>
          <p:nvPr/>
        </p:nvSpPr>
        <p:spPr>
          <a:xfrm>
            <a:off x="625643" y="1759777"/>
            <a:ext cx="9810058" cy="7248138"/>
          </a:xfrm>
          <a:prstGeom prst="rect">
            <a:avLst/>
          </a:prstGeom>
          <a:noFill/>
        </p:spPr>
        <p:txBody>
          <a:bodyPr wrap="none" rtlCol="0">
            <a:spAutoFit/>
          </a:bodyPr>
          <a:lstStyle/>
          <a:p>
            <a:r>
              <a:rPr lang="en-US" sz="6600" b="1" dirty="0"/>
              <a:t>3 definitions</a:t>
            </a:r>
          </a:p>
          <a:p>
            <a:pPr>
              <a:buFontTx/>
              <a:buChar char="-"/>
            </a:pPr>
            <a:r>
              <a:rPr lang="en-US" dirty="0"/>
              <a:t>Temporal averaging</a:t>
            </a:r>
          </a:p>
          <a:p>
            <a:endParaRPr lang="en-US" dirty="0"/>
          </a:p>
          <a:p>
            <a:r>
              <a:rPr lang="en-US" dirty="0"/>
              <a:t> </a:t>
            </a:r>
          </a:p>
          <a:p>
            <a:r>
              <a:rPr lang="en-US" dirty="0"/>
              <a:t>     </a:t>
            </a:r>
            <a:endParaRPr lang="en-US" sz="4800" i="1" dirty="0"/>
          </a:p>
          <a:p>
            <a:pPr>
              <a:buFontTx/>
              <a:buChar char="-"/>
            </a:pPr>
            <a:r>
              <a:rPr lang="en-US" dirty="0"/>
              <a:t> Averaging across repetitions</a:t>
            </a:r>
          </a:p>
          <a:p>
            <a:pPr>
              <a:buFontTx/>
              <a:buChar char="-"/>
            </a:pPr>
            <a:endParaRPr lang="en-US" dirty="0"/>
          </a:p>
          <a:p>
            <a:pPr>
              <a:buFontTx/>
              <a:buChar char="-"/>
            </a:pPr>
            <a:r>
              <a:rPr lang="en-US" dirty="0"/>
              <a:t> Population averaging </a:t>
            </a:r>
          </a:p>
        </p:txBody>
      </p:sp>
      <p:cxnSp>
        <p:nvCxnSpPr>
          <p:cNvPr id="130" name="Straight Connector 1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0" y="2871664"/>
            <a:ext cx="312822" cy="659981"/>
            <a:chOff x="11381873" y="2275724"/>
            <a:chExt cx="312822" cy="659981"/>
          </a:xfrm>
        </p:grpSpPr>
        <p:cxnSp>
          <p:nvCxnSpPr>
            <p:cNvPr id="132" name="Straight Connector 131"/>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4" name="TextBox 133"/>
          <p:cNvSpPr txBox="1"/>
          <p:nvPr/>
        </p:nvSpPr>
        <p:spPr>
          <a:xfrm>
            <a:off x="3393171" y="3874168"/>
            <a:ext cx="5388013" cy="969496"/>
          </a:xfrm>
          <a:prstGeom prst="rect">
            <a:avLst/>
          </a:prstGeom>
          <a:solidFill>
            <a:srgbClr val="FFFF00"/>
          </a:solidFill>
        </p:spPr>
        <p:txBody>
          <a:bodyPr wrap="none" rtlCol="0">
            <a:spAutoFit/>
          </a:bodyPr>
          <a:lstStyle/>
          <a:p>
            <a:r>
              <a:rPr lang="en-US" dirty="0">
                <a:solidFill>
                  <a:srgbClr val="FF0000"/>
                </a:solidFill>
              </a:rPr>
              <a:t>Problem: slow!!!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2"/>
          <p:cNvPicPr>
            <a:picLocks noChangeAspect="1" noChangeArrowheads="1"/>
          </p:cNvPicPr>
          <p:nvPr/>
        </p:nvPicPr>
        <p:blipFill>
          <a:blip r:embed="rId2" cstate="print"/>
          <a:srcRect/>
          <a:stretch>
            <a:fillRect/>
          </a:stretch>
        </p:blipFill>
        <p:spPr bwMode="auto">
          <a:xfrm>
            <a:off x="5279608" y="5566999"/>
            <a:ext cx="13593264" cy="4388335"/>
          </a:xfrm>
          <a:prstGeom prst="rect">
            <a:avLst/>
          </a:prstGeom>
          <a:noFill/>
          <a:ln w="9525">
            <a:noFill/>
            <a:miter lim="800000"/>
            <a:headEnd/>
            <a:tailEnd/>
          </a:ln>
        </p:spPr>
      </p:pic>
      <p:sp>
        <p:nvSpPr>
          <p:cNvPr id="38922" name="TextBox 109"/>
          <p:cNvSpPr txBox="1">
            <a:spLocks noChangeArrowheads="1"/>
          </p:cNvSpPr>
          <p:nvPr/>
        </p:nvSpPr>
        <p:spPr bwMode="auto">
          <a:xfrm>
            <a:off x="14568841" y="9495310"/>
            <a:ext cx="5725135" cy="933450"/>
          </a:xfrm>
          <a:prstGeom prst="rect">
            <a:avLst/>
          </a:prstGeom>
          <a:noFill/>
          <a:ln w="9525">
            <a:noFill/>
            <a:miter lim="800000"/>
            <a:headEnd/>
            <a:tailEnd/>
          </a:ln>
        </p:spPr>
        <p:txBody>
          <a:bodyPr wrap="none" lIns="192902" tIns="96451" rIns="192902" bIns="96451">
            <a:spAutoFit/>
          </a:bodyPr>
          <a:lstStyle/>
          <a:p>
            <a:r>
              <a:rPr lang="en-US" sz="4800" i="1" dirty="0"/>
              <a:t>Crochet et al., 2011</a:t>
            </a:r>
          </a:p>
        </p:txBody>
      </p:sp>
      <p:sp>
        <p:nvSpPr>
          <p:cNvPr id="38923" name="TextBox 110"/>
          <p:cNvSpPr txBox="1">
            <a:spLocks noChangeArrowheads="1"/>
          </p:cNvSpPr>
          <p:nvPr/>
        </p:nvSpPr>
        <p:spPr bwMode="auto">
          <a:xfrm>
            <a:off x="6071754" y="4924028"/>
            <a:ext cx="12913834" cy="1071949"/>
          </a:xfrm>
          <a:prstGeom prst="rect">
            <a:avLst/>
          </a:prstGeom>
          <a:noFill/>
          <a:ln w="9525">
            <a:noFill/>
            <a:miter lim="800000"/>
            <a:headEnd/>
            <a:tailEnd/>
          </a:ln>
        </p:spPr>
        <p:txBody>
          <a:bodyPr wrap="none" lIns="192902" tIns="96451" rIns="192902" bIns="96451">
            <a:spAutoFit/>
          </a:bodyPr>
          <a:lstStyle/>
          <a:p>
            <a:r>
              <a:rPr lang="en-US" dirty="0"/>
              <a:t>awake mouse, cortex, freely whisking, </a:t>
            </a:r>
          </a:p>
        </p:txBody>
      </p:sp>
      <p:pic>
        <p:nvPicPr>
          <p:cNvPr id="38924" name="Picture 3"/>
          <p:cNvPicPr>
            <a:picLocks noChangeAspect="1" noChangeArrowheads="1"/>
          </p:cNvPicPr>
          <p:nvPr/>
        </p:nvPicPr>
        <p:blipFill>
          <a:blip r:embed="rId3" cstate="print"/>
          <a:srcRect/>
          <a:stretch>
            <a:fillRect/>
          </a:stretch>
        </p:blipFill>
        <p:spPr bwMode="auto">
          <a:xfrm>
            <a:off x="6008879" y="12232450"/>
            <a:ext cx="15308793" cy="2582367"/>
          </a:xfrm>
          <a:prstGeom prst="rect">
            <a:avLst/>
          </a:prstGeom>
          <a:noFill/>
          <a:ln w="9525">
            <a:noFill/>
            <a:miter lim="800000"/>
            <a:headEnd/>
            <a:tailEnd/>
          </a:ln>
        </p:spPr>
      </p:pic>
      <p:sp>
        <p:nvSpPr>
          <p:cNvPr id="13" name="TextBox 12"/>
          <p:cNvSpPr txBox="1"/>
          <p:nvPr/>
        </p:nvSpPr>
        <p:spPr>
          <a:xfrm>
            <a:off x="673219" y="1434427"/>
            <a:ext cx="9212778" cy="969496"/>
          </a:xfrm>
          <a:prstGeom prst="rect">
            <a:avLst/>
          </a:prstGeom>
          <a:noFill/>
        </p:spPr>
        <p:txBody>
          <a:bodyPr wrap="none" rtlCol="0">
            <a:spAutoFit/>
          </a:bodyPr>
          <a:lstStyle/>
          <a:p>
            <a:r>
              <a:rPr lang="en-US" dirty="0"/>
              <a:t>Spontaneous activity </a:t>
            </a:r>
            <a:r>
              <a:rPr lang="en-US" i="1" dirty="0"/>
              <a:t>in vivo</a:t>
            </a:r>
          </a:p>
        </p:txBody>
      </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5" name="Text Box 46"/>
          <p:cNvSpPr txBox="1">
            <a:spLocks noChangeArrowheads="1"/>
          </p:cNvSpPr>
          <p:nvPr/>
        </p:nvSpPr>
        <p:spPr bwMode="auto">
          <a:xfrm>
            <a:off x="10783802" y="1186452"/>
            <a:ext cx="10332999" cy="3334107"/>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Variability </a:t>
            </a:r>
          </a:p>
          <a:p>
            <a:r>
              <a:rPr lang="en-US" sz="6800" dirty="0">
                <a:solidFill>
                  <a:srgbClr val="FF0000"/>
                </a:solidFill>
              </a:rPr>
              <a:t>- of membrane potential? </a:t>
            </a:r>
          </a:p>
          <a:p>
            <a:r>
              <a:rPr lang="en-US" sz="6800" b="1" dirty="0">
                <a:solidFill>
                  <a:srgbClr val="FF0000"/>
                </a:solidFill>
              </a:rPr>
              <a:t>- </a:t>
            </a:r>
            <a:r>
              <a:rPr lang="en-US" sz="6800" dirty="0">
                <a:solidFill>
                  <a:srgbClr val="FF0000"/>
                </a:solidFill>
              </a:rPr>
              <a:t>of spike timing?</a:t>
            </a: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44035" name="Text Box 3"/>
          <p:cNvSpPr txBox="1">
            <a:spLocks noChangeArrowheads="1"/>
          </p:cNvSpPr>
          <p:nvPr/>
        </p:nvSpPr>
        <p:spPr bwMode="auto">
          <a:xfrm>
            <a:off x="124623" y="1145438"/>
            <a:ext cx="8147996" cy="1025791"/>
          </a:xfrm>
          <a:prstGeom prst="rect">
            <a:avLst/>
          </a:prstGeom>
          <a:noFill/>
          <a:ln w="9525">
            <a:solidFill>
              <a:srgbClr val="FF0000"/>
            </a:solidFill>
            <a:miter lim="800000"/>
            <a:headEnd/>
            <a:tailEnd/>
          </a:ln>
        </p:spPr>
        <p:txBody>
          <a:bodyPr wrap="none" lIns="192911" tIns="96455" rIns="192911" bIns="96455">
            <a:spAutoFit/>
          </a:bodyPr>
          <a:lstStyle/>
          <a:p>
            <a:r>
              <a:rPr lang="en-US" sz="5400" dirty="0"/>
              <a:t>Variability of  spike timing</a:t>
            </a:r>
            <a:endParaRPr lang="en-US" sz="4000" dirty="0"/>
          </a:p>
        </p:txBody>
      </p:sp>
      <p:grpSp>
        <p:nvGrpSpPr>
          <p:cNvPr id="2" name="Group 10"/>
          <p:cNvGrpSpPr>
            <a:grpSpLocks/>
          </p:cNvGrpSpPr>
          <p:nvPr/>
        </p:nvGrpSpPr>
        <p:grpSpPr bwMode="auto">
          <a:xfrm>
            <a:off x="9183172" y="10221354"/>
            <a:ext cx="4171441" cy="511972"/>
            <a:chOff x="528" y="2256"/>
            <a:chExt cx="1440" cy="192"/>
          </a:xfrm>
        </p:grpSpPr>
        <p:sp>
          <p:nvSpPr>
            <p:cNvPr id="44117" name="Line 11"/>
            <p:cNvSpPr>
              <a:spLocks noChangeShapeType="1"/>
            </p:cNvSpPr>
            <p:nvPr/>
          </p:nvSpPr>
          <p:spPr bwMode="auto">
            <a:xfrm>
              <a:off x="528" y="2448"/>
              <a:ext cx="240" cy="0"/>
            </a:xfrm>
            <a:prstGeom prst="line">
              <a:avLst/>
            </a:prstGeom>
            <a:noFill/>
            <a:ln w="9525">
              <a:solidFill>
                <a:srgbClr val="FF0000"/>
              </a:solidFill>
              <a:round/>
              <a:headEnd/>
              <a:tailEnd/>
            </a:ln>
          </p:spPr>
          <p:txBody>
            <a:bodyPr wrap="none" anchor="ctr"/>
            <a:lstStyle/>
            <a:p>
              <a:endParaRPr lang="en-US"/>
            </a:p>
          </p:txBody>
        </p:sp>
        <p:sp>
          <p:nvSpPr>
            <p:cNvPr id="44118" name="Line 12"/>
            <p:cNvSpPr>
              <a:spLocks noChangeShapeType="1"/>
            </p:cNvSpPr>
            <p:nvPr/>
          </p:nvSpPr>
          <p:spPr bwMode="auto">
            <a:xfrm flipV="1">
              <a:off x="768" y="2256"/>
              <a:ext cx="0" cy="192"/>
            </a:xfrm>
            <a:prstGeom prst="line">
              <a:avLst/>
            </a:prstGeom>
            <a:noFill/>
            <a:ln w="9525">
              <a:solidFill>
                <a:srgbClr val="FF0000"/>
              </a:solidFill>
              <a:round/>
              <a:headEnd/>
              <a:tailEnd/>
            </a:ln>
          </p:spPr>
          <p:txBody>
            <a:bodyPr wrap="none" anchor="ctr"/>
            <a:lstStyle/>
            <a:p>
              <a:endParaRPr lang="en-US"/>
            </a:p>
          </p:txBody>
        </p:sp>
        <p:sp>
          <p:nvSpPr>
            <p:cNvPr id="44119" name="Line 13"/>
            <p:cNvSpPr>
              <a:spLocks noChangeShapeType="1"/>
            </p:cNvSpPr>
            <p:nvPr/>
          </p:nvSpPr>
          <p:spPr bwMode="auto">
            <a:xfrm>
              <a:off x="768" y="2256"/>
              <a:ext cx="1200" cy="0"/>
            </a:xfrm>
            <a:prstGeom prst="line">
              <a:avLst/>
            </a:prstGeom>
            <a:noFill/>
            <a:ln w="9525">
              <a:solidFill>
                <a:srgbClr val="FF0000"/>
              </a:solidFill>
              <a:round/>
              <a:headEnd/>
              <a:tailEnd/>
            </a:ln>
          </p:spPr>
          <p:txBody>
            <a:bodyPr wrap="none" anchor="ctr"/>
            <a:lstStyle/>
            <a:p>
              <a:endParaRPr lang="en-US"/>
            </a:p>
          </p:txBody>
        </p:sp>
      </p:grpSp>
      <p:sp>
        <p:nvSpPr>
          <p:cNvPr id="44037" name="Text Box 17"/>
          <p:cNvSpPr txBox="1">
            <a:spLocks noChangeArrowheads="1"/>
          </p:cNvSpPr>
          <p:nvPr/>
        </p:nvSpPr>
        <p:spPr bwMode="auto">
          <a:xfrm>
            <a:off x="7742674" y="9518095"/>
            <a:ext cx="1729700"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stim</a:t>
            </a:r>
          </a:p>
        </p:txBody>
      </p:sp>
      <p:grpSp>
        <p:nvGrpSpPr>
          <p:cNvPr id="3" name="Group 99"/>
          <p:cNvGrpSpPr>
            <a:grpSpLocks/>
          </p:cNvGrpSpPr>
          <p:nvPr/>
        </p:nvGrpSpPr>
        <p:grpSpPr bwMode="auto">
          <a:xfrm>
            <a:off x="8282861" y="2055112"/>
            <a:ext cx="7382550" cy="810154"/>
            <a:chOff x="2208" y="799"/>
            <a:chExt cx="1968" cy="288"/>
          </a:xfrm>
        </p:grpSpPr>
        <p:sp>
          <p:nvSpPr>
            <p:cNvPr id="44110" name="Line 18"/>
            <p:cNvSpPr>
              <a:spLocks noChangeShapeType="1"/>
            </p:cNvSpPr>
            <p:nvPr/>
          </p:nvSpPr>
          <p:spPr bwMode="auto">
            <a:xfrm>
              <a:off x="2208" y="1087"/>
              <a:ext cx="1968" cy="0"/>
            </a:xfrm>
            <a:prstGeom prst="line">
              <a:avLst/>
            </a:prstGeom>
            <a:noFill/>
            <a:ln w="9525">
              <a:solidFill>
                <a:schemeClr val="tx1"/>
              </a:solidFill>
              <a:round/>
              <a:headEnd/>
              <a:tailEnd/>
            </a:ln>
          </p:spPr>
          <p:txBody>
            <a:bodyPr wrap="none" anchor="ctr"/>
            <a:lstStyle/>
            <a:p>
              <a:endParaRPr lang="en-US"/>
            </a:p>
          </p:txBody>
        </p:sp>
        <p:sp>
          <p:nvSpPr>
            <p:cNvPr id="44111" name="Line 19"/>
            <p:cNvSpPr>
              <a:spLocks noChangeShapeType="1"/>
            </p:cNvSpPr>
            <p:nvPr/>
          </p:nvSpPr>
          <p:spPr bwMode="auto">
            <a:xfrm>
              <a:off x="2496" y="799"/>
              <a:ext cx="0" cy="288"/>
            </a:xfrm>
            <a:prstGeom prst="line">
              <a:avLst/>
            </a:prstGeom>
            <a:noFill/>
            <a:ln w="38100">
              <a:solidFill>
                <a:schemeClr val="tx1"/>
              </a:solidFill>
              <a:round/>
              <a:headEnd/>
              <a:tailEnd/>
            </a:ln>
          </p:spPr>
          <p:txBody>
            <a:bodyPr wrap="none" anchor="ctr"/>
            <a:lstStyle/>
            <a:p>
              <a:endParaRPr lang="en-US"/>
            </a:p>
          </p:txBody>
        </p:sp>
        <p:sp>
          <p:nvSpPr>
            <p:cNvPr id="44112" name="Line 20"/>
            <p:cNvSpPr>
              <a:spLocks noChangeShapeType="1"/>
            </p:cNvSpPr>
            <p:nvPr/>
          </p:nvSpPr>
          <p:spPr bwMode="auto">
            <a:xfrm>
              <a:off x="2832" y="799"/>
              <a:ext cx="0" cy="288"/>
            </a:xfrm>
            <a:prstGeom prst="line">
              <a:avLst/>
            </a:prstGeom>
            <a:noFill/>
            <a:ln w="38100">
              <a:solidFill>
                <a:schemeClr val="tx1"/>
              </a:solidFill>
              <a:round/>
              <a:headEnd/>
              <a:tailEnd/>
            </a:ln>
          </p:spPr>
          <p:txBody>
            <a:bodyPr wrap="none" anchor="ctr"/>
            <a:lstStyle/>
            <a:p>
              <a:endParaRPr lang="en-US"/>
            </a:p>
          </p:txBody>
        </p:sp>
        <p:sp>
          <p:nvSpPr>
            <p:cNvPr id="44113" name="Line 21"/>
            <p:cNvSpPr>
              <a:spLocks noChangeShapeType="1"/>
            </p:cNvSpPr>
            <p:nvPr/>
          </p:nvSpPr>
          <p:spPr bwMode="auto">
            <a:xfrm>
              <a:off x="2976" y="799"/>
              <a:ext cx="0" cy="288"/>
            </a:xfrm>
            <a:prstGeom prst="line">
              <a:avLst/>
            </a:prstGeom>
            <a:noFill/>
            <a:ln w="38100">
              <a:solidFill>
                <a:schemeClr val="tx1"/>
              </a:solidFill>
              <a:round/>
              <a:headEnd/>
              <a:tailEnd/>
            </a:ln>
          </p:spPr>
          <p:txBody>
            <a:bodyPr wrap="none" anchor="ctr"/>
            <a:lstStyle/>
            <a:p>
              <a:endParaRPr lang="en-US"/>
            </a:p>
          </p:txBody>
        </p:sp>
        <p:sp>
          <p:nvSpPr>
            <p:cNvPr id="44114" name="Line 22"/>
            <p:cNvSpPr>
              <a:spLocks noChangeShapeType="1"/>
            </p:cNvSpPr>
            <p:nvPr/>
          </p:nvSpPr>
          <p:spPr bwMode="auto">
            <a:xfrm>
              <a:off x="3072" y="799"/>
              <a:ext cx="0" cy="288"/>
            </a:xfrm>
            <a:prstGeom prst="line">
              <a:avLst/>
            </a:prstGeom>
            <a:noFill/>
            <a:ln w="38100">
              <a:solidFill>
                <a:schemeClr val="tx1"/>
              </a:solidFill>
              <a:round/>
              <a:headEnd/>
              <a:tailEnd/>
            </a:ln>
          </p:spPr>
          <p:txBody>
            <a:bodyPr wrap="none" anchor="ctr"/>
            <a:lstStyle/>
            <a:p>
              <a:endParaRPr lang="en-US"/>
            </a:p>
          </p:txBody>
        </p:sp>
        <p:sp>
          <p:nvSpPr>
            <p:cNvPr id="44115" name="Line 23"/>
            <p:cNvSpPr>
              <a:spLocks noChangeShapeType="1"/>
            </p:cNvSpPr>
            <p:nvPr/>
          </p:nvSpPr>
          <p:spPr bwMode="auto">
            <a:xfrm>
              <a:off x="3408" y="799"/>
              <a:ext cx="0" cy="288"/>
            </a:xfrm>
            <a:prstGeom prst="line">
              <a:avLst/>
            </a:prstGeom>
            <a:noFill/>
            <a:ln w="38100">
              <a:solidFill>
                <a:schemeClr val="tx1"/>
              </a:solidFill>
              <a:round/>
              <a:headEnd/>
              <a:tailEnd/>
            </a:ln>
          </p:spPr>
          <p:txBody>
            <a:bodyPr wrap="none" anchor="ctr"/>
            <a:lstStyle/>
            <a:p>
              <a:endParaRPr lang="en-US"/>
            </a:p>
          </p:txBody>
        </p:sp>
        <p:sp>
          <p:nvSpPr>
            <p:cNvPr id="44116" name="Line 24"/>
            <p:cNvSpPr>
              <a:spLocks noChangeShapeType="1"/>
            </p:cNvSpPr>
            <p:nvPr/>
          </p:nvSpPr>
          <p:spPr bwMode="auto">
            <a:xfrm>
              <a:off x="3600" y="799"/>
              <a:ext cx="0" cy="288"/>
            </a:xfrm>
            <a:prstGeom prst="line">
              <a:avLst/>
            </a:prstGeom>
            <a:noFill/>
            <a:ln w="38100">
              <a:solidFill>
                <a:schemeClr val="tx1"/>
              </a:solidFill>
              <a:round/>
              <a:headEnd/>
              <a:tailEnd/>
            </a:ln>
          </p:spPr>
          <p:txBody>
            <a:bodyPr wrap="none" anchor="ctr"/>
            <a:lstStyle/>
            <a:p>
              <a:endParaRPr lang="en-US"/>
            </a:p>
          </p:txBody>
        </p:sp>
      </p:grpSp>
      <p:grpSp>
        <p:nvGrpSpPr>
          <p:cNvPr id="4" name="Group 33"/>
          <p:cNvGrpSpPr>
            <a:grpSpLocks/>
          </p:cNvGrpSpPr>
          <p:nvPr/>
        </p:nvGrpSpPr>
        <p:grpSpPr bwMode="auto">
          <a:xfrm>
            <a:off x="1616811" y="2820258"/>
            <a:ext cx="2169187" cy="1946621"/>
            <a:chOff x="4611" y="3499"/>
            <a:chExt cx="715" cy="692"/>
          </a:xfrm>
        </p:grpSpPr>
        <p:sp>
          <p:nvSpPr>
            <p:cNvPr id="44076"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7"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8"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9"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0"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1"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2"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3"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4"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5"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6"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7"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8"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44089"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0"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1"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44092"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44093"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44094"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44095"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44096"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44097"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44098"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44099"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44100"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44101"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4102"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4103"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4104"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4105"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4106"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4107"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4108"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44109"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44042" name="Line 69"/>
          <p:cNvSpPr>
            <a:spLocks noChangeShapeType="1"/>
          </p:cNvSpPr>
          <p:nvPr/>
        </p:nvSpPr>
        <p:spPr bwMode="auto">
          <a:xfrm>
            <a:off x="13354613" y="10221354"/>
            <a:ext cx="0" cy="511972"/>
          </a:xfrm>
          <a:prstGeom prst="line">
            <a:avLst/>
          </a:prstGeom>
          <a:noFill/>
          <a:ln w="9525">
            <a:solidFill>
              <a:srgbClr val="FF0000"/>
            </a:solidFill>
            <a:round/>
            <a:headEnd/>
            <a:tailEnd/>
          </a:ln>
        </p:spPr>
        <p:txBody>
          <a:bodyPr lIns="192911" tIns="96455" rIns="192911" bIns="96455"/>
          <a:lstStyle/>
          <a:p>
            <a:endParaRPr lang="en-US"/>
          </a:p>
        </p:txBody>
      </p:sp>
      <p:sp>
        <p:nvSpPr>
          <p:cNvPr id="44043" name="Line 70"/>
          <p:cNvSpPr>
            <a:spLocks noChangeShapeType="1"/>
          </p:cNvSpPr>
          <p:nvPr/>
        </p:nvSpPr>
        <p:spPr bwMode="auto">
          <a:xfrm>
            <a:off x="13354614" y="10733326"/>
            <a:ext cx="3402426" cy="0"/>
          </a:xfrm>
          <a:prstGeom prst="line">
            <a:avLst/>
          </a:prstGeom>
          <a:noFill/>
          <a:ln w="9525">
            <a:solidFill>
              <a:srgbClr val="FF0000"/>
            </a:solidFill>
            <a:round/>
            <a:headEnd/>
            <a:tailEnd/>
          </a:ln>
        </p:spPr>
        <p:txBody>
          <a:bodyPr lIns="192911" tIns="96455" rIns="192911" bIns="96455"/>
          <a:lstStyle/>
          <a:p>
            <a:endParaRPr lang="en-US"/>
          </a:p>
        </p:txBody>
      </p:sp>
      <p:sp>
        <p:nvSpPr>
          <p:cNvPr id="44045" name="Line 72"/>
          <p:cNvSpPr>
            <a:spLocks noChangeShapeType="1"/>
          </p:cNvSpPr>
          <p:nvPr/>
        </p:nvSpPr>
        <p:spPr bwMode="auto">
          <a:xfrm flipH="1">
            <a:off x="3657515" y="2184513"/>
            <a:ext cx="1361719" cy="1274304"/>
          </a:xfrm>
          <a:prstGeom prst="line">
            <a:avLst/>
          </a:prstGeom>
          <a:noFill/>
          <a:ln w="9525">
            <a:solidFill>
              <a:schemeClr val="accent2"/>
            </a:solidFill>
            <a:round/>
            <a:headEnd/>
            <a:tailEnd/>
          </a:ln>
        </p:spPr>
        <p:txBody>
          <a:bodyPr lIns="192911" tIns="96455" rIns="192911" bIns="96455"/>
          <a:lstStyle/>
          <a:p>
            <a:endParaRPr lang="en-US"/>
          </a:p>
        </p:txBody>
      </p:sp>
      <p:sp>
        <p:nvSpPr>
          <p:cNvPr id="44046" name="Line 73"/>
          <p:cNvSpPr>
            <a:spLocks noChangeShapeType="1"/>
          </p:cNvSpPr>
          <p:nvPr/>
        </p:nvSpPr>
        <p:spPr bwMode="auto">
          <a:xfrm flipH="1">
            <a:off x="3488706" y="2311098"/>
            <a:ext cx="1871898" cy="1277118"/>
          </a:xfrm>
          <a:prstGeom prst="line">
            <a:avLst/>
          </a:prstGeom>
          <a:noFill/>
          <a:ln w="9525">
            <a:solidFill>
              <a:schemeClr val="accent2"/>
            </a:solidFill>
            <a:round/>
            <a:headEnd/>
            <a:tailEnd/>
          </a:ln>
        </p:spPr>
        <p:txBody>
          <a:bodyPr lIns="192911" tIns="96455" rIns="192911" bIns="96455"/>
          <a:lstStyle/>
          <a:p>
            <a:endParaRPr lang="en-US"/>
          </a:p>
        </p:txBody>
      </p:sp>
      <p:sp>
        <p:nvSpPr>
          <p:cNvPr id="44047" name="Line 74"/>
          <p:cNvSpPr>
            <a:spLocks noChangeShapeType="1"/>
          </p:cNvSpPr>
          <p:nvPr/>
        </p:nvSpPr>
        <p:spPr bwMode="auto">
          <a:xfrm flipH="1" flipV="1">
            <a:off x="5698219" y="9582796"/>
            <a:ext cx="1361719" cy="894545"/>
          </a:xfrm>
          <a:prstGeom prst="line">
            <a:avLst/>
          </a:prstGeom>
          <a:noFill/>
          <a:ln w="57150">
            <a:solidFill>
              <a:srgbClr val="FF0000"/>
            </a:solidFill>
            <a:round/>
            <a:headEnd/>
            <a:tailEnd type="triangle" w="med" len="med"/>
          </a:ln>
        </p:spPr>
        <p:txBody>
          <a:bodyPr lIns="192911" tIns="96455" rIns="192911" bIns="96455"/>
          <a:lstStyle/>
          <a:p>
            <a:endParaRPr lang="en-US"/>
          </a:p>
        </p:txBody>
      </p:sp>
      <p:sp>
        <p:nvSpPr>
          <p:cNvPr id="44050" name="Line 77"/>
          <p:cNvSpPr>
            <a:spLocks noChangeShapeType="1"/>
          </p:cNvSpPr>
          <p:nvPr/>
        </p:nvSpPr>
        <p:spPr bwMode="auto">
          <a:xfrm>
            <a:off x="5698219" y="2311097"/>
            <a:ext cx="1530529" cy="1"/>
          </a:xfrm>
          <a:prstGeom prst="line">
            <a:avLst/>
          </a:prstGeom>
          <a:noFill/>
          <a:ln w="57150">
            <a:solidFill>
              <a:schemeClr val="accent2"/>
            </a:solidFill>
            <a:round/>
            <a:headEnd/>
            <a:tailEnd type="triangle" w="med" len="med"/>
          </a:ln>
        </p:spPr>
        <p:txBody>
          <a:bodyPr lIns="192911" tIns="96455" rIns="192911" bIns="96455"/>
          <a:lstStyle/>
          <a:p>
            <a:endParaRPr lang="en-US"/>
          </a:p>
        </p:txBody>
      </p:sp>
      <p:grpSp>
        <p:nvGrpSpPr>
          <p:cNvPr id="5" name="Group 100"/>
          <p:cNvGrpSpPr>
            <a:grpSpLocks/>
          </p:cNvGrpSpPr>
          <p:nvPr/>
        </p:nvGrpSpPr>
        <p:grpSpPr bwMode="auto">
          <a:xfrm>
            <a:off x="8421660" y="3458816"/>
            <a:ext cx="7382550" cy="810154"/>
            <a:chOff x="2245" y="1298"/>
            <a:chExt cx="1968" cy="288"/>
          </a:xfrm>
        </p:grpSpPr>
        <p:sp>
          <p:nvSpPr>
            <p:cNvPr id="44069" name="Line 78"/>
            <p:cNvSpPr>
              <a:spLocks noChangeShapeType="1"/>
            </p:cNvSpPr>
            <p:nvPr/>
          </p:nvSpPr>
          <p:spPr bwMode="auto">
            <a:xfrm>
              <a:off x="2245" y="1586"/>
              <a:ext cx="1968" cy="0"/>
            </a:xfrm>
            <a:prstGeom prst="line">
              <a:avLst/>
            </a:prstGeom>
            <a:noFill/>
            <a:ln w="9525">
              <a:solidFill>
                <a:schemeClr val="tx1"/>
              </a:solidFill>
              <a:round/>
              <a:headEnd/>
              <a:tailEnd/>
            </a:ln>
          </p:spPr>
          <p:txBody>
            <a:bodyPr wrap="none" anchor="ctr"/>
            <a:lstStyle/>
            <a:p>
              <a:endParaRPr lang="en-US"/>
            </a:p>
          </p:txBody>
        </p:sp>
        <p:sp>
          <p:nvSpPr>
            <p:cNvPr id="44070" name="Line 79"/>
            <p:cNvSpPr>
              <a:spLocks noChangeShapeType="1"/>
            </p:cNvSpPr>
            <p:nvPr/>
          </p:nvSpPr>
          <p:spPr bwMode="auto">
            <a:xfrm>
              <a:off x="2653" y="1298"/>
              <a:ext cx="0" cy="288"/>
            </a:xfrm>
            <a:prstGeom prst="line">
              <a:avLst/>
            </a:prstGeom>
            <a:noFill/>
            <a:ln w="38100">
              <a:solidFill>
                <a:schemeClr val="tx1"/>
              </a:solidFill>
              <a:round/>
              <a:headEnd/>
              <a:tailEnd/>
            </a:ln>
          </p:spPr>
          <p:txBody>
            <a:bodyPr wrap="none" anchor="ctr"/>
            <a:lstStyle/>
            <a:p>
              <a:endParaRPr lang="en-US"/>
            </a:p>
          </p:txBody>
        </p:sp>
        <p:sp>
          <p:nvSpPr>
            <p:cNvPr id="44071" name="Line 80"/>
            <p:cNvSpPr>
              <a:spLocks noChangeShapeType="1"/>
            </p:cNvSpPr>
            <p:nvPr/>
          </p:nvSpPr>
          <p:spPr bwMode="auto">
            <a:xfrm>
              <a:off x="2789" y="1298"/>
              <a:ext cx="0" cy="288"/>
            </a:xfrm>
            <a:prstGeom prst="line">
              <a:avLst/>
            </a:prstGeom>
            <a:noFill/>
            <a:ln w="38100">
              <a:solidFill>
                <a:schemeClr val="tx1"/>
              </a:solidFill>
              <a:round/>
              <a:headEnd/>
              <a:tailEnd/>
            </a:ln>
          </p:spPr>
          <p:txBody>
            <a:bodyPr wrap="none" anchor="ctr"/>
            <a:lstStyle/>
            <a:p>
              <a:endParaRPr lang="en-US"/>
            </a:p>
          </p:txBody>
        </p:sp>
        <p:sp>
          <p:nvSpPr>
            <p:cNvPr id="44072" name="Line 81"/>
            <p:cNvSpPr>
              <a:spLocks noChangeShapeType="1"/>
            </p:cNvSpPr>
            <p:nvPr/>
          </p:nvSpPr>
          <p:spPr bwMode="auto">
            <a:xfrm>
              <a:off x="3013" y="1298"/>
              <a:ext cx="0" cy="288"/>
            </a:xfrm>
            <a:prstGeom prst="line">
              <a:avLst/>
            </a:prstGeom>
            <a:noFill/>
            <a:ln w="38100">
              <a:solidFill>
                <a:schemeClr val="tx1"/>
              </a:solidFill>
              <a:round/>
              <a:headEnd/>
              <a:tailEnd/>
            </a:ln>
          </p:spPr>
          <p:txBody>
            <a:bodyPr wrap="none" anchor="ctr"/>
            <a:lstStyle/>
            <a:p>
              <a:endParaRPr lang="en-US"/>
            </a:p>
          </p:txBody>
        </p:sp>
        <p:sp>
          <p:nvSpPr>
            <p:cNvPr id="44073" name="Line 82"/>
            <p:cNvSpPr>
              <a:spLocks noChangeShapeType="1"/>
            </p:cNvSpPr>
            <p:nvPr/>
          </p:nvSpPr>
          <p:spPr bwMode="auto">
            <a:xfrm>
              <a:off x="3198" y="1298"/>
              <a:ext cx="0" cy="288"/>
            </a:xfrm>
            <a:prstGeom prst="line">
              <a:avLst/>
            </a:prstGeom>
            <a:noFill/>
            <a:ln w="38100">
              <a:solidFill>
                <a:schemeClr val="tx1"/>
              </a:solidFill>
              <a:round/>
              <a:headEnd/>
              <a:tailEnd/>
            </a:ln>
          </p:spPr>
          <p:txBody>
            <a:bodyPr wrap="none" anchor="ctr"/>
            <a:lstStyle/>
            <a:p>
              <a:endParaRPr lang="en-US"/>
            </a:p>
          </p:txBody>
        </p:sp>
        <p:sp>
          <p:nvSpPr>
            <p:cNvPr id="44074" name="Line 83"/>
            <p:cNvSpPr>
              <a:spLocks noChangeShapeType="1"/>
            </p:cNvSpPr>
            <p:nvPr/>
          </p:nvSpPr>
          <p:spPr bwMode="auto">
            <a:xfrm>
              <a:off x="3560" y="1298"/>
              <a:ext cx="0" cy="288"/>
            </a:xfrm>
            <a:prstGeom prst="line">
              <a:avLst/>
            </a:prstGeom>
            <a:noFill/>
            <a:ln w="38100">
              <a:solidFill>
                <a:schemeClr val="tx1"/>
              </a:solidFill>
              <a:round/>
              <a:headEnd/>
              <a:tailEnd/>
            </a:ln>
          </p:spPr>
          <p:txBody>
            <a:bodyPr wrap="none" anchor="ctr"/>
            <a:lstStyle/>
            <a:p>
              <a:endParaRPr lang="en-US"/>
            </a:p>
          </p:txBody>
        </p:sp>
        <p:sp>
          <p:nvSpPr>
            <p:cNvPr id="44075" name="Line 84"/>
            <p:cNvSpPr>
              <a:spLocks noChangeShapeType="1"/>
            </p:cNvSpPr>
            <p:nvPr/>
          </p:nvSpPr>
          <p:spPr bwMode="auto">
            <a:xfrm>
              <a:off x="3833" y="1298"/>
              <a:ext cx="0" cy="288"/>
            </a:xfrm>
            <a:prstGeom prst="line">
              <a:avLst/>
            </a:prstGeom>
            <a:noFill/>
            <a:ln w="38100">
              <a:solidFill>
                <a:schemeClr val="tx1"/>
              </a:solidFill>
              <a:round/>
              <a:headEnd/>
              <a:tailEnd/>
            </a:ln>
          </p:spPr>
          <p:txBody>
            <a:bodyPr wrap="none" anchor="ctr"/>
            <a:lstStyle/>
            <a:p>
              <a:endParaRPr lang="en-US"/>
            </a:p>
          </p:txBody>
        </p:sp>
      </p:grpSp>
      <p:grpSp>
        <p:nvGrpSpPr>
          <p:cNvPr id="6" name="Group 101"/>
          <p:cNvGrpSpPr>
            <a:grpSpLocks/>
          </p:cNvGrpSpPr>
          <p:nvPr/>
        </p:nvGrpSpPr>
        <p:grpSpPr bwMode="auto">
          <a:xfrm>
            <a:off x="8421660" y="4817513"/>
            <a:ext cx="7382550" cy="810154"/>
            <a:chOff x="2245" y="1781"/>
            <a:chExt cx="1968" cy="288"/>
          </a:xfrm>
        </p:grpSpPr>
        <p:sp>
          <p:nvSpPr>
            <p:cNvPr id="44065" name="Line 85"/>
            <p:cNvSpPr>
              <a:spLocks noChangeShapeType="1"/>
            </p:cNvSpPr>
            <p:nvPr/>
          </p:nvSpPr>
          <p:spPr bwMode="auto">
            <a:xfrm>
              <a:off x="2245" y="2069"/>
              <a:ext cx="1968" cy="0"/>
            </a:xfrm>
            <a:prstGeom prst="line">
              <a:avLst/>
            </a:prstGeom>
            <a:noFill/>
            <a:ln w="9525">
              <a:solidFill>
                <a:schemeClr val="tx1"/>
              </a:solidFill>
              <a:round/>
              <a:headEnd/>
              <a:tailEnd/>
            </a:ln>
          </p:spPr>
          <p:txBody>
            <a:bodyPr wrap="none" anchor="ctr"/>
            <a:lstStyle/>
            <a:p>
              <a:endParaRPr lang="en-US"/>
            </a:p>
          </p:txBody>
        </p:sp>
        <p:sp>
          <p:nvSpPr>
            <p:cNvPr id="44066" name="Line 87"/>
            <p:cNvSpPr>
              <a:spLocks noChangeShapeType="1"/>
            </p:cNvSpPr>
            <p:nvPr/>
          </p:nvSpPr>
          <p:spPr bwMode="auto">
            <a:xfrm>
              <a:off x="2869" y="1781"/>
              <a:ext cx="0" cy="288"/>
            </a:xfrm>
            <a:prstGeom prst="line">
              <a:avLst/>
            </a:prstGeom>
            <a:noFill/>
            <a:ln w="38100">
              <a:solidFill>
                <a:schemeClr val="tx1"/>
              </a:solidFill>
              <a:round/>
              <a:headEnd/>
              <a:tailEnd/>
            </a:ln>
          </p:spPr>
          <p:txBody>
            <a:bodyPr wrap="none" anchor="ctr"/>
            <a:lstStyle/>
            <a:p>
              <a:endParaRPr lang="en-US"/>
            </a:p>
          </p:txBody>
        </p:sp>
        <p:sp>
          <p:nvSpPr>
            <p:cNvPr id="44067" name="Line 89"/>
            <p:cNvSpPr>
              <a:spLocks noChangeShapeType="1"/>
            </p:cNvSpPr>
            <p:nvPr/>
          </p:nvSpPr>
          <p:spPr bwMode="auto">
            <a:xfrm>
              <a:off x="3109" y="1781"/>
              <a:ext cx="0" cy="288"/>
            </a:xfrm>
            <a:prstGeom prst="line">
              <a:avLst/>
            </a:prstGeom>
            <a:noFill/>
            <a:ln w="38100">
              <a:solidFill>
                <a:schemeClr val="tx1"/>
              </a:solidFill>
              <a:round/>
              <a:headEnd/>
              <a:tailEnd/>
            </a:ln>
          </p:spPr>
          <p:txBody>
            <a:bodyPr wrap="none" anchor="ctr"/>
            <a:lstStyle/>
            <a:p>
              <a:endParaRPr lang="en-US"/>
            </a:p>
          </p:txBody>
        </p:sp>
        <p:sp>
          <p:nvSpPr>
            <p:cNvPr id="44068" name="Line 90"/>
            <p:cNvSpPr>
              <a:spLocks noChangeShapeType="1"/>
            </p:cNvSpPr>
            <p:nvPr/>
          </p:nvSpPr>
          <p:spPr bwMode="auto">
            <a:xfrm>
              <a:off x="3424" y="1781"/>
              <a:ext cx="0" cy="288"/>
            </a:xfrm>
            <a:prstGeom prst="line">
              <a:avLst/>
            </a:prstGeom>
            <a:noFill/>
            <a:ln w="38100">
              <a:solidFill>
                <a:schemeClr val="tx1"/>
              </a:solidFill>
              <a:round/>
              <a:headEnd/>
              <a:tailEnd/>
            </a:ln>
          </p:spPr>
          <p:txBody>
            <a:bodyPr wrap="none" anchor="ctr"/>
            <a:lstStyle/>
            <a:p>
              <a:endParaRPr lang="en-US"/>
            </a:p>
          </p:txBody>
        </p:sp>
      </p:grpSp>
      <p:grpSp>
        <p:nvGrpSpPr>
          <p:cNvPr id="7" name="Group 102"/>
          <p:cNvGrpSpPr>
            <a:grpSpLocks/>
          </p:cNvGrpSpPr>
          <p:nvPr/>
        </p:nvGrpSpPr>
        <p:grpSpPr bwMode="auto">
          <a:xfrm>
            <a:off x="8421660" y="6221217"/>
            <a:ext cx="7382550" cy="810154"/>
            <a:chOff x="2245" y="2280"/>
            <a:chExt cx="1968" cy="288"/>
          </a:xfrm>
        </p:grpSpPr>
        <p:sp>
          <p:nvSpPr>
            <p:cNvPr id="44058" name="Line 92"/>
            <p:cNvSpPr>
              <a:spLocks noChangeShapeType="1"/>
            </p:cNvSpPr>
            <p:nvPr/>
          </p:nvSpPr>
          <p:spPr bwMode="auto">
            <a:xfrm>
              <a:off x="2245" y="2568"/>
              <a:ext cx="1968" cy="0"/>
            </a:xfrm>
            <a:prstGeom prst="line">
              <a:avLst/>
            </a:prstGeom>
            <a:noFill/>
            <a:ln w="9525">
              <a:solidFill>
                <a:schemeClr val="tx1"/>
              </a:solidFill>
              <a:round/>
              <a:headEnd/>
              <a:tailEnd/>
            </a:ln>
          </p:spPr>
          <p:txBody>
            <a:bodyPr wrap="none" anchor="ctr"/>
            <a:lstStyle/>
            <a:p>
              <a:endParaRPr lang="en-US"/>
            </a:p>
          </p:txBody>
        </p:sp>
        <p:sp>
          <p:nvSpPr>
            <p:cNvPr id="44059" name="Line 93"/>
            <p:cNvSpPr>
              <a:spLocks noChangeShapeType="1"/>
            </p:cNvSpPr>
            <p:nvPr/>
          </p:nvSpPr>
          <p:spPr bwMode="auto">
            <a:xfrm>
              <a:off x="2426" y="2280"/>
              <a:ext cx="0" cy="288"/>
            </a:xfrm>
            <a:prstGeom prst="line">
              <a:avLst/>
            </a:prstGeom>
            <a:noFill/>
            <a:ln w="38100">
              <a:solidFill>
                <a:schemeClr val="tx1"/>
              </a:solidFill>
              <a:round/>
              <a:headEnd/>
              <a:tailEnd/>
            </a:ln>
          </p:spPr>
          <p:txBody>
            <a:bodyPr wrap="none" anchor="ctr"/>
            <a:lstStyle/>
            <a:p>
              <a:endParaRPr lang="en-US"/>
            </a:p>
          </p:txBody>
        </p:sp>
        <p:sp>
          <p:nvSpPr>
            <p:cNvPr id="44060" name="Line 94"/>
            <p:cNvSpPr>
              <a:spLocks noChangeShapeType="1"/>
            </p:cNvSpPr>
            <p:nvPr/>
          </p:nvSpPr>
          <p:spPr bwMode="auto">
            <a:xfrm>
              <a:off x="2744" y="2280"/>
              <a:ext cx="0" cy="288"/>
            </a:xfrm>
            <a:prstGeom prst="line">
              <a:avLst/>
            </a:prstGeom>
            <a:noFill/>
            <a:ln w="38100">
              <a:solidFill>
                <a:schemeClr val="tx1"/>
              </a:solidFill>
              <a:round/>
              <a:headEnd/>
              <a:tailEnd/>
            </a:ln>
          </p:spPr>
          <p:txBody>
            <a:bodyPr wrap="none" anchor="ctr"/>
            <a:lstStyle/>
            <a:p>
              <a:endParaRPr lang="en-US"/>
            </a:p>
          </p:txBody>
        </p:sp>
        <p:sp>
          <p:nvSpPr>
            <p:cNvPr id="44061" name="Line 95"/>
            <p:cNvSpPr>
              <a:spLocks noChangeShapeType="1"/>
            </p:cNvSpPr>
            <p:nvPr/>
          </p:nvSpPr>
          <p:spPr bwMode="auto">
            <a:xfrm>
              <a:off x="2835" y="2280"/>
              <a:ext cx="0" cy="288"/>
            </a:xfrm>
            <a:prstGeom prst="line">
              <a:avLst/>
            </a:prstGeom>
            <a:noFill/>
            <a:ln w="38100">
              <a:solidFill>
                <a:schemeClr val="tx1"/>
              </a:solidFill>
              <a:round/>
              <a:headEnd/>
              <a:tailEnd/>
            </a:ln>
          </p:spPr>
          <p:txBody>
            <a:bodyPr wrap="none" anchor="ctr"/>
            <a:lstStyle/>
            <a:p>
              <a:endParaRPr lang="en-US"/>
            </a:p>
          </p:txBody>
        </p:sp>
        <p:sp>
          <p:nvSpPr>
            <p:cNvPr id="44062" name="Line 96"/>
            <p:cNvSpPr>
              <a:spLocks noChangeShapeType="1"/>
            </p:cNvSpPr>
            <p:nvPr/>
          </p:nvSpPr>
          <p:spPr bwMode="auto">
            <a:xfrm>
              <a:off x="3198" y="2280"/>
              <a:ext cx="0" cy="288"/>
            </a:xfrm>
            <a:prstGeom prst="line">
              <a:avLst/>
            </a:prstGeom>
            <a:noFill/>
            <a:ln w="38100">
              <a:solidFill>
                <a:schemeClr val="tx1"/>
              </a:solidFill>
              <a:round/>
              <a:headEnd/>
              <a:tailEnd/>
            </a:ln>
          </p:spPr>
          <p:txBody>
            <a:bodyPr wrap="none" anchor="ctr"/>
            <a:lstStyle/>
            <a:p>
              <a:endParaRPr lang="en-US"/>
            </a:p>
          </p:txBody>
        </p:sp>
        <p:sp>
          <p:nvSpPr>
            <p:cNvPr id="44063" name="Line 97"/>
            <p:cNvSpPr>
              <a:spLocks noChangeShapeType="1"/>
            </p:cNvSpPr>
            <p:nvPr/>
          </p:nvSpPr>
          <p:spPr bwMode="auto">
            <a:xfrm>
              <a:off x="3445" y="2280"/>
              <a:ext cx="0" cy="288"/>
            </a:xfrm>
            <a:prstGeom prst="line">
              <a:avLst/>
            </a:prstGeom>
            <a:noFill/>
            <a:ln w="38100">
              <a:solidFill>
                <a:schemeClr val="tx1"/>
              </a:solidFill>
              <a:round/>
              <a:headEnd/>
              <a:tailEnd/>
            </a:ln>
          </p:spPr>
          <p:txBody>
            <a:bodyPr wrap="none" anchor="ctr"/>
            <a:lstStyle/>
            <a:p>
              <a:endParaRPr lang="en-US"/>
            </a:p>
          </p:txBody>
        </p:sp>
        <p:sp>
          <p:nvSpPr>
            <p:cNvPr id="44064" name="Line 98"/>
            <p:cNvSpPr>
              <a:spLocks noChangeShapeType="1"/>
            </p:cNvSpPr>
            <p:nvPr/>
          </p:nvSpPr>
          <p:spPr bwMode="auto">
            <a:xfrm>
              <a:off x="4014" y="2280"/>
              <a:ext cx="0" cy="288"/>
            </a:xfrm>
            <a:prstGeom prst="line">
              <a:avLst/>
            </a:prstGeom>
            <a:noFill/>
            <a:ln w="38100">
              <a:solidFill>
                <a:schemeClr val="tx1"/>
              </a:solidFill>
              <a:round/>
              <a:headEnd/>
              <a:tailEnd/>
            </a:ln>
          </p:spPr>
          <p:txBody>
            <a:bodyPr wrap="none" anchor="ctr"/>
            <a:lstStyle/>
            <a:p>
              <a:endParaRPr lang="en-US"/>
            </a:p>
          </p:txBody>
        </p:sp>
      </p:grpSp>
      <p:sp>
        <p:nvSpPr>
          <p:cNvPr id="44055" name="Text Box 104"/>
          <p:cNvSpPr txBox="1">
            <a:spLocks noChangeArrowheads="1"/>
          </p:cNvSpPr>
          <p:nvPr/>
        </p:nvSpPr>
        <p:spPr bwMode="auto">
          <a:xfrm>
            <a:off x="16370654" y="1745678"/>
            <a:ext cx="2178541" cy="1071957"/>
          </a:xfrm>
          <a:prstGeom prst="rect">
            <a:avLst/>
          </a:prstGeom>
          <a:noFill/>
          <a:ln w="9525">
            <a:noFill/>
            <a:miter lim="800000"/>
            <a:headEnd/>
            <a:tailEnd/>
          </a:ln>
        </p:spPr>
        <p:txBody>
          <a:bodyPr wrap="none" lIns="192911" tIns="96455" rIns="192911" bIns="96455">
            <a:spAutoFit/>
          </a:bodyPr>
          <a:lstStyle/>
          <a:p>
            <a:r>
              <a:rPr lang="en-US"/>
              <a:t>trial 1</a:t>
            </a:r>
            <a:endParaRPr lang="fr-FR"/>
          </a:p>
        </p:txBody>
      </p:sp>
      <p:sp>
        <p:nvSpPr>
          <p:cNvPr id="44056" name="Text Box 105"/>
          <p:cNvSpPr txBox="1">
            <a:spLocks noChangeArrowheads="1"/>
          </p:cNvSpPr>
          <p:nvPr/>
        </p:nvSpPr>
        <p:spPr bwMode="auto">
          <a:xfrm>
            <a:off x="16588230" y="3177514"/>
            <a:ext cx="2178541" cy="1071957"/>
          </a:xfrm>
          <a:prstGeom prst="rect">
            <a:avLst/>
          </a:prstGeom>
          <a:noFill/>
          <a:ln w="9525">
            <a:noFill/>
            <a:miter lim="800000"/>
            <a:headEnd/>
            <a:tailEnd/>
          </a:ln>
        </p:spPr>
        <p:txBody>
          <a:bodyPr wrap="none" lIns="192911" tIns="96455" rIns="192911" bIns="96455">
            <a:spAutoFit/>
          </a:bodyPr>
          <a:lstStyle/>
          <a:p>
            <a:r>
              <a:rPr lang="en-US"/>
              <a:t>trial 2</a:t>
            </a:r>
            <a:endParaRPr lang="fr-FR"/>
          </a:p>
        </p:txBody>
      </p:sp>
      <p:sp>
        <p:nvSpPr>
          <p:cNvPr id="44057" name="Text Box 106"/>
          <p:cNvSpPr txBox="1">
            <a:spLocks noChangeArrowheads="1"/>
          </p:cNvSpPr>
          <p:nvPr/>
        </p:nvSpPr>
        <p:spPr bwMode="auto">
          <a:xfrm>
            <a:off x="16588229" y="6111509"/>
            <a:ext cx="2258691" cy="1071957"/>
          </a:xfrm>
          <a:prstGeom prst="rect">
            <a:avLst/>
          </a:prstGeom>
          <a:noFill/>
          <a:ln w="9525">
            <a:noFill/>
            <a:miter lim="800000"/>
            <a:headEnd/>
            <a:tailEnd/>
          </a:ln>
        </p:spPr>
        <p:txBody>
          <a:bodyPr wrap="none" lIns="192911" tIns="96455" rIns="192911" bIns="96455">
            <a:spAutoFit/>
          </a:bodyPr>
          <a:lstStyle/>
          <a:p>
            <a:r>
              <a:rPr lang="en-US"/>
              <a:t>trial </a:t>
            </a:r>
            <a:r>
              <a:rPr lang="en-US" i="1"/>
              <a:t>K</a:t>
            </a:r>
            <a:endParaRPr lang="fr-FR" i="1"/>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PSTH</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9" name="Straight Connector 8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0" name="Picture 7" descr="pipe_cervelle"/>
          <p:cNvPicPr>
            <a:picLocks noChangeAspect="1" noChangeArrowheads="1"/>
          </p:cNvPicPr>
          <p:nvPr/>
        </p:nvPicPr>
        <p:blipFill>
          <a:blip r:embed="rId3"/>
          <a:srcRect/>
          <a:stretch>
            <a:fillRect/>
          </a:stretch>
        </p:blipFill>
        <p:spPr bwMode="auto">
          <a:xfrm>
            <a:off x="602084" y="7475831"/>
            <a:ext cx="3117326" cy="2745523"/>
          </a:xfrm>
          <a:prstGeom prst="rect">
            <a:avLst/>
          </a:prstGeom>
          <a:noFill/>
          <a:ln w="9525">
            <a:noFill/>
            <a:miter lim="800000"/>
            <a:headEnd/>
            <a:tailEnd/>
          </a:ln>
        </p:spPr>
      </p:pic>
      <p:sp>
        <p:nvSpPr>
          <p:cNvPr id="92" name="Rectangle 91"/>
          <p:cNvSpPr/>
          <p:nvPr/>
        </p:nvSpPr>
        <p:spPr>
          <a:xfrm>
            <a:off x="298227" y="9460276"/>
            <a:ext cx="4321493" cy="7370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AutoShape 4"/>
          <p:cNvSpPr>
            <a:spLocks noChangeArrowheads="1"/>
          </p:cNvSpPr>
          <p:nvPr/>
        </p:nvSpPr>
        <p:spPr bwMode="auto">
          <a:xfrm rot="5400000">
            <a:off x="3580783" y="7496129"/>
            <a:ext cx="5167545" cy="3316144"/>
          </a:xfrm>
          <a:prstGeom prst="parallelogram">
            <a:avLst>
              <a:gd name="adj" fmla="val 44259"/>
            </a:avLst>
          </a:prstGeom>
          <a:solidFill>
            <a:schemeClr val="bg1">
              <a:lumMod val="95000"/>
            </a:schemeClr>
          </a:solidFill>
          <a:ln w="9525">
            <a:solidFill>
              <a:schemeClr val="tx1"/>
            </a:solidFill>
            <a:miter lim="800000"/>
            <a:headEnd/>
            <a:tailEnd/>
          </a:ln>
        </p:spPr>
        <p:txBody>
          <a:bodyPr wrap="none" anchor="ctr"/>
          <a:lstStyle/>
          <a:p>
            <a:endParaRPr lang="en-US"/>
          </a:p>
        </p:txBody>
      </p:sp>
      <p:sp>
        <p:nvSpPr>
          <p:cNvPr id="44049" name="Line 76"/>
          <p:cNvSpPr>
            <a:spLocks noChangeShapeType="1"/>
          </p:cNvSpPr>
          <p:nvPr/>
        </p:nvSpPr>
        <p:spPr bwMode="auto">
          <a:xfrm flipH="1">
            <a:off x="1444250" y="4153637"/>
            <a:ext cx="2275159" cy="3642879"/>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44048" name="Line 75"/>
          <p:cNvSpPr>
            <a:spLocks noChangeShapeType="1"/>
          </p:cNvSpPr>
          <p:nvPr/>
        </p:nvSpPr>
        <p:spPr bwMode="auto">
          <a:xfrm flipH="1">
            <a:off x="1444251" y="3970790"/>
            <a:ext cx="172560" cy="3699142"/>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91" name="Text Box 8"/>
          <p:cNvSpPr txBox="1">
            <a:spLocks noChangeArrowheads="1"/>
          </p:cNvSpPr>
          <p:nvPr/>
        </p:nvSpPr>
        <p:spPr bwMode="auto">
          <a:xfrm>
            <a:off x="74899" y="9518095"/>
            <a:ext cx="2300369" cy="1071957"/>
          </a:xfrm>
          <a:prstGeom prst="rect">
            <a:avLst/>
          </a:prstGeom>
          <a:noFill/>
          <a:ln w="9525">
            <a:noFill/>
            <a:miter lim="800000"/>
            <a:headEnd/>
            <a:tailEnd/>
          </a:ln>
        </p:spPr>
        <p:txBody>
          <a:bodyPr wrap="none" lIns="192911" tIns="96455" rIns="192911" bIns="96455">
            <a:spAutoFit/>
          </a:bodyPr>
          <a:lstStyle/>
          <a:p>
            <a:r>
              <a:rPr lang="en-US" dirty="0"/>
              <a:t>Brain </a:t>
            </a:r>
          </a:p>
        </p:txBody>
      </p:sp>
      <p:grpSp>
        <p:nvGrpSpPr>
          <p:cNvPr id="8" name="Group 107"/>
          <p:cNvGrpSpPr/>
          <p:nvPr/>
        </p:nvGrpSpPr>
        <p:grpSpPr>
          <a:xfrm rot="840000">
            <a:off x="4716436" y="7926139"/>
            <a:ext cx="2608469" cy="2958918"/>
            <a:chOff x="681816" y="7709336"/>
            <a:chExt cx="3214066" cy="2958918"/>
          </a:xfrm>
        </p:grpSpPr>
        <p:sp>
          <p:nvSpPr>
            <p:cNvPr id="109" name="Rounded Rectangle 99"/>
            <p:cNvSpPr>
              <a:spLocks noChangeArrowheads="1"/>
            </p:cNvSpPr>
            <p:nvPr/>
          </p:nvSpPr>
          <p:spPr bwMode="auto">
            <a:xfrm>
              <a:off x="1325197" y="7709336"/>
              <a:ext cx="2570685" cy="1571009"/>
            </a:xfrm>
            <a:prstGeom prst="roundRect">
              <a:avLst>
                <a:gd name="adj" fmla="val 16667"/>
              </a:avLst>
            </a:prstGeom>
            <a:solidFill>
              <a:schemeClr val="bg1">
                <a:lumMod val="95000"/>
              </a:schemeClr>
            </a:solidFill>
            <a:ln w="9525" algn="ctr">
              <a:solidFill>
                <a:schemeClr val="bg1">
                  <a:lumMod val="95000"/>
                </a:schemeClr>
              </a:solidFill>
              <a:round/>
              <a:headEnd/>
              <a:tailEnd/>
            </a:ln>
          </p:spPr>
          <p:txBody>
            <a:bodyPr lIns="192911" tIns="96455" rIns="192911" bIns="96455"/>
            <a:lstStyle/>
            <a:p>
              <a:endParaRPr lang="en-US" sz="5900" dirty="0">
                <a:solidFill>
                  <a:schemeClr val="bg1"/>
                </a:solidFill>
              </a:endParaRPr>
            </a:p>
          </p:txBody>
        </p:sp>
        <p:grpSp>
          <p:nvGrpSpPr>
            <p:cNvPr id="9" name="Group 97"/>
            <p:cNvGrpSpPr>
              <a:grpSpLocks/>
            </p:cNvGrpSpPr>
            <p:nvPr/>
          </p:nvGrpSpPr>
          <p:grpSpPr bwMode="auto">
            <a:xfrm>
              <a:off x="1580282" y="7709336"/>
              <a:ext cx="2315600" cy="1571009"/>
              <a:chOff x="1691680" y="4669809"/>
              <a:chExt cx="3024336" cy="2188191"/>
            </a:xfrm>
          </p:grpSpPr>
          <p:sp>
            <p:nvSpPr>
              <p:cNvPr id="112" name="Freeform 74"/>
              <p:cNvSpPr>
                <a:spLocks/>
              </p:cNvSpPr>
              <p:nvPr/>
            </p:nvSpPr>
            <p:spPr bwMode="auto">
              <a:xfrm>
                <a:off x="1701421" y="5318078"/>
                <a:ext cx="850710" cy="727880"/>
              </a:xfrm>
              <a:custGeom>
                <a:avLst/>
                <a:gdLst>
                  <a:gd name="T0" fmla="*/ 168322 w 850710"/>
                  <a:gd name="T1" fmla="*/ 700585 h 727880"/>
                  <a:gd name="T2" fmla="*/ 113731 w 850710"/>
                  <a:gd name="T3" fmla="*/ 4549 h 727880"/>
                  <a:gd name="T4" fmla="*/ 850710 w 850710"/>
                  <a:gd name="T5" fmla="*/ 727880 h 727880"/>
                  <a:gd name="T6" fmla="*/ 0 60000 65536"/>
                  <a:gd name="T7" fmla="*/ 0 60000 65536"/>
                  <a:gd name="T8" fmla="*/ 0 60000 65536"/>
                  <a:gd name="T9" fmla="*/ 0 w 850710"/>
                  <a:gd name="T10" fmla="*/ 0 h 727880"/>
                  <a:gd name="T11" fmla="*/ 850710 w 850710"/>
                  <a:gd name="T12" fmla="*/ 727880 h 727880"/>
                </a:gdLst>
                <a:ahLst/>
                <a:cxnLst>
                  <a:cxn ang="T6">
                    <a:pos x="T0" y="T1"/>
                  </a:cxn>
                  <a:cxn ang="T7">
                    <a:pos x="T2" y="T3"/>
                  </a:cxn>
                  <a:cxn ang="T8">
                    <a:pos x="T4" y="T5"/>
                  </a:cxn>
                </a:cxnLst>
                <a:rect l="T9" t="T10" r="T11" b="T12"/>
                <a:pathLst>
                  <a:path w="850710" h="727880">
                    <a:moveTo>
                      <a:pt x="168322" y="700585"/>
                    </a:moveTo>
                    <a:cubicBezTo>
                      <a:pt x="84161" y="350292"/>
                      <a:pt x="0" y="0"/>
                      <a:pt x="113731" y="4549"/>
                    </a:cubicBezTo>
                    <a:cubicBezTo>
                      <a:pt x="227462" y="9098"/>
                      <a:pt x="539086" y="368489"/>
                      <a:pt x="850710" y="727880"/>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3" name="Freeform 75"/>
              <p:cNvSpPr>
                <a:spLocks/>
              </p:cNvSpPr>
              <p:nvPr/>
            </p:nvSpPr>
            <p:spPr bwMode="auto">
              <a:xfrm>
                <a:off x="2386084" y="5129283"/>
                <a:ext cx="698310" cy="998562"/>
              </a:xfrm>
              <a:custGeom>
                <a:avLst/>
                <a:gdLst>
                  <a:gd name="T0" fmla="*/ 15922 w 698310"/>
                  <a:gd name="T1" fmla="*/ 206992 h 998562"/>
                  <a:gd name="T2" fmla="*/ 70513 w 698310"/>
                  <a:gd name="T3" fmla="*/ 43218 h 998562"/>
                  <a:gd name="T4" fmla="*/ 439003 w 698310"/>
                  <a:gd name="T5" fmla="*/ 466299 h 998562"/>
                  <a:gd name="T6" fmla="*/ 698310 w 698310"/>
                  <a:gd name="T7" fmla="*/ 998562 h 998562"/>
                  <a:gd name="T8" fmla="*/ 0 60000 65536"/>
                  <a:gd name="T9" fmla="*/ 0 60000 65536"/>
                  <a:gd name="T10" fmla="*/ 0 60000 65536"/>
                  <a:gd name="T11" fmla="*/ 0 60000 65536"/>
                  <a:gd name="T12" fmla="*/ 0 w 698310"/>
                  <a:gd name="T13" fmla="*/ 0 h 998562"/>
                  <a:gd name="T14" fmla="*/ 698310 w 698310"/>
                  <a:gd name="T15" fmla="*/ 998562 h 998562"/>
                </a:gdLst>
                <a:ahLst/>
                <a:cxnLst>
                  <a:cxn ang="T8">
                    <a:pos x="T0" y="T1"/>
                  </a:cxn>
                  <a:cxn ang="T9">
                    <a:pos x="T2" y="T3"/>
                  </a:cxn>
                  <a:cxn ang="T10">
                    <a:pos x="T4" y="T5"/>
                  </a:cxn>
                  <a:cxn ang="T11">
                    <a:pos x="T6" y="T7"/>
                  </a:cxn>
                </a:cxnLst>
                <a:rect l="T12" t="T13" r="T14" b="T15"/>
                <a:pathLst>
                  <a:path w="698310" h="998562">
                    <a:moveTo>
                      <a:pt x="15922" y="206992"/>
                    </a:moveTo>
                    <a:cubicBezTo>
                      <a:pt x="7961" y="103496"/>
                      <a:pt x="0" y="0"/>
                      <a:pt x="70513" y="43218"/>
                    </a:cubicBezTo>
                    <a:cubicBezTo>
                      <a:pt x="141026" y="86436"/>
                      <a:pt x="334370" y="307075"/>
                      <a:pt x="439003" y="466299"/>
                    </a:cubicBezTo>
                    <a:cubicBezTo>
                      <a:pt x="543636" y="625523"/>
                      <a:pt x="620973" y="812042"/>
                      <a:pt x="698310" y="998562"/>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4" name="Freeform 77"/>
              <p:cNvSpPr>
                <a:spLocks/>
              </p:cNvSpPr>
              <p:nvPr/>
            </p:nvSpPr>
            <p:spPr bwMode="auto">
              <a:xfrm>
                <a:off x="2809164" y="4731224"/>
                <a:ext cx="725606" cy="1478507"/>
              </a:xfrm>
              <a:custGeom>
                <a:avLst/>
                <a:gdLst>
                  <a:gd name="T0" fmla="*/ 70514 w 725606"/>
                  <a:gd name="T1" fmla="*/ 454925 h 1478507"/>
                  <a:gd name="T2" fmla="*/ 43218 w 725606"/>
                  <a:gd name="T3" fmla="*/ 4549 h 1478507"/>
                  <a:gd name="T4" fmla="*/ 329821 w 725606"/>
                  <a:gd name="T5" fmla="*/ 427630 h 1478507"/>
                  <a:gd name="T6" fmla="*/ 602776 w 725606"/>
                  <a:gd name="T7" fmla="*/ 946245 h 1478507"/>
                  <a:gd name="T8" fmla="*/ 725606 w 725606"/>
                  <a:gd name="T9" fmla="*/ 1478507 h 1478507"/>
                  <a:gd name="T10" fmla="*/ 0 60000 65536"/>
                  <a:gd name="T11" fmla="*/ 0 60000 65536"/>
                  <a:gd name="T12" fmla="*/ 0 60000 65536"/>
                  <a:gd name="T13" fmla="*/ 0 60000 65536"/>
                  <a:gd name="T14" fmla="*/ 0 60000 65536"/>
                  <a:gd name="T15" fmla="*/ 0 w 725606"/>
                  <a:gd name="T16" fmla="*/ 0 h 1478507"/>
                  <a:gd name="T17" fmla="*/ 725606 w 725606"/>
                  <a:gd name="T18" fmla="*/ 1478507 h 1478507"/>
                </a:gdLst>
                <a:ahLst/>
                <a:cxnLst>
                  <a:cxn ang="T10">
                    <a:pos x="T0" y="T1"/>
                  </a:cxn>
                  <a:cxn ang="T11">
                    <a:pos x="T2" y="T3"/>
                  </a:cxn>
                  <a:cxn ang="T12">
                    <a:pos x="T4" y="T5"/>
                  </a:cxn>
                  <a:cxn ang="T13">
                    <a:pos x="T6" y="T7"/>
                  </a:cxn>
                  <a:cxn ang="T14">
                    <a:pos x="T8" y="T9"/>
                  </a:cxn>
                </a:cxnLst>
                <a:rect l="T15" t="T16" r="T17" b="T18"/>
                <a:pathLst>
                  <a:path w="725606" h="1478507">
                    <a:moveTo>
                      <a:pt x="70514" y="454925"/>
                    </a:moveTo>
                    <a:cubicBezTo>
                      <a:pt x="35257" y="232011"/>
                      <a:pt x="0" y="9098"/>
                      <a:pt x="43218" y="4549"/>
                    </a:cubicBezTo>
                    <a:cubicBezTo>
                      <a:pt x="86436" y="0"/>
                      <a:pt x="236561" y="270681"/>
                      <a:pt x="329821" y="427630"/>
                    </a:cubicBezTo>
                    <a:cubicBezTo>
                      <a:pt x="423081" y="584579"/>
                      <a:pt x="536812" y="771099"/>
                      <a:pt x="602776" y="946245"/>
                    </a:cubicBezTo>
                    <a:cubicBezTo>
                      <a:pt x="668740" y="1121391"/>
                      <a:pt x="697173" y="1299949"/>
                      <a:pt x="725606" y="1478507"/>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5" name="Freeform 114"/>
              <p:cNvSpPr/>
              <p:nvPr/>
            </p:nvSpPr>
            <p:spPr bwMode="auto">
              <a:xfrm>
                <a:off x="2550488" y="5921797"/>
                <a:ext cx="384983" cy="193185"/>
              </a:xfrm>
              <a:custGeom>
                <a:avLst/>
                <a:gdLst>
                  <a:gd name="connsiteX0" fmla="*/ 0 w 382138"/>
                  <a:gd name="connsiteY0" fmla="*/ 97809 h 193343"/>
                  <a:gd name="connsiteX1" fmla="*/ 163773 w 382138"/>
                  <a:gd name="connsiteY1" fmla="*/ 15922 h 193343"/>
                  <a:gd name="connsiteX2" fmla="*/ 382138 w 382138"/>
                  <a:gd name="connsiteY2" fmla="*/ 193343 h 193343"/>
                </a:gdLst>
                <a:ahLst/>
                <a:cxnLst>
                  <a:cxn ang="0">
                    <a:pos x="connsiteX0" y="connsiteY0"/>
                  </a:cxn>
                  <a:cxn ang="0">
                    <a:pos x="connsiteX1" y="connsiteY1"/>
                  </a:cxn>
                  <a:cxn ang="0">
                    <a:pos x="connsiteX2" y="connsiteY2"/>
                  </a:cxn>
                </a:cxnLst>
                <a:rect l="l" t="t" r="r" b="b"/>
                <a:pathLst>
                  <a:path w="382138" h="193343">
                    <a:moveTo>
                      <a:pt x="0" y="97809"/>
                    </a:moveTo>
                    <a:cubicBezTo>
                      <a:pt x="50041" y="48904"/>
                      <a:pt x="100083" y="0"/>
                      <a:pt x="163773" y="15922"/>
                    </a:cubicBezTo>
                    <a:cubicBezTo>
                      <a:pt x="227463" y="31844"/>
                      <a:pt x="304800" y="112593"/>
                      <a:pt x="382138" y="193343"/>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6" name="Freeform 115"/>
              <p:cNvSpPr/>
              <p:nvPr/>
            </p:nvSpPr>
            <p:spPr bwMode="auto">
              <a:xfrm>
                <a:off x="3113155" y="5999812"/>
                <a:ext cx="259123" cy="182041"/>
              </a:xfrm>
              <a:custGeom>
                <a:avLst/>
                <a:gdLst>
                  <a:gd name="connsiteX0" fmla="*/ 0 w 259306"/>
                  <a:gd name="connsiteY0" fmla="*/ 100083 h 181970"/>
                  <a:gd name="connsiteX1" fmla="*/ 81886 w 259306"/>
                  <a:gd name="connsiteY1" fmla="*/ 4549 h 181970"/>
                  <a:gd name="connsiteX2" fmla="*/ 232011 w 259306"/>
                  <a:gd name="connsiteY2" fmla="*/ 72788 h 181970"/>
                  <a:gd name="connsiteX3" fmla="*/ 245659 w 259306"/>
                  <a:gd name="connsiteY3" fmla="*/ 181970 h 181970"/>
                </a:gdLst>
                <a:ahLst/>
                <a:cxnLst>
                  <a:cxn ang="0">
                    <a:pos x="connsiteX0" y="connsiteY0"/>
                  </a:cxn>
                  <a:cxn ang="0">
                    <a:pos x="connsiteX1" y="connsiteY1"/>
                  </a:cxn>
                  <a:cxn ang="0">
                    <a:pos x="connsiteX2" y="connsiteY2"/>
                  </a:cxn>
                  <a:cxn ang="0">
                    <a:pos x="connsiteX3" y="connsiteY3"/>
                  </a:cxn>
                </a:cxnLst>
                <a:rect l="l" t="t" r="r" b="b"/>
                <a:pathLst>
                  <a:path w="259306" h="181970">
                    <a:moveTo>
                      <a:pt x="0" y="100083"/>
                    </a:moveTo>
                    <a:cubicBezTo>
                      <a:pt x="21609" y="54590"/>
                      <a:pt x="43218" y="9098"/>
                      <a:pt x="81886" y="4549"/>
                    </a:cubicBezTo>
                    <a:cubicBezTo>
                      <a:pt x="120554" y="0"/>
                      <a:pt x="204716" y="43218"/>
                      <a:pt x="232011" y="72788"/>
                    </a:cubicBezTo>
                    <a:cubicBezTo>
                      <a:pt x="259306" y="102358"/>
                      <a:pt x="252482" y="142164"/>
                      <a:pt x="245659" y="181970"/>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7" name="Freeform 116"/>
              <p:cNvSpPr/>
              <p:nvPr/>
            </p:nvSpPr>
            <p:spPr bwMode="auto">
              <a:xfrm>
                <a:off x="3575874" y="5970092"/>
                <a:ext cx="422001" cy="185755"/>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8" name="Freeform 117"/>
              <p:cNvSpPr/>
              <p:nvPr/>
            </p:nvSpPr>
            <p:spPr bwMode="auto">
              <a:xfrm>
                <a:off x="4068209" y="5877215"/>
                <a:ext cx="288737" cy="144887"/>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9" name="Freeform 82"/>
              <p:cNvSpPr>
                <a:spLocks/>
              </p:cNvSpPr>
              <p:nvPr/>
            </p:nvSpPr>
            <p:spPr bwMode="auto">
              <a:xfrm>
                <a:off x="1828800" y="5288507"/>
                <a:ext cx="559558" cy="61415"/>
              </a:xfrm>
              <a:custGeom>
                <a:avLst/>
                <a:gdLst>
                  <a:gd name="T0" fmla="*/ 0 w 559558"/>
                  <a:gd name="T1" fmla="*/ 20472 h 61415"/>
                  <a:gd name="T2" fmla="*/ 327546 w 559558"/>
                  <a:gd name="T3" fmla="*/ 6824 h 61415"/>
                  <a:gd name="T4" fmla="*/ 559558 w 559558"/>
                  <a:gd name="T5" fmla="*/ 61415 h 61415"/>
                  <a:gd name="T6" fmla="*/ 0 60000 65536"/>
                  <a:gd name="T7" fmla="*/ 0 60000 65536"/>
                  <a:gd name="T8" fmla="*/ 0 60000 65536"/>
                  <a:gd name="T9" fmla="*/ 0 w 559558"/>
                  <a:gd name="T10" fmla="*/ 0 h 61415"/>
                  <a:gd name="T11" fmla="*/ 559558 w 559558"/>
                  <a:gd name="T12" fmla="*/ 61415 h 61415"/>
                </a:gdLst>
                <a:ahLst/>
                <a:cxnLst>
                  <a:cxn ang="T6">
                    <a:pos x="T0" y="T1"/>
                  </a:cxn>
                  <a:cxn ang="T7">
                    <a:pos x="T2" y="T3"/>
                  </a:cxn>
                  <a:cxn ang="T8">
                    <a:pos x="T4" y="T5"/>
                  </a:cxn>
                </a:cxnLst>
                <a:rect l="T9" t="T10" r="T11" b="T12"/>
                <a:pathLst>
                  <a:path w="559558" h="61415">
                    <a:moveTo>
                      <a:pt x="0" y="20472"/>
                    </a:moveTo>
                    <a:cubicBezTo>
                      <a:pt x="117143" y="10236"/>
                      <a:pt x="234286" y="0"/>
                      <a:pt x="327546" y="6824"/>
                    </a:cubicBezTo>
                    <a:cubicBezTo>
                      <a:pt x="420806" y="13648"/>
                      <a:pt x="490182" y="37531"/>
                      <a:pt x="559558" y="61415"/>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0" name="Freeform 83"/>
              <p:cNvSpPr>
                <a:spLocks/>
              </p:cNvSpPr>
              <p:nvPr/>
            </p:nvSpPr>
            <p:spPr bwMode="auto">
              <a:xfrm>
                <a:off x="2456597" y="5088341"/>
                <a:ext cx="436728" cy="125104"/>
              </a:xfrm>
              <a:custGeom>
                <a:avLst/>
                <a:gdLst>
                  <a:gd name="T0" fmla="*/ 0 w 436728"/>
                  <a:gd name="T1" fmla="*/ 29569 h 125104"/>
                  <a:gd name="T2" fmla="*/ 259307 w 436728"/>
                  <a:gd name="T3" fmla="*/ 15922 h 125104"/>
                  <a:gd name="T4" fmla="*/ 436728 w 436728"/>
                  <a:gd name="T5" fmla="*/ 125104 h 125104"/>
                  <a:gd name="T6" fmla="*/ 0 60000 65536"/>
                  <a:gd name="T7" fmla="*/ 0 60000 65536"/>
                  <a:gd name="T8" fmla="*/ 0 60000 65536"/>
                  <a:gd name="T9" fmla="*/ 0 w 436728"/>
                  <a:gd name="T10" fmla="*/ 0 h 125104"/>
                  <a:gd name="T11" fmla="*/ 436728 w 436728"/>
                  <a:gd name="T12" fmla="*/ 125104 h 125104"/>
                </a:gdLst>
                <a:ahLst/>
                <a:cxnLst>
                  <a:cxn ang="T6">
                    <a:pos x="T0" y="T1"/>
                  </a:cxn>
                  <a:cxn ang="T7">
                    <a:pos x="T2" y="T3"/>
                  </a:cxn>
                  <a:cxn ang="T8">
                    <a:pos x="T4" y="T5"/>
                  </a:cxn>
                </a:cxnLst>
                <a:rect l="T9" t="T10" r="T11" b="T12"/>
                <a:pathLst>
                  <a:path w="436728" h="125104">
                    <a:moveTo>
                      <a:pt x="0" y="29569"/>
                    </a:moveTo>
                    <a:cubicBezTo>
                      <a:pt x="93259" y="14784"/>
                      <a:pt x="186519" y="0"/>
                      <a:pt x="259307" y="15922"/>
                    </a:cubicBezTo>
                    <a:cubicBezTo>
                      <a:pt x="332095" y="31844"/>
                      <a:pt x="384411" y="78474"/>
                      <a:pt x="436728" y="125104"/>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1" name="Freeform 85"/>
              <p:cNvSpPr>
                <a:spLocks/>
              </p:cNvSpPr>
              <p:nvPr/>
            </p:nvSpPr>
            <p:spPr bwMode="auto">
              <a:xfrm>
                <a:off x="2893325" y="4669809"/>
                <a:ext cx="941696" cy="775648"/>
              </a:xfrm>
              <a:custGeom>
                <a:avLst/>
                <a:gdLst>
                  <a:gd name="T0" fmla="*/ 0 w 941696"/>
                  <a:gd name="T1" fmla="*/ 38669 h 775648"/>
                  <a:gd name="T2" fmla="*/ 95535 w 941696"/>
                  <a:gd name="T3" fmla="*/ 38669 h 775648"/>
                  <a:gd name="T4" fmla="*/ 450376 w 941696"/>
                  <a:gd name="T5" fmla="*/ 270681 h 775648"/>
                  <a:gd name="T6" fmla="*/ 941696 w 941696"/>
                  <a:gd name="T7" fmla="*/ 775648 h 775648"/>
                  <a:gd name="T8" fmla="*/ 0 60000 65536"/>
                  <a:gd name="T9" fmla="*/ 0 60000 65536"/>
                  <a:gd name="T10" fmla="*/ 0 60000 65536"/>
                  <a:gd name="T11" fmla="*/ 0 60000 65536"/>
                  <a:gd name="T12" fmla="*/ 0 w 941696"/>
                  <a:gd name="T13" fmla="*/ 0 h 775648"/>
                  <a:gd name="T14" fmla="*/ 941696 w 941696"/>
                  <a:gd name="T15" fmla="*/ 775648 h 775648"/>
                </a:gdLst>
                <a:ahLst/>
                <a:cxnLst>
                  <a:cxn ang="T8">
                    <a:pos x="T0" y="T1"/>
                  </a:cxn>
                  <a:cxn ang="T9">
                    <a:pos x="T2" y="T3"/>
                  </a:cxn>
                  <a:cxn ang="T10">
                    <a:pos x="T4" y="T5"/>
                  </a:cxn>
                  <a:cxn ang="T11">
                    <a:pos x="T6" y="T7"/>
                  </a:cxn>
                </a:cxnLst>
                <a:rect l="T12" t="T13" r="T14" b="T15"/>
                <a:pathLst>
                  <a:path w="941696" h="775648">
                    <a:moveTo>
                      <a:pt x="0" y="38669"/>
                    </a:moveTo>
                    <a:cubicBezTo>
                      <a:pt x="10236" y="19334"/>
                      <a:pt x="20472" y="0"/>
                      <a:pt x="95535" y="38669"/>
                    </a:cubicBezTo>
                    <a:cubicBezTo>
                      <a:pt x="170598" y="77338"/>
                      <a:pt x="309349" y="147851"/>
                      <a:pt x="450376" y="270681"/>
                    </a:cubicBezTo>
                    <a:cubicBezTo>
                      <a:pt x="591403" y="393511"/>
                      <a:pt x="766549" y="584579"/>
                      <a:pt x="941696" y="775648"/>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2" name="Freeform 86"/>
              <p:cNvSpPr>
                <a:spLocks/>
              </p:cNvSpPr>
              <p:nvPr/>
            </p:nvSpPr>
            <p:spPr bwMode="auto">
              <a:xfrm>
                <a:off x="3464257" y="5254388"/>
                <a:ext cx="1135039" cy="896203"/>
              </a:xfrm>
              <a:custGeom>
                <a:avLst/>
                <a:gdLst>
                  <a:gd name="T0" fmla="*/ 43218 w 1135039"/>
                  <a:gd name="T1" fmla="*/ 873457 h 896203"/>
                  <a:gd name="T2" fmla="*/ 43218 w 1135039"/>
                  <a:gd name="T3" fmla="*/ 805218 h 896203"/>
                  <a:gd name="T4" fmla="*/ 302525 w 1135039"/>
                  <a:gd name="T5" fmla="*/ 327546 h 896203"/>
                  <a:gd name="T6" fmla="*/ 466298 w 1135039"/>
                  <a:gd name="T7" fmla="*/ 136478 h 896203"/>
                  <a:gd name="T8" fmla="*/ 780197 w 1135039"/>
                  <a:gd name="T9" fmla="*/ 13648 h 896203"/>
                  <a:gd name="T10" fmla="*/ 1135039 w 1135039"/>
                  <a:gd name="T11" fmla="*/ 54591 h 896203"/>
                  <a:gd name="T12" fmla="*/ 0 60000 65536"/>
                  <a:gd name="T13" fmla="*/ 0 60000 65536"/>
                  <a:gd name="T14" fmla="*/ 0 60000 65536"/>
                  <a:gd name="T15" fmla="*/ 0 60000 65536"/>
                  <a:gd name="T16" fmla="*/ 0 60000 65536"/>
                  <a:gd name="T17" fmla="*/ 0 60000 65536"/>
                  <a:gd name="T18" fmla="*/ 0 w 1135039"/>
                  <a:gd name="T19" fmla="*/ 0 h 896203"/>
                  <a:gd name="T20" fmla="*/ 1135039 w 1135039"/>
                  <a:gd name="T21" fmla="*/ 896203 h 896203"/>
                </a:gdLst>
                <a:ahLst/>
                <a:cxnLst>
                  <a:cxn ang="T12">
                    <a:pos x="T0" y="T1"/>
                  </a:cxn>
                  <a:cxn ang="T13">
                    <a:pos x="T2" y="T3"/>
                  </a:cxn>
                  <a:cxn ang="T14">
                    <a:pos x="T4" y="T5"/>
                  </a:cxn>
                  <a:cxn ang="T15">
                    <a:pos x="T6" y="T7"/>
                  </a:cxn>
                  <a:cxn ang="T16">
                    <a:pos x="T8" y="T9"/>
                  </a:cxn>
                  <a:cxn ang="T17">
                    <a:pos x="T10" y="T11"/>
                  </a:cxn>
                </a:cxnLst>
                <a:rect l="T18" t="T19" r="T20" b="T21"/>
                <a:pathLst>
                  <a:path w="1135039" h="896203">
                    <a:moveTo>
                      <a:pt x="43218" y="873457"/>
                    </a:moveTo>
                    <a:cubicBezTo>
                      <a:pt x="21609" y="884830"/>
                      <a:pt x="0" y="896203"/>
                      <a:pt x="43218" y="805218"/>
                    </a:cubicBezTo>
                    <a:cubicBezTo>
                      <a:pt x="86436" y="714233"/>
                      <a:pt x="232012" y="439003"/>
                      <a:pt x="302525" y="327546"/>
                    </a:cubicBezTo>
                    <a:cubicBezTo>
                      <a:pt x="373038" y="216089"/>
                      <a:pt x="386686" y="188794"/>
                      <a:pt x="466298" y="136478"/>
                    </a:cubicBezTo>
                    <a:cubicBezTo>
                      <a:pt x="545910" y="84162"/>
                      <a:pt x="668740" y="27296"/>
                      <a:pt x="780197" y="13648"/>
                    </a:cubicBezTo>
                    <a:cubicBezTo>
                      <a:pt x="891654" y="0"/>
                      <a:pt x="1013346" y="27295"/>
                      <a:pt x="1135039" y="54591"/>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123" name="Straight Connector 88"/>
              <p:cNvCxnSpPr>
                <a:cxnSpLocks noChangeShapeType="1"/>
                <a:stCxn id="122" idx="5"/>
              </p:cNvCxnSpPr>
              <p:nvPr/>
            </p:nvCxnSpPr>
            <p:spPr bwMode="auto">
              <a:xfrm flipH="1">
                <a:off x="4427984" y="5308979"/>
                <a:ext cx="171312" cy="712309"/>
              </a:xfrm>
              <a:prstGeom prst="line">
                <a:avLst/>
              </a:prstGeom>
              <a:noFill/>
              <a:ln w="9525" algn="ctr">
                <a:solidFill>
                  <a:schemeClr val="tx1"/>
                </a:solidFill>
                <a:round/>
                <a:headEnd/>
                <a:tailEnd/>
              </a:ln>
            </p:spPr>
          </p:cxnSp>
          <p:sp>
            <p:nvSpPr>
              <p:cNvPr id="124" name="Freeform 91"/>
              <p:cNvSpPr>
                <a:spLocks/>
              </p:cNvSpPr>
              <p:nvPr/>
            </p:nvSpPr>
            <p:spPr bwMode="auto">
              <a:xfrm>
                <a:off x="2402006" y="5377218"/>
                <a:ext cx="600500" cy="777922"/>
              </a:xfrm>
              <a:custGeom>
                <a:avLst/>
                <a:gdLst>
                  <a:gd name="T0" fmla="*/ 0 w 600501"/>
                  <a:gd name="T1" fmla="*/ 0 h 777922"/>
                  <a:gd name="T2" fmla="*/ 218364 w 600501"/>
                  <a:gd name="T3" fmla="*/ 150125 h 777922"/>
                  <a:gd name="T4" fmla="*/ 491319 w 600501"/>
                  <a:gd name="T5" fmla="*/ 491319 h 777922"/>
                  <a:gd name="T6" fmla="*/ 600501 w 600501"/>
                  <a:gd name="T7" fmla="*/ 777922 h 777922"/>
                  <a:gd name="T8" fmla="*/ 0 60000 65536"/>
                  <a:gd name="T9" fmla="*/ 0 60000 65536"/>
                  <a:gd name="T10" fmla="*/ 0 60000 65536"/>
                  <a:gd name="T11" fmla="*/ 0 60000 65536"/>
                  <a:gd name="T12" fmla="*/ 0 w 600501"/>
                  <a:gd name="T13" fmla="*/ 0 h 777922"/>
                  <a:gd name="T14" fmla="*/ 600501 w 600501"/>
                  <a:gd name="T15" fmla="*/ 777922 h 777922"/>
                </a:gdLst>
                <a:ahLst/>
                <a:cxnLst>
                  <a:cxn ang="T8">
                    <a:pos x="T0" y="T1"/>
                  </a:cxn>
                  <a:cxn ang="T9">
                    <a:pos x="T2" y="T3"/>
                  </a:cxn>
                  <a:cxn ang="T10">
                    <a:pos x="T4" y="T5"/>
                  </a:cxn>
                  <a:cxn ang="T11">
                    <a:pos x="T6" y="T7"/>
                  </a:cxn>
                </a:cxnLst>
                <a:rect l="T12" t="T13" r="T14" b="T15"/>
                <a:pathLst>
                  <a:path w="600501" h="777922">
                    <a:moveTo>
                      <a:pt x="0" y="0"/>
                    </a:moveTo>
                    <a:cubicBezTo>
                      <a:pt x="68239" y="34119"/>
                      <a:pt x="136478" y="68239"/>
                      <a:pt x="218364" y="150125"/>
                    </a:cubicBezTo>
                    <a:cubicBezTo>
                      <a:pt x="300250" y="232011"/>
                      <a:pt x="427630" y="386686"/>
                      <a:pt x="491319" y="491319"/>
                    </a:cubicBezTo>
                    <a:cubicBezTo>
                      <a:pt x="555009" y="595952"/>
                      <a:pt x="577755" y="686937"/>
                      <a:pt x="600501" y="777922"/>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5" name="Freeform 92"/>
              <p:cNvSpPr>
                <a:spLocks/>
              </p:cNvSpPr>
              <p:nvPr/>
            </p:nvSpPr>
            <p:spPr bwMode="auto">
              <a:xfrm>
                <a:off x="2866030" y="5199797"/>
                <a:ext cx="586854" cy="941696"/>
              </a:xfrm>
              <a:custGeom>
                <a:avLst/>
                <a:gdLst>
                  <a:gd name="T0" fmla="*/ 0 w 586854"/>
                  <a:gd name="T1" fmla="*/ 0 h 941696"/>
                  <a:gd name="T2" fmla="*/ 313898 w 586854"/>
                  <a:gd name="T3" fmla="*/ 327546 h 941696"/>
                  <a:gd name="T4" fmla="*/ 586854 w 586854"/>
                  <a:gd name="T5" fmla="*/ 941696 h 941696"/>
                  <a:gd name="T6" fmla="*/ 0 60000 65536"/>
                  <a:gd name="T7" fmla="*/ 0 60000 65536"/>
                  <a:gd name="T8" fmla="*/ 0 60000 65536"/>
                  <a:gd name="T9" fmla="*/ 0 w 586854"/>
                  <a:gd name="T10" fmla="*/ 0 h 941696"/>
                  <a:gd name="T11" fmla="*/ 586854 w 586854"/>
                  <a:gd name="T12" fmla="*/ 941696 h 941696"/>
                </a:gdLst>
                <a:ahLst/>
                <a:cxnLst>
                  <a:cxn ang="T6">
                    <a:pos x="T0" y="T1"/>
                  </a:cxn>
                  <a:cxn ang="T7">
                    <a:pos x="T2" y="T3"/>
                  </a:cxn>
                  <a:cxn ang="T8">
                    <a:pos x="T4" y="T5"/>
                  </a:cxn>
                </a:cxnLst>
                <a:rect l="T9" t="T10" r="T11" b="T12"/>
                <a:pathLst>
                  <a:path w="586854" h="941696">
                    <a:moveTo>
                      <a:pt x="0" y="0"/>
                    </a:moveTo>
                    <a:cubicBezTo>
                      <a:pt x="108044" y="85298"/>
                      <a:pt x="216089" y="170597"/>
                      <a:pt x="313898" y="327546"/>
                    </a:cubicBezTo>
                    <a:cubicBezTo>
                      <a:pt x="411707" y="484495"/>
                      <a:pt x="499280" y="713095"/>
                      <a:pt x="586854" y="94169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6" name="Freeform 125"/>
              <p:cNvSpPr/>
              <p:nvPr/>
            </p:nvSpPr>
            <p:spPr bwMode="auto">
              <a:xfrm>
                <a:off x="1836047" y="5487129"/>
                <a:ext cx="647809" cy="627852"/>
              </a:xfrm>
              <a:custGeom>
                <a:avLst/>
                <a:gdLst>
                  <a:gd name="connsiteX0" fmla="*/ 184245 w 648269"/>
                  <a:gd name="connsiteY0" fmla="*/ 584579 h 625522"/>
                  <a:gd name="connsiteX1" fmla="*/ 197892 w 648269"/>
                  <a:gd name="connsiteY1" fmla="*/ 529988 h 625522"/>
                  <a:gd name="connsiteX2" fmla="*/ 75063 w 648269"/>
                  <a:gd name="connsiteY2" fmla="*/ 11373 h 625522"/>
                  <a:gd name="connsiteX3" fmla="*/ 648269 w 648269"/>
                  <a:gd name="connsiteY3" fmla="*/ 598226 h 625522"/>
                </a:gdLst>
                <a:ahLst/>
                <a:cxnLst>
                  <a:cxn ang="0">
                    <a:pos x="connsiteX0" y="connsiteY0"/>
                  </a:cxn>
                  <a:cxn ang="0">
                    <a:pos x="connsiteX1" y="connsiteY1"/>
                  </a:cxn>
                  <a:cxn ang="0">
                    <a:pos x="connsiteX2" y="connsiteY2"/>
                  </a:cxn>
                  <a:cxn ang="0">
                    <a:pos x="connsiteX3" y="connsiteY3"/>
                  </a:cxn>
                </a:cxnLst>
                <a:rect l="l" t="t" r="r" b="b"/>
                <a:pathLst>
                  <a:path w="648269" h="625522">
                    <a:moveTo>
                      <a:pt x="184245" y="584579"/>
                    </a:moveTo>
                    <a:cubicBezTo>
                      <a:pt x="200167" y="605050"/>
                      <a:pt x="216089" y="625522"/>
                      <a:pt x="197892" y="529988"/>
                    </a:cubicBezTo>
                    <a:cubicBezTo>
                      <a:pt x="179695" y="434454"/>
                      <a:pt x="0" y="0"/>
                      <a:pt x="75063" y="11373"/>
                    </a:cubicBezTo>
                    <a:cubicBezTo>
                      <a:pt x="150126" y="22746"/>
                      <a:pt x="399197" y="310486"/>
                      <a:pt x="648269" y="598226"/>
                    </a:cubicBezTo>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cxnSp>
            <p:nvCxnSpPr>
              <p:cNvPr id="127" name="Straight Connector 95"/>
              <p:cNvCxnSpPr>
                <a:cxnSpLocks noChangeShapeType="1"/>
              </p:cNvCxnSpPr>
              <p:nvPr/>
            </p:nvCxnSpPr>
            <p:spPr bwMode="auto">
              <a:xfrm flipV="1">
                <a:off x="1691680" y="6597352"/>
                <a:ext cx="3024336" cy="260648"/>
              </a:xfrm>
              <a:prstGeom prst="line">
                <a:avLst/>
              </a:prstGeom>
              <a:noFill/>
              <a:ln w="9525" algn="ctr">
                <a:solidFill>
                  <a:schemeClr val="tx1"/>
                </a:solidFill>
                <a:round/>
                <a:headEnd/>
                <a:tailEnd/>
              </a:ln>
            </p:spPr>
          </p:cxnSp>
          <p:cxnSp>
            <p:nvCxnSpPr>
              <p:cNvPr id="128" name="Straight Connector 96"/>
              <p:cNvCxnSpPr>
                <a:cxnSpLocks noChangeShapeType="1"/>
              </p:cNvCxnSpPr>
              <p:nvPr/>
            </p:nvCxnSpPr>
            <p:spPr bwMode="auto">
              <a:xfrm flipV="1">
                <a:off x="1691680" y="6480720"/>
                <a:ext cx="3024336" cy="260648"/>
              </a:xfrm>
              <a:prstGeom prst="line">
                <a:avLst/>
              </a:prstGeom>
              <a:noFill/>
              <a:ln w="38100" algn="ctr">
                <a:solidFill>
                  <a:schemeClr val="tx1"/>
                </a:solidFill>
                <a:round/>
                <a:headEnd/>
                <a:tailEnd/>
              </a:ln>
            </p:spPr>
          </p:cxnSp>
        </p:grpSp>
        <p:sp>
          <p:nvSpPr>
            <p:cNvPr id="111" name="TextBox 58"/>
            <p:cNvSpPr txBox="1">
              <a:spLocks noChangeArrowheads="1"/>
            </p:cNvSpPr>
            <p:nvPr/>
          </p:nvSpPr>
          <p:spPr bwMode="auto">
            <a:xfrm>
              <a:off x="681816" y="9827129"/>
              <a:ext cx="389654" cy="841125"/>
            </a:xfrm>
            <a:prstGeom prst="rect">
              <a:avLst/>
            </a:prstGeom>
            <a:noFill/>
            <a:ln w="9525">
              <a:noFill/>
              <a:miter lim="800000"/>
              <a:headEnd/>
              <a:tailEnd/>
            </a:ln>
          </p:spPr>
          <p:txBody>
            <a:bodyPr wrap="none" lIns="192911" tIns="96455" rIns="192911" bIns="96455">
              <a:spAutoFit/>
            </a:bodyPr>
            <a:lstStyle/>
            <a:p>
              <a:endParaRPr lang="en-US" sz="4200" i="1" dirty="0"/>
            </a:p>
          </p:txBody>
        </p:sp>
      </p:grpSp>
      <p:cxnSp>
        <p:nvCxnSpPr>
          <p:cNvPr id="130" name="Straight Arrow Connector 129"/>
          <p:cNvCxnSpPr/>
          <p:nvPr/>
        </p:nvCxnSpPr>
        <p:spPr>
          <a:xfrm>
            <a:off x="8421660" y="8687568"/>
            <a:ext cx="7382550" cy="0"/>
          </a:xfrm>
          <a:prstGeom prst="straightConnector1">
            <a:avLst/>
          </a:prstGeom>
          <a:ln>
            <a:solidFill>
              <a:srgbClr val="3550FE"/>
            </a:solidFill>
            <a:tailEnd type="arrow"/>
          </a:ln>
        </p:spPr>
        <p:style>
          <a:lnRef idx="2">
            <a:schemeClr val="accent1"/>
          </a:lnRef>
          <a:fillRef idx="0">
            <a:schemeClr val="accent1"/>
          </a:fillRef>
          <a:effectRef idx="1">
            <a:schemeClr val="accent1"/>
          </a:effectRef>
          <a:fontRef idx="minor">
            <a:schemeClr val="tx1"/>
          </a:fontRef>
        </p:style>
      </p:cxnSp>
      <p:grpSp>
        <p:nvGrpSpPr>
          <p:cNvPr id="10" name="Group 132"/>
          <p:cNvGrpSpPr/>
          <p:nvPr/>
        </p:nvGrpSpPr>
        <p:grpSpPr>
          <a:xfrm>
            <a:off x="9878412" y="1647407"/>
            <a:ext cx="272715" cy="7414008"/>
            <a:chOff x="9878412" y="1647407"/>
            <a:chExt cx="272715" cy="7414008"/>
          </a:xfrm>
        </p:grpSpPr>
        <p:cxnSp>
          <p:nvCxnSpPr>
            <p:cNvPr id="131" name="Straight Connector 130"/>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11" name="Group 133"/>
          <p:cNvGrpSpPr/>
          <p:nvPr/>
        </p:nvGrpSpPr>
        <p:grpSpPr>
          <a:xfrm>
            <a:off x="10391757" y="1655429"/>
            <a:ext cx="272715" cy="7414008"/>
            <a:chOff x="9878412" y="1647407"/>
            <a:chExt cx="272715" cy="7414008"/>
          </a:xfrm>
        </p:grpSpPr>
        <p:cxnSp>
          <p:nvCxnSpPr>
            <p:cNvPr id="135" name="Straight Connector 134"/>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12" name="Group 136"/>
          <p:cNvGrpSpPr/>
          <p:nvPr/>
        </p:nvGrpSpPr>
        <p:grpSpPr>
          <a:xfrm>
            <a:off x="10929165" y="1687514"/>
            <a:ext cx="272715" cy="7414008"/>
            <a:chOff x="9878412" y="1647407"/>
            <a:chExt cx="272715" cy="7414008"/>
          </a:xfrm>
        </p:grpSpPr>
        <p:cxnSp>
          <p:nvCxnSpPr>
            <p:cNvPr id="138" name="Straight Connector 137"/>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129" name="Line 89"/>
          <p:cNvSpPr>
            <a:spLocks noChangeShapeType="1"/>
          </p:cNvSpPr>
          <p:nvPr/>
        </p:nvSpPr>
        <p:spPr bwMode="auto">
          <a:xfrm>
            <a:off x="11091667" y="4817513"/>
            <a:ext cx="0" cy="810154"/>
          </a:xfrm>
          <a:prstGeom prst="line">
            <a:avLst/>
          </a:prstGeom>
          <a:noFill/>
          <a:ln w="38100">
            <a:solidFill>
              <a:schemeClr val="tx1"/>
            </a:solidFill>
            <a:round/>
            <a:headEnd/>
            <a:tailEnd/>
          </a:ln>
        </p:spPr>
        <p:txBody>
          <a:bodyPr wrap="none" anchor="ctr"/>
          <a:lstStyle/>
          <a:p>
            <a:endParaRPr lang="en-US"/>
          </a:p>
        </p:txBody>
      </p:sp>
      <p:sp>
        <p:nvSpPr>
          <p:cNvPr id="140" name="Line 82"/>
          <p:cNvSpPr>
            <a:spLocks noChangeShapeType="1"/>
          </p:cNvSpPr>
          <p:nvPr/>
        </p:nvSpPr>
        <p:spPr bwMode="auto">
          <a:xfrm>
            <a:off x="11138399" y="3442775"/>
            <a:ext cx="0" cy="810154"/>
          </a:xfrm>
          <a:prstGeom prst="line">
            <a:avLst/>
          </a:prstGeom>
          <a:noFill/>
          <a:ln w="3810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06A19E-27D8-4D9E-99F7-370E0ECEC580}"/>
              </a:ext>
            </a:extLst>
          </p:cNvPr>
          <p:cNvPicPr>
            <a:picLocks noChangeAspect="1"/>
          </p:cNvPicPr>
          <p:nvPr/>
        </p:nvPicPr>
        <p:blipFill>
          <a:blip r:embed="rId3"/>
          <a:stretch>
            <a:fillRect/>
          </a:stretch>
        </p:blipFill>
        <p:spPr>
          <a:xfrm>
            <a:off x="0" y="0"/>
            <a:ext cx="21693011" cy="12152313"/>
          </a:xfrm>
          <a:prstGeom prst="rect">
            <a:avLst/>
          </a:prstGeom>
        </p:spPr>
      </p:pic>
    </p:spTree>
    <p:extLst>
      <p:ext uri="{BB962C8B-B14F-4D97-AF65-F5344CB8AC3E}">
        <p14:creationId xmlns:p14="http://schemas.microsoft.com/office/powerpoint/2010/main" val="372378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2053" name="Line 33"/>
          <p:cNvSpPr>
            <a:spLocks noChangeShapeType="1"/>
          </p:cNvSpPr>
          <p:nvPr/>
        </p:nvSpPr>
        <p:spPr bwMode="auto">
          <a:xfrm>
            <a:off x="13309597" y="5662641"/>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4" name="Line 34"/>
          <p:cNvSpPr>
            <a:spLocks noChangeShapeType="1"/>
          </p:cNvSpPr>
          <p:nvPr/>
        </p:nvSpPr>
        <p:spPr bwMode="auto">
          <a:xfrm>
            <a:off x="13309597" y="5212556"/>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5" name="Line 35"/>
          <p:cNvSpPr>
            <a:spLocks noChangeShapeType="1"/>
          </p:cNvSpPr>
          <p:nvPr/>
        </p:nvSpPr>
        <p:spPr bwMode="auto">
          <a:xfrm>
            <a:off x="13309597" y="4762470"/>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6" name="Line 36"/>
          <p:cNvSpPr>
            <a:spLocks noChangeShapeType="1"/>
          </p:cNvSpPr>
          <p:nvPr/>
        </p:nvSpPr>
        <p:spPr bwMode="auto">
          <a:xfrm>
            <a:off x="13309597" y="6112727"/>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7" name="Line 37"/>
          <p:cNvSpPr>
            <a:spLocks noChangeShapeType="1"/>
          </p:cNvSpPr>
          <p:nvPr/>
        </p:nvSpPr>
        <p:spPr bwMode="auto">
          <a:xfrm>
            <a:off x="13309597" y="3412213"/>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8" name="Line 38"/>
          <p:cNvSpPr>
            <a:spLocks noChangeShapeType="1"/>
          </p:cNvSpPr>
          <p:nvPr/>
        </p:nvSpPr>
        <p:spPr bwMode="auto">
          <a:xfrm>
            <a:off x="13309597" y="4312384"/>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59" name="Line 39"/>
          <p:cNvSpPr>
            <a:spLocks noChangeShapeType="1"/>
          </p:cNvSpPr>
          <p:nvPr/>
        </p:nvSpPr>
        <p:spPr bwMode="auto">
          <a:xfrm>
            <a:off x="13309597" y="3862299"/>
            <a:ext cx="7022425"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2060" name="Line 40"/>
          <p:cNvSpPr>
            <a:spLocks noChangeShapeType="1"/>
          </p:cNvSpPr>
          <p:nvPr/>
        </p:nvSpPr>
        <p:spPr bwMode="auto">
          <a:xfrm>
            <a:off x="13669721" y="3592247"/>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1" name="Line 41"/>
          <p:cNvSpPr>
            <a:spLocks noChangeShapeType="1"/>
          </p:cNvSpPr>
          <p:nvPr/>
        </p:nvSpPr>
        <p:spPr bwMode="auto">
          <a:xfrm>
            <a:off x="14930157" y="3142162"/>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2" name="Line 42"/>
          <p:cNvSpPr>
            <a:spLocks noChangeShapeType="1"/>
          </p:cNvSpPr>
          <p:nvPr/>
        </p:nvSpPr>
        <p:spPr bwMode="auto">
          <a:xfrm>
            <a:off x="16078053" y="3592247"/>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3" name="Line 43"/>
          <p:cNvSpPr>
            <a:spLocks noChangeShapeType="1"/>
          </p:cNvSpPr>
          <p:nvPr/>
        </p:nvSpPr>
        <p:spPr bwMode="auto">
          <a:xfrm>
            <a:off x="15736686" y="4042333"/>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4" name="Line 44"/>
          <p:cNvSpPr>
            <a:spLocks noChangeShapeType="1"/>
          </p:cNvSpPr>
          <p:nvPr/>
        </p:nvSpPr>
        <p:spPr bwMode="auto">
          <a:xfrm>
            <a:off x="16550716" y="4042333"/>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5" name="Line 45"/>
          <p:cNvSpPr>
            <a:spLocks noChangeShapeType="1"/>
          </p:cNvSpPr>
          <p:nvPr/>
        </p:nvSpPr>
        <p:spPr bwMode="auto">
          <a:xfrm>
            <a:off x="16250613" y="4492419"/>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6" name="Line 46"/>
          <p:cNvSpPr>
            <a:spLocks noChangeShapeType="1"/>
          </p:cNvSpPr>
          <p:nvPr/>
        </p:nvSpPr>
        <p:spPr bwMode="auto">
          <a:xfrm>
            <a:off x="16760789" y="4492419"/>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7" name="Line 47"/>
          <p:cNvSpPr>
            <a:spLocks noChangeShapeType="1"/>
          </p:cNvSpPr>
          <p:nvPr/>
        </p:nvSpPr>
        <p:spPr bwMode="auto">
          <a:xfrm>
            <a:off x="14930157" y="4942504"/>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8" name="Line 48"/>
          <p:cNvSpPr>
            <a:spLocks noChangeShapeType="1"/>
          </p:cNvSpPr>
          <p:nvPr/>
        </p:nvSpPr>
        <p:spPr bwMode="auto">
          <a:xfrm>
            <a:off x="17090903" y="4942504"/>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69" name="Line 49"/>
          <p:cNvSpPr>
            <a:spLocks noChangeShapeType="1"/>
          </p:cNvSpPr>
          <p:nvPr/>
        </p:nvSpPr>
        <p:spPr bwMode="auto">
          <a:xfrm>
            <a:off x="20163215" y="3592247"/>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0" name="Line 50"/>
          <p:cNvSpPr>
            <a:spLocks noChangeShapeType="1"/>
          </p:cNvSpPr>
          <p:nvPr/>
        </p:nvSpPr>
        <p:spPr bwMode="auto">
          <a:xfrm>
            <a:off x="16588229" y="5392590"/>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1" name="Line 51"/>
          <p:cNvSpPr>
            <a:spLocks noChangeShapeType="1"/>
          </p:cNvSpPr>
          <p:nvPr/>
        </p:nvSpPr>
        <p:spPr bwMode="auto">
          <a:xfrm>
            <a:off x="18351338" y="4942504"/>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2" name="Line 52"/>
          <p:cNvSpPr>
            <a:spLocks noChangeShapeType="1"/>
          </p:cNvSpPr>
          <p:nvPr/>
        </p:nvSpPr>
        <p:spPr bwMode="auto">
          <a:xfrm>
            <a:off x="16730779" y="3142162"/>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3" name="Line 53"/>
          <p:cNvSpPr>
            <a:spLocks noChangeShapeType="1"/>
          </p:cNvSpPr>
          <p:nvPr/>
        </p:nvSpPr>
        <p:spPr bwMode="auto">
          <a:xfrm>
            <a:off x="19611774" y="3142162"/>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4" name="Line 54"/>
          <p:cNvSpPr>
            <a:spLocks noChangeShapeType="1"/>
          </p:cNvSpPr>
          <p:nvPr/>
        </p:nvSpPr>
        <p:spPr bwMode="auto">
          <a:xfrm>
            <a:off x="19071587" y="5842676"/>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5" name="Line 55"/>
          <p:cNvSpPr>
            <a:spLocks noChangeShapeType="1"/>
          </p:cNvSpPr>
          <p:nvPr/>
        </p:nvSpPr>
        <p:spPr bwMode="auto">
          <a:xfrm>
            <a:off x="15830468" y="5842676"/>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2076" name="Line 56"/>
          <p:cNvSpPr>
            <a:spLocks noChangeShapeType="1"/>
          </p:cNvSpPr>
          <p:nvPr/>
        </p:nvSpPr>
        <p:spPr bwMode="auto">
          <a:xfrm>
            <a:off x="17949951" y="4492419"/>
            <a:ext cx="0"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330809" name="Line 57"/>
          <p:cNvSpPr>
            <a:spLocks noChangeShapeType="1"/>
          </p:cNvSpPr>
          <p:nvPr/>
        </p:nvSpPr>
        <p:spPr bwMode="auto">
          <a:xfrm>
            <a:off x="16370654" y="3049331"/>
            <a:ext cx="3752" cy="3690702"/>
          </a:xfrm>
          <a:prstGeom prst="line">
            <a:avLst/>
          </a:prstGeom>
          <a:noFill/>
          <a:ln w="9525">
            <a:solidFill>
              <a:schemeClr val="tx1"/>
            </a:solidFill>
            <a:prstDash val="sysDot"/>
            <a:round/>
            <a:headEnd/>
            <a:tailEnd/>
          </a:ln>
        </p:spPr>
        <p:txBody>
          <a:bodyPr wrap="none" lIns="192911" tIns="96455" rIns="192911" bIns="96455" anchor="ctr"/>
          <a:lstStyle/>
          <a:p>
            <a:endParaRPr lang="en-US"/>
          </a:p>
        </p:txBody>
      </p:sp>
      <p:sp>
        <p:nvSpPr>
          <p:cNvPr id="330810" name="Line 58"/>
          <p:cNvSpPr>
            <a:spLocks noChangeShapeType="1"/>
          </p:cNvSpPr>
          <p:nvPr/>
        </p:nvSpPr>
        <p:spPr bwMode="auto">
          <a:xfrm>
            <a:off x="16910841" y="3049331"/>
            <a:ext cx="3752" cy="3690702"/>
          </a:xfrm>
          <a:prstGeom prst="line">
            <a:avLst/>
          </a:prstGeom>
          <a:noFill/>
          <a:ln w="9525">
            <a:solidFill>
              <a:schemeClr val="tx1"/>
            </a:solidFill>
            <a:prstDash val="sysDot"/>
            <a:round/>
            <a:headEnd/>
            <a:tailEnd/>
          </a:ln>
        </p:spPr>
        <p:txBody>
          <a:bodyPr wrap="none" lIns="192911" tIns="96455" rIns="192911" bIns="96455" anchor="ctr"/>
          <a:lstStyle/>
          <a:p>
            <a:endParaRPr lang="en-US"/>
          </a:p>
        </p:txBody>
      </p:sp>
      <p:sp>
        <p:nvSpPr>
          <p:cNvPr id="330811" name="Line 59"/>
          <p:cNvSpPr>
            <a:spLocks noChangeShapeType="1"/>
          </p:cNvSpPr>
          <p:nvPr/>
        </p:nvSpPr>
        <p:spPr bwMode="auto">
          <a:xfrm>
            <a:off x="15995525" y="5398216"/>
            <a:ext cx="3752" cy="270051"/>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330812" name="Text Box 60"/>
          <p:cNvSpPr txBox="1">
            <a:spLocks noChangeArrowheads="1"/>
          </p:cNvSpPr>
          <p:nvPr/>
        </p:nvSpPr>
        <p:spPr bwMode="auto">
          <a:xfrm>
            <a:off x="16550717" y="2509229"/>
            <a:ext cx="524242" cy="779569"/>
          </a:xfrm>
          <a:prstGeom prst="rect">
            <a:avLst/>
          </a:prstGeom>
          <a:noFill/>
          <a:ln w="9525">
            <a:noFill/>
            <a:miter lim="800000"/>
            <a:headEnd/>
            <a:tailEnd/>
          </a:ln>
        </p:spPr>
        <p:txBody>
          <a:bodyPr wrap="none" lIns="192911" tIns="96455" rIns="192911" bIns="96455">
            <a:spAutoFit/>
          </a:bodyPr>
          <a:lstStyle/>
          <a:p>
            <a:r>
              <a:rPr lang="en-US" sz="3800" dirty="0"/>
              <a:t>t</a:t>
            </a:r>
          </a:p>
        </p:txBody>
      </p:sp>
      <p:sp>
        <p:nvSpPr>
          <p:cNvPr id="330813" name="AutoShape 61"/>
          <p:cNvSpPr>
            <a:spLocks noChangeArrowheads="1"/>
          </p:cNvSpPr>
          <p:nvPr/>
        </p:nvSpPr>
        <p:spPr bwMode="auto">
          <a:xfrm flipH="1">
            <a:off x="16190592" y="2779279"/>
            <a:ext cx="360124" cy="180034"/>
          </a:xfrm>
          <a:prstGeom prst="triangle">
            <a:avLst>
              <a:gd name="adj" fmla="val 50000"/>
            </a:avLst>
          </a:prstGeom>
          <a:noFill/>
          <a:ln w="9525">
            <a:solidFill>
              <a:schemeClr val="tx1"/>
            </a:solidFill>
            <a:miter lim="800000"/>
            <a:headEnd/>
            <a:tailEnd/>
          </a:ln>
        </p:spPr>
        <p:txBody>
          <a:bodyPr wrap="none" lIns="192911" tIns="96455" rIns="192911" bIns="96455" anchor="ctr"/>
          <a:lstStyle/>
          <a:p>
            <a:endParaRPr lang="en-US"/>
          </a:p>
        </p:txBody>
      </p:sp>
      <mc:AlternateContent xmlns:mc="http://schemas.openxmlformats.org/markup-compatibility/2006">
        <mc:Choice xmlns:a14="http://schemas.microsoft.com/office/drawing/2010/main" Requires="a14">
          <p:sp>
            <p:nvSpPr>
              <p:cNvPr id="2050" name="Object 62"/>
              <p:cNvSpPr txBox="1"/>
              <p:nvPr/>
            </p:nvSpPr>
            <p:spPr bwMode="auto">
              <a:xfrm>
                <a:off x="1616811" y="5184077"/>
                <a:ext cx="5565182" cy="185730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𝑃𝑆𝑇𝐻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𝐾</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den>
                      </m:f>
                    </m:oMath>
                  </m:oMathPara>
                </a14:m>
                <a:endParaRPr lang="zh-CN" altLang="en-US"/>
              </a:p>
            </p:txBody>
          </p:sp>
        </mc:Choice>
        <mc:Fallback>
          <p:sp>
            <p:nvSpPr>
              <p:cNvPr id="2050" name="Object 62"/>
              <p:cNvSpPr txBox="1">
                <a:spLocks noRot="1" noChangeAspect="1" noMove="1" noResize="1" noEditPoints="1" noAdjustHandles="1" noChangeArrowheads="1" noChangeShapeType="1" noTextEdit="1"/>
              </p:cNvSpPr>
              <p:nvPr/>
            </p:nvSpPr>
            <p:spPr bwMode="auto">
              <a:xfrm>
                <a:off x="1616811" y="5184077"/>
                <a:ext cx="5565182" cy="1857300"/>
              </a:xfrm>
              <a:prstGeom prst="rect">
                <a:avLst/>
              </a:prstGeom>
              <a:blipFill>
                <a:blip r:embed="rId3"/>
                <a:stretch>
                  <a:fillRect/>
                </a:stretch>
              </a:blipFill>
              <a:ln>
                <a:noFill/>
              </a:ln>
            </p:spPr>
            <p:txBody>
              <a:bodyPr/>
              <a:lstStyle/>
              <a:p>
                <a:r>
                  <a:rPr lang="zh-CN" altLang="en-US">
                    <a:noFill/>
                  </a:rPr>
                  <a:t> </a:t>
                </a:r>
              </a:p>
            </p:txBody>
          </p:sp>
        </mc:Fallback>
      </mc:AlternateContent>
      <p:sp>
        <p:nvSpPr>
          <p:cNvPr id="2082" name="Text Box 63"/>
          <p:cNvSpPr txBox="1">
            <a:spLocks noChangeArrowheads="1"/>
          </p:cNvSpPr>
          <p:nvPr/>
        </p:nvSpPr>
        <p:spPr bwMode="auto">
          <a:xfrm>
            <a:off x="1820795" y="1437272"/>
            <a:ext cx="9608075" cy="1071957"/>
          </a:xfrm>
          <a:prstGeom prst="rect">
            <a:avLst/>
          </a:prstGeom>
          <a:noFill/>
          <a:ln w="9525">
            <a:noFill/>
            <a:miter lim="800000"/>
            <a:headEnd/>
            <a:tailEnd/>
          </a:ln>
        </p:spPr>
        <p:txBody>
          <a:bodyPr wrap="none" lIns="192911" tIns="96455" rIns="192911" bIns="96455">
            <a:spAutoFit/>
          </a:bodyPr>
          <a:lstStyle/>
          <a:p>
            <a:r>
              <a:rPr lang="fr-CH" dirty="0" err="1"/>
              <a:t>Averaging</a:t>
            </a:r>
            <a:r>
              <a:rPr lang="fr-CH" dirty="0"/>
              <a:t> </a:t>
            </a:r>
            <a:r>
              <a:rPr lang="fr-CH" dirty="0" err="1"/>
              <a:t>across</a:t>
            </a:r>
            <a:r>
              <a:rPr lang="fr-CH" dirty="0"/>
              <a:t> </a:t>
            </a:r>
            <a:r>
              <a:rPr lang="fr-CH" dirty="0" err="1"/>
              <a:t>repetitions</a:t>
            </a:r>
            <a:endParaRPr lang="fr-FR" dirty="0"/>
          </a:p>
        </p:txBody>
      </p:sp>
      <p:sp>
        <p:nvSpPr>
          <p:cNvPr id="2083" name="Text Box 64"/>
          <p:cNvSpPr txBox="1">
            <a:spLocks noChangeArrowheads="1"/>
          </p:cNvSpPr>
          <p:nvPr/>
        </p:nvSpPr>
        <p:spPr bwMode="auto">
          <a:xfrm>
            <a:off x="8612975" y="4531801"/>
            <a:ext cx="3815208" cy="933458"/>
          </a:xfrm>
          <a:prstGeom prst="rect">
            <a:avLst/>
          </a:prstGeom>
          <a:noFill/>
          <a:ln w="9525">
            <a:noFill/>
            <a:miter lim="800000"/>
            <a:headEnd/>
            <a:tailEnd/>
          </a:ln>
        </p:spPr>
        <p:txBody>
          <a:bodyPr wrap="none" lIns="192911" tIns="96455" rIns="192911" bIns="96455">
            <a:spAutoFit/>
          </a:bodyPr>
          <a:lstStyle/>
          <a:p>
            <a:r>
              <a:rPr lang="fr-CH" sz="4800" i="1" dirty="0"/>
              <a:t>K</a:t>
            </a:r>
            <a:r>
              <a:rPr lang="fr-CH" sz="4800" dirty="0"/>
              <a:t> </a:t>
            </a:r>
            <a:r>
              <a:rPr lang="fr-CH" sz="4800" dirty="0" err="1"/>
              <a:t>repetitions</a:t>
            </a:r>
            <a:endParaRPr lang="fr-FR" sz="4800" dirty="0"/>
          </a:p>
        </p:txBody>
      </p:sp>
      <p:grpSp>
        <p:nvGrpSpPr>
          <p:cNvPr id="2" name="Group 66"/>
          <p:cNvGrpSpPr>
            <a:grpSpLocks/>
          </p:cNvGrpSpPr>
          <p:nvPr/>
        </p:nvGrpSpPr>
        <p:grpSpPr bwMode="auto">
          <a:xfrm>
            <a:off x="9115188" y="7494915"/>
            <a:ext cx="10053472" cy="2939621"/>
            <a:chOff x="1296" y="1427"/>
            <a:chExt cx="1439" cy="1045"/>
          </a:xfrm>
        </p:grpSpPr>
        <p:sp>
          <p:nvSpPr>
            <p:cNvPr id="2093" name="Text Box 67"/>
            <p:cNvSpPr txBox="1">
              <a:spLocks noChangeArrowheads="1"/>
            </p:cNvSpPr>
            <p:nvPr/>
          </p:nvSpPr>
          <p:spPr bwMode="auto">
            <a:xfrm>
              <a:off x="1747" y="1427"/>
              <a:ext cx="530" cy="449"/>
            </a:xfrm>
            <a:prstGeom prst="rect">
              <a:avLst/>
            </a:prstGeom>
            <a:noFill/>
            <a:ln w="9525">
              <a:noFill/>
              <a:miter lim="800000"/>
              <a:headEnd/>
              <a:tailEnd/>
            </a:ln>
          </p:spPr>
          <p:txBody>
            <a:bodyPr wrap="none">
              <a:spAutoFit/>
            </a:bodyPr>
            <a:lstStyle/>
            <a:p>
              <a:r>
                <a:rPr lang="en-US" sz="7600" dirty="0">
                  <a:solidFill>
                    <a:srgbClr val="FF0000"/>
                  </a:solidFill>
                </a:rPr>
                <a:t>PSTH(t)</a:t>
              </a:r>
              <a:endParaRPr lang="en-US" sz="6800" dirty="0">
                <a:solidFill>
                  <a:srgbClr val="FF0000"/>
                </a:solidFill>
              </a:endParaRPr>
            </a:p>
          </p:txBody>
        </p:sp>
        <p:sp>
          <p:nvSpPr>
            <p:cNvPr id="2094" name="Freeform 68"/>
            <p:cNvSpPr>
              <a:spLocks/>
            </p:cNvSpPr>
            <p:nvPr/>
          </p:nvSpPr>
          <p:spPr bwMode="auto">
            <a:xfrm>
              <a:off x="1982" y="1758"/>
              <a:ext cx="753" cy="352"/>
            </a:xfrm>
            <a:custGeom>
              <a:avLst/>
              <a:gdLst>
                <a:gd name="T0" fmla="*/ 0 w 768"/>
                <a:gd name="T1" fmla="*/ 161 h 408"/>
                <a:gd name="T2" fmla="*/ 126 w 768"/>
                <a:gd name="T3" fmla="*/ 161 h 408"/>
                <a:gd name="T4" fmla="*/ 256 w 768"/>
                <a:gd name="T5" fmla="*/ 161 h 408"/>
                <a:gd name="T6" fmla="*/ 299 w 768"/>
                <a:gd name="T7" fmla="*/ 142 h 408"/>
                <a:gd name="T8" fmla="*/ 384 w 768"/>
                <a:gd name="T9" fmla="*/ 3 h 408"/>
                <a:gd name="T10" fmla="*/ 427 w 768"/>
                <a:gd name="T11" fmla="*/ 122 h 408"/>
                <a:gd name="T12" fmla="*/ 512 w 768"/>
                <a:gd name="T13" fmla="*/ 62 h 408"/>
                <a:gd name="T14" fmla="*/ 682 w 768"/>
                <a:gd name="T15" fmla="*/ 122 h 408"/>
                <a:gd name="T16" fmla="*/ 0 60000 65536"/>
                <a:gd name="T17" fmla="*/ 0 60000 65536"/>
                <a:gd name="T18" fmla="*/ 0 60000 65536"/>
                <a:gd name="T19" fmla="*/ 0 60000 65536"/>
                <a:gd name="T20" fmla="*/ 0 60000 65536"/>
                <a:gd name="T21" fmla="*/ 0 60000 65536"/>
                <a:gd name="T22" fmla="*/ 0 60000 65536"/>
                <a:gd name="T23" fmla="*/ 0 60000 65536"/>
                <a:gd name="T24" fmla="*/ 0 w 768"/>
                <a:gd name="T25" fmla="*/ 0 h 408"/>
                <a:gd name="T26" fmla="*/ 768 w 768"/>
                <a:gd name="T27" fmla="*/ 408 h 4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8" h="408">
                  <a:moveTo>
                    <a:pt x="0" y="392"/>
                  </a:moveTo>
                  <a:cubicBezTo>
                    <a:pt x="48" y="392"/>
                    <a:pt x="96" y="392"/>
                    <a:pt x="144" y="392"/>
                  </a:cubicBezTo>
                  <a:cubicBezTo>
                    <a:pt x="192" y="392"/>
                    <a:pt x="256" y="400"/>
                    <a:pt x="288" y="392"/>
                  </a:cubicBezTo>
                  <a:cubicBezTo>
                    <a:pt x="320" y="384"/>
                    <a:pt x="312" y="408"/>
                    <a:pt x="336" y="344"/>
                  </a:cubicBezTo>
                  <a:cubicBezTo>
                    <a:pt x="360" y="280"/>
                    <a:pt x="408" y="16"/>
                    <a:pt x="432" y="8"/>
                  </a:cubicBezTo>
                  <a:cubicBezTo>
                    <a:pt x="456" y="0"/>
                    <a:pt x="456" y="272"/>
                    <a:pt x="480" y="296"/>
                  </a:cubicBezTo>
                  <a:cubicBezTo>
                    <a:pt x="504" y="320"/>
                    <a:pt x="528" y="152"/>
                    <a:pt x="576" y="152"/>
                  </a:cubicBezTo>
                  <a:cubicBezTo>
                    <a:pt x="624" y="152"/>
                    <a:pt x="696" y="224"/>
                    <a:pt x="768" y="296"/>
                  </a:cubicBezTo>
                </a:path>
              </a:pathLst>
            </a:custGeom>
            <a:noFill/>
            <a:ln w="28575">
              <a:solidFill>
                <a:srgbClr val="FF0000"/>
              </a:solidFill>
              <a:round/>
              <a:headEnd/>
              <a:tailEnd/>
            </a:ln>
          </p:spPr>
          <p:txBody>
            <a:bodyPr wrap="none" anchor="ctr"/>
            <a:lstStyle/>
            <a:p>
              <a:endParaRPr lang="en-US"/>
            </a:p>
          </p:txBody>
        </p:sp>
        <p:sp>
          <p:nvSpPr>
            <p:cNvPr id="2095" name="Text Box 69"/>
            <p:cNvSpPr txBox="1">
              <a:spLocks noChangeArrowheads="1"/>
            </p:cNvSpPr>
            <p:nvPr/>
          </p:nvSpPr>
          <p:spPr bwMode="auto">
            <a:xfrm>
              <a:off x="1296" y="2160"/>
              <a:ext cx="1364" cy="312"/>
            </a:xfrm>
            <a:prstGeom prst="rect">
              <a:avLst/>
            </a:prstGeom>
            <a:noFill/>
            <a:ln w="9525">
              <a:noFill/>
              <a:miter lim="800000"/>
              <a:headEnd/>
              <a:tailEnd/>
            </a:ln>
          </p:spPr>
          <p:txBody>
            <a:bodyPr>
              <a:spAutoFit/>
            </a:bodyPr>
            <a:lstStyle/>
            <a:p>
              <a:pPr>
                <a:spcBef>
                  <a:spcPct val="50000"/>
                </a:spcBef>
              </a:pPr>
              <a:r>
                <a:rPr lang="en-US" sz="5100" i="1" dirty="0"/>
                <a:t>K</a:t>
              </a:r>
              <a:r>
                <a:rPr lang="en-US" sz="5100" dirty="0"/>
                <a:t>=50 trials</a:t>
              </a:r>
              <a:endParaRPr lang="en-US" sz="3800" dirty="0"/>
            </a:p>
          </p:txBody>
        </p:sp>
      </p:grpSp>
      <p:sp>
        <p:nvSpPr>
          <p:cNvPr id="2085" name="Oval 70"/>
          <p:cNvSpPr>
            <a:spLocks noChangeArrowheads="1"/>
          </p:cNvSpPr>
          <p:nvPr/>
        </p:nvSpPr>
        <p:spPr bwMode="auto">
          <a:xfrm>
            <a:off x="10124287" y="8756799"/>
            <a:ext cx="848510" cy="859143"/>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2086" name="Line 71"/>
          <p:cNvSpPr>
            <a:spLocks noChangeShapeType="1"/>
          </p:cNvSpPr>
          <p:nvPr/>
        </p:nvSpPr>
        <p:spPr bwMode="auto">
          <a:xfrm flipV="1">
            <a:off x="5427666" y="8881740"/>
            <a:ext cx="1342964" cy="112521"/>
          </a:xfrm>
          <a:prstGeom prst="line">
            <a:avLst/>
          </a:prstGeom>
          <a:noFill/>
          <a:ln w="9525">
            <a:noFill/>
            <a:round/>
            <a:headEnd/>
            <a:tailEnd type="triangle" w="med" len="med"/>
          </a:ln>
        </p:spPr>
        <p:txBody>
          <a:bodyPr wrap="none" lIns="192911" tIns="96455" rIns="192911" bIns="96455" anchor="ctr"/>
          <a:lstStyle/>
          <a:p>
            <a:endParaRPr lang="en-US"/>
          </a:p>
        </p:txBody>
      </p:sp>
      <p:sp>
        <p:nvSpPr>
          <p:cNvPr id="2087" name="AutoShape 72"/>
          <p:cNvSpPr>
            <a:spLocks noChangeArrowheads="1"/>
          </p:cNvSpPr>
          <p:nvPr/>
        </p:nvSpPr>
        <p:spPr bwMode="auto">
          <a:xfrm>
            <a:off x="2074008" y="7261431"/>
            <a:ext cx="17424767" cy="3375643"/>
          </a:xfrm>
          <a:prstGeom prst="roundRect">
            <a:avLst>
              <a:gd name="adj" fmla="val 16667"/>
            </a:avLst>
          </a:prstGeom>
          <a:noFill/>
          <a:ln w="9525">
            <a:noFill/>
            <a:round/>
            <a:headEnd/>
            <a:tailEnd/>
          </a:ln>
        </p:spPr>
        <p:txBody>
          <a:bodyPr wrap="none" lIns="192911" tIns="96455" rIns="192911" bIns="96455" anchor="ctr"/>
          <a:lstStyle/>
          <a:p>
            <a:endParaRPr lang="en-US"/>
          </a:p>
        </p:txBody>
      </p:sp>
      <p:grpSp>
        <p:nvGrpSpPr>
          <p:cNvPr id="3" name="Group 73"/>
          <p:cNvGrpSpPr>
            <a:grpSpLocks/>
          </p:cNvGrpSpPr>
          <p:nvPr/>
        </p:nvGrpSpPr>
        <p:grpSpPr bwMode="auto">
          <a:xfrm>
            <a:off x="4084702" y="7531483"/>
            <a:ext cx="4025139" cy="1125214"/>
            <a:chOff x="1152" y="2592"/>
            <a:chExt cx="576" cy="400"/>
          </a:xfrm>
        </p:grpSpPr>
        <p:sp>
          <p:nvSpPr>
            <p:cNvPr id="2090" name="Text Box 74"/>
            <p:cNvSpPr txBox="1">
              <a:spLocks noChangeArrowheads="1"/>
            </p:cNvSpPr>
            <p:nvPr/>
          </p:nvSpPr>
          <p:spPr bwMode="auto">
            <a:xfrm>
              <a:off x="1152" y="2592"/>
              <a:ext cx="334" cy="345"/>
            </a:xfrm>
            <a:prstGeom prst="rect">
              <a:avLst/>
            </a:prstGeom>
            <a:noFill/>
            <a:ln w="9525">
              <a:noFill/>
              <a:miter lim="800000"/>
              <a:headEnd/>
              <a:tailEnd/>
            </a:ln>
          </p:spPr>
          <p:txBody>
            <a:bodyPr wrap="none">
              <a:spAutoFit/>
            </a:bodyPr>
            <a:lstStyle/>
            <a:p>
              <a:r>
                <a:rPr lang="en-US"/>
                <a:t>Stim(t)</a:t>
              </a:r>
            </a:p>
          </p:txBody>
        </p:sp>
        <p:sp>
          <p:nvSpPr>
            <p:cNvPr id="2091" name="Line 75"/>
            <p:cNvSpPr>
              <a:spLocks noChangeShapeType="1"/>
            </p:cNvSpPr>
            <p:nvPr/>
          </p:nvSpPr>
          <p:spPr bwMode="auto">
            <a:xfrm>
              <a:off x="1248" y="2992"/>
              <a:ext cx="144" cy="0"/>
            </a:xfrm>
            <a:prstGeom prst="line">
              <a:avLst/>
            </a:prstGeom>
            <a:noFill/>
            <a:ln w="28575">
              <a:solidFill>
                <a:schemeClr val="accent2"/>
              </a:solidFill>
              <a:round/>
              <a:headEnd/>
              <a:tailEnd/>
            </a:ln>
          </p:spPr>
          <p:txBody>
            <a:bodyPr wrap="none" anchor="ctr"/>
            <a:lstStyle/>
            <a:p>
              <a:endParaRPr lang="en-US"/>
            </a:p>
          </p:txBody>
        </p:sp>
        <p:sp>
          <p:nvSpPr>
            <p:cNvPr id="2092" name="Freeform 76"/>
            <p:cNvSpPr>
              <a:spLocks/>
            </p:cNvSpPr>
            <p:nvPr/>
          </p:nvSpPr>
          <p:spPr bwMode="auto">
            <a:xfrm>
              <a:off x="1392" y="2825"/>
              <a:ext cx="336" cy="167"/>
            </a:xfrm>
            <a:custGeom>
              <a:avLst/>
              <a:gdLst>
                <a:gd name="T0" fmla="*/ 0 w 336"/>
                <a:gd name="T1" fmla="*/ 68 h 200"/>
                <a:gd name="T2" fmla="*/ 96 w 336"/>
                <a:gd name="T3" fmla="*/ 3 h 200"/>
                <a:gd name="T4" fmla="*/ 240 w 336"/>
                <a:gd name="T5" fmla="*/ 52 h 200"/>
                <a:gd name="T6" fmla="*/ 336 w 336"/>
                <a:gd name="T7" fmla="*/ 68 h 200"/>
                <a:gd name="T8" fmla="*/ 0 60000 65536"/>
                <a:gd name="T9" fmla="*/ 0 60000 65536"/>
                <a:gd name="T10" fmla="*/ 0 60000 65536"/>
                <a:gd name="T11" fmla="*/ 0 60000 65536"/>
                <a:gd name="T12" fmla="*/ 0 w 336"/>
                <a:gd name="T13" fmla="*/ 0 h 200"/>
                <a:gd name="T14" fmla="*/ 336 w 336"/>
                <a:gd name="T15" fmla="*/ 200 h 200"/>
              </a:gdLst>
              <a:ahLst/>
              <a:cxnLst>
                <a:cxn ang="T8">
                  <a:pos x="T0" y="T1"/>
                </a:cxn>
                <a:cxn ang="T9">
                  <a:pos x="T2" y="T3"/>
                </a:cxn>
                <a:cxn ang="T10">
                  <a:pos x="T4" y="T5"/>
                </a:cxn>
                <a:cxn ang="T11">
                  <a:pos x="T6" y="T7"/>
                </a:cxn>
              </a:cxnLst>
              <a:rect l="T12" t="T13" r="T14" b="T15"/>
              <a:pathLst>
                <a:path w="336" h="200">
                  <a:moveTo>
                    <a:pt x="0" y="200"/>
                  </a:moveTo>
                  <a:cubicBezTo>
                    <a:pt x="28" y="108"/>
                    <a:pt x="56" y="16"/>
                    <a:pt x="96" y="8"/>
                  </a:cubicBezTo>
                  <a:cubicBezTo>
                    <a:pt x="136" y="0"/>
                    <a:pt x="200" y="120"/>
                    <a:pt x="240" y="152"/>
                  </a:cubicBezTo>
                  <a:cubicBezTo>
                    <a:pt x="280" y="184"/>
                    <a:pt x="308" y="192"/>
                    <a:pt x="336" y="200"/>
                  </a:cubicBezTo>
                </a:path>
              </a:pathLst>
            </a:custGeom>
            <a:noFill/>
            <a:ln w="28575">
              <a:solidFill>
                <a:schemeClr val="accent2"/>
              </a:solidFill>
              <a:round/>
              <a:headEnd/>
              <a:tailEnd/>
            </a:ln>
          </p:spPr>
          <p:txBody>
            <a:bodyPr wrap="none" anchor="ctr"/>
            <a:lstStyle/>
            <a:p>
              <a:endParaRPr lang="en-US"/>
            </a:p>
          </p:txBody>
        </p:sp>
      </p:grpSp>
      <p:sp>
        <p:nvSpPr>
          <p:cNvPr id="2089" name="Line 78"/>
          <p:cNvSpPr>
            <a:spLocks noChangeShapeType="1"/>
          </p:cNvSpPr>
          <p:nvPr/>
        </p:nvSpPr>
        <p:spPr bwMode="auto">
          <a:xfrm>
            <a:off x="7517135" y="8977383"/>
            <a:ext cx="2550881" cy="126587"/>
          </a:xfrm>
          <a:prstGeom prst="line">
            <a:avLst/>
          </a:prstGeom>
          <a:noFill/>
          <a:ln w="57150">
            <a:solidFill>
              <a:schemeClr val="accent2"/>
            </a:solidFill>
            <a:round/>
            <a:headEnd/>
            <a:tailEnd type="triangle" w="med" len="med"/>
          </a:ln>
        </p:spPr>
        <p:txBody>
          <a:bodyPr lIns="192911" tIns="96455" rIns="192911" bIns="96455"/>
          <a:lstStyle/>
          <a:p>
            <a:endParaRPr lang="en-US"/>
          </a:p>
        </p:txBody>
      </p:sp>
      <p:sp>
        <p:nvSpPr>
          <p:cNvPr id="4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PSTH</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9" name="Straight Connector 4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36106" y="2488883"/>
            <a:ext cx="8521885" cy="1846659"/>
          </a:xfrm>
          <a:prstGeom prst="rect">
            <a:avLst/>
          </a:prstGeom>
          <a:solidFill>
            <a:srgbClr val="FFFF00"/>
          </a:solidFill>
        </p:spPr>
        <p:txBody>
          <a:bodyPr wrap="none" rtlCol="0">
            <a:spAutoFit/>
          </a:bodyPr>
          <a:lstStyle/>
          <a:p>
            <a:r>
              <a:rPr lang="en-US" dirty="0">
                <a:solidFill>
                  <a:srgbClr val="FF0000"/>
                </a:solidFill>
              </a:rPr>
              <a:t>single neuron/many trials:</a:t>
            </a:r>
          </a:p>
          <a:p>
            <a:r>
              <a:rPr lang="en-US" dirty="0">
                <a:solidFill>
                  <a:srgbClr val="FF0000"/>
                </a:solidFill>
              </a:rPr>
              <a:t>    average across trials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3080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308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3081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308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308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09" grpId="0" animBg="1"/>
      <p:bldP spid="330810" grpId="0" animBg="1"/>
      <p:bldP spid="330811" grpId="0" animBg="1"/>
      <p:bldP spid="330812" grpId="0" autoUpdateAnimBg="0"/>
      <p:bldP spid="330813" grpId="0" animBg="1"/>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Three definitions of Rate Codes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29" name="TextBox 128"/>
          <p:cNvSpPr txBox="1"/>
          <p:nvPr/>
        </p:nvSpPr>
        <p:spPr>
          <a:xfrm>
            <a:off x="625643" y="1759777"/>
            <a:ext cx="9810058" cy="8125301"/>
          </a:xfrm>
          <a:prstGeom prst="rect">
            <a:avLst/>
          </a:prstGeom>
          <a:noFill/>
        </p:spPr>
        <p:txBody>
          <a:bodyPr wrap="none" rtlCol="0">
            <a:spAutoFit/>
          </a:bodyPr>
          <a:lstStyle/>
          <a:p>
            <a:r>
              <a:rPr lang="en-US" sz="6600" b="1" dirty="0"/>
              <a:t>3 definitions</a:t>
            </a:r>
          </a:p>
          <a:p>
            <a:pPr>
              <a:buFontTx/>
              <a:buChar char="-"/>
            </a:pPr>
            <a:r>
              <a:rPr lang="en-US" dirty="0"/>
              <a:t>Temporal averaging</a:t>
            </a:r>
          </a:p>
          <a:p>
            <a:endParaRPr lang="en-US" dirty="0"/>
          </a:p>
          <a:p>
            <a:r>
              <a:rPr lang="en-US" dirty="0"/>
              <a:t>     </a:t>
            </a:r>
            <a:endParaRPr lang="en-US" sz="4800" i="1" dirty="0"/>
          </a:p>
          <a:p>
            <a:pPr>
              <a:buFontTx/>
              <a:buChar char="-"/>
            </a:pPr>
            <a:r>
              <a:rPr lang="en-US" dirty="0"/>
              <a:t> Averaging across repetitions</a:t>
            </a:r>
          </a:p>
          <a:p>
            <a:pPr>
              <a:buFontTx/>
              <a:buChar char="-"/>
            </a:pPr>
            <a:endParaRPr lang="en-US" dirty="0"/>
          </a:p>
          <a:p>
            <a:pPr>
              <a:buFontTx/>
              <a:buChar char="-"/>
            </a:pPr>
            <a:endParaRPr lang="en-US" dirty="0"/>
          </a:p>
          <a:p>
            <a:pPr>
              <a:buFontTx/>
              <a:buChar char="-"/>
            </a:pPr>
            <a:endParaRPr lang="en-US" dirty="0"/>
          </a:p>
          <a:p>
            <a:pPr>
              <a:buFontTx/>
              <a:buChar char="-"/>
            </a:pPr>
            <a:r>
              <a:rPr lang="en-US" dirty="0"/>
              <a:t> Population averaging </a:t>
            </a:r>
          </a:p>
        </p:txBody>
      </p:sp>
      <p:cxnSp>
        <p:nvCxnSpPr>
          <p:cNvPr id="130" name="Straight Connector 1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0" y="2871664"/>
            <a:ext cx="312822" cy="659981"/>
            <a:chOff x="11381873" y="2275724"/>
            <a:chExt cx="312822" cy="659981"/>
          </a:xfrm>
        </p:grpSpPr>
        <p:cxnSp>
          <p:nvCxnSpPr>
            <p:cNvPr id="132" name="Straight Connector 131"/>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4" name="TextBox 133"/>
          <p:cNvSpPr txBox="1"/>
          <p:nvPr/>
        </p:nvSpPr>
        <p:spPr>
          <a:xfrm>
            <a:off x="1853129" y="6472989"/>
            <a:ext cx="6809608" cy="1846659"/>
          </a:xfrm>
          <a:prstGeom prst="rect">
            <a:avLst/>
          </a:prstGeom>
          <a:solidFill>
            <a:srgbClr val="FFFF00"/>
          </a:solidFill>
        </p:spPr>
        <p:txBody>
          <a:bodyPr wrap="square" rtlCol="0">
            <a:spAutoFit/>
          </a:bodyPr>
          <a:lstStyle/>
          <a:p>
            <a:r>
              <a:rPr lang="en-US" dirty="0">
                <a:solidFill>
                  <a:srgbClr val="FF0000"/>
                </a:solidFill>
              </a:rPr>
              <a:t>Problem: not useful for animal!!!</a:t>
            </a:r>
          </a:p>
        </p:txBody>
      </p:sp>
      <p:grpSp>
        <p:nvGrpSpPr>
          <p:cNvPr id="3" name="Group 10"/>
          <p:cNvGrpSpPr/>
          <p:nvPr/>
        </p:nvGrpSpPr>
        <p:grpSpPr>
          <a:xfrm>
            <a:off x="152400" y="5452061"/>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44035" name="Text Box 3"/>
          <p:cNvSpPr txBox="1">
            <a:spLocks noChangeArrowheads="1"/>
          </p:cNvSpPr>
          <p:nvPr/>
        </p:nvSpPr>
        <p:spPr bwMode="auto">
          <a:xfrm>
            <a:off x="124623" y="1145438"/>
            <a:ext cx="7237618" cy="1856787"/>
          </a:xfrm>
          <a:prstGeom prst="rect">
            <a:avLst/>
          </a:prstGeom>
          <a:noFill/>
          <a:ln w="9525">
            <a:solidFill>
              <a:srgbClr val="FF0000"/>
            </a:solidFill>
            <a:miter lim="800000"/>
            <a:headEnd/>
            <a:tailEnd/>
          </a:ln>
        </p:spPr>
        <p:txBody>
          <a:bodyPr wrap="none" lIns="192911" tIns="96455" rIns="192911" bIns="96455">
            <a:spAutoFit/>
          </a:bodyPr>
          <a:lstStyle/>
          <a:p>
            <a:r>
              <a:rPr lang="en-US" sz="5400" dirty="0"/>
              <a:t>population of neurons</a:t>
            </a:r>
          </a:p>
          <a:p>
            <a:r>
              <a:rPr lang="en-US" sz="5400" dirty="0"/>
              <a:t>with similar properties</a:t>
            </a:r>
            <a:endParaRPr lang="en-US" sz="4000" dirty="0"/>
          </a:p>
        </p:txBody>
      </p:sp>
      <p:grpSp>
        <p:nvGrpSpPr>
          <p:cNvPr id="2" name="Group 10"/>
          <p:cNvGrpSpPr>
            <a:grpSpLocks/>
          </p:cNvGrpSpPr>
          <p:nvPr/>
        </p:nvGrpSpPr>
        <p:grpSpPr bwMode="auto">
          <a:xfrm>
            <a:off x="9183172" y="10221354"/>
            <a:ext cx="4171441" cy="511972"/>
            <a:chOff x="528" y="2256"/>
            <a:chExt cx="1440" cy="192"/>
          </a:xfrm>
        </p:grpSpPr>
        <p:sp>
          <p:nvSpPr>
            <p:cNvPr id="44117" name="Line 11"/>
            <p:cNvSpPr>
              <a:spLocks noChangeShapeType="1"/>
            </p:cNvSpPr>
            <p:nvPr/>
          </p:nvSpPr>
          <p:spPr bwMode="auto">
            <a:xfrm>
              <a:off x="528" y="2448"/>
              <a:ext cx="240" cy="0"/>
            </a:xfrm>
            <a:prstGeom prst="line">
              <a:avLst/>
            </a:prstGeom>
            <a:noFill/>
            <a:ln w="9525">
              <a:solidFill>
                <a:srgbClr val="FF0000"/>
              </a:solidFill>
              <a:round/>
              <a:headEnd/>
              <a:tailEnd/>
            </a:ln>
          </p:spPr>
          <p:txBody>
            <a:bodyPr wrap="none" anchor="ctr"/>
            <a:lstStyle/>
            <a:p>
              <a:endParaRPr lang="en-US"/>
            </a:p>
          </p:txBody>
        </p:sp>
        <p:sp>
          <p:nvSpPr>
            <p:cNvPr id="44118" name="Line 12"/>
            <p:cNvSpPr>
              <a:spLocks noChangeShapeType="1"/>
            </p:cNvSpPr>
            <p:nvPr/>
          </p:nvSpPr>
          <p:spPr bwMode="auto">
            <a:xfrm flipV="1">
              <a:off x="768" y="2256"/>
              <a:ext cx="0" cy="192"/>
            </a:xfrm>
            <a:prstGeom prst="line">
              <a:avLst/>
            </a:prstGeom>
            <a:noFill/>
            <a:ln w="9525">
              <a:solidFill>
                <a:srgbClr val="FF0000"/>
              </a:solidFill>
              <a:round/>
              <a:headEnd/>
              <a:tailEnd/>
            </a:ln>
          </p:spPr>
          <p:txBody>
            <a:bodyPr wrap="none" anchor="ctr"/>
            <a:lstStyle/>
            <a:p>
              <a:endParaRPr lang="en-US"/>
            </a:p>
          </p:txBody>
        </p:sp>
        <p:sp>
          <p:nvSpPr>
            <p:cNvPr id="44119" name="Line 13"/>
            <p:cNvSpPr>
              <a:spLocks noChangeShapeType="1"/>
            </p:cNvSpPr>
            <p:nvPr/>
          </p:nvSpPr>
          <p:spPr bwMode="auto">
            <a:xfrm>
              <a:off x="768" y="2256"/>
              <a:ext cx="1200" cy="0"/>
            </a:xfrm>
            <a:prstGeom prst="line">
              <a:avLst/>
            </a:prstGeom>
            <a:noFill/>
            <a:ln w="9525">
              <a:solidFill>
                <a:srgbClr val="FF0000"/>
              </a:solidFill>
              <a:round/>
              <a:headEnd/>
              <a:tailEnd/>
            </a:ln>
          </p:spPr>
          <p:txBody>
            <a:bodyPr wrap="none" anchor="ctr"/>
            <a:lstStyle/>
            <a:p>
              <a:endParaRPr lang="en-US"/>
            </a:p>
          </p:txBody>
        </p:sp>
      </p:grpSp>
      <p:sp>
        <p:nvSpPr>
          <p:cNvPr id="44037" name="Text Box 17"/>
          <p:cNvSpPr txBox="1">
            <a:spLocks noChangeArrowheads="1"/>
          </p:cNvSpPr>
          <p:nvPr/>
        </p:nvSpPr>
        <p:spPr bwMode="auto">
          <a:xfrm>
            <a:off x="7742674" y="9518095"/>
            <a:ext cx="1729700"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stim</a:t>
            </a:r>
          </a:p>
        </p:txBody>
      </p:sp>
      <p:grpSp>
        <p:nvGrpSpPr>
          <p:cNvPr id="3" name="Group 99"/>
          <p:cNvGrpSpPr>
            <a:grpSpLocks/>
          </p:cNvGrpSpPr>
          <p:nvPr/>
        </p:nvGrpSpPr>
        <p:grpSpPr bwMode="auto">
          <a:xfrm>
            <a:off x="8282861" y="2055112"/>
            <a:ext cx="7382550" cy="810154"/>
            <a:chOff x="2208" y="799"/>
            <a:chExt cx="1968" cy="288"/>
          </a:xfrm>
        </p:grpSpPr>
        <p:sp>
          <p:nvSpPr>
            <p:cNvPr id="44110" name="Line 18"/>
            <p:cNvSpPr>
              <a:spLocks noChangeShapeType="1"/>
            </p:cNvSpPr>
            <p:nvPr/>
          </p:nvSpPr>
          <p:spPr bwMode="auto">
            <a:xfrm>
              <a:off x="2208" y="1087"/>
              <a:ext cx="1968" cy="0"/>
            </a:xfrm>
            <a:prstGeom prst="line">
              <a:avLst/>
            </a:prstGeom>
            <a:noFill/>
            <a:ln w="9525">
              <a:solidFill>
                <a:schemeClr val="tx1"/>
              </a:solidFill>
              <a:round/>
              <a:headEnd/>
              <a:tailEnd/>
            </a:ln>
          </p:spPr>
          <p:txBody>
            <a:bodyPr wrap="none" anchor="ctr"/>
            <a:lstStyle/>
            <a:p>
              <a:endParaRPr lang="en-US"/>
            </a:p>
          </p:txBody>
        </p:sp>
        <p:sp>
          <p:nvSpPr>
            <p:cNvPr id="44111" name="Line 19"/>
            <p:cNvSpPr>
              <a:spLocks noChangeShapeType="1"/>
            </p:cNvSpPr>
            <p:nvPr/>
          </p:nvSpPr>
          <p:spPr bwMode="auto">
            <a:xfrm>
              <a:off x="2496" y="799"/>
              <a:ext cx="0" cy="288"/>
            </a:xfrm>
            <a:prstGeom prst="line">
              <a:avLst/>
            </a:prstGeom>
            <a:noFill/>
            <a:ln w="38100">
              <a:solidFill>
                <a:schemeClr val="tx1"/>
              </a:solidFill>
              <a:round/>
              <a:headEnd/>
              <a:tailEnd/>
            </a:ln>
          </p:spPr>
          <p:txBody>
            <a:bodyPr wrap="none" anchor="ctr"/>
            <a:lstStyle/>
            <a:p>
              <a:endParaRPr lang="en-US"/>
            </a:p>
          </p:txBody>
        </p:sp>
        <p:sp>
          <p:nvSpPr>
            <p:cNvPr id="44112" name="Line 20"/>
            <p:cNvSpPr>
              <a:spLocks noChangeShapeType="1"/>
            </p:cNvSpPr>
            <p:nvPr/>
          </p:nvSpPr>
          <p:spPr bwMode="auto">
            <a:xfrm>
              <a:off x="2832" y="799"/>
              <a:ext cx="0" cy="288"/>
            </a:xfrm>
            <a:prstGeom prst="line">
              <a:avLst/>
            </a:prstGeom>
            <a:noFill/>
            <a:ln w="38100">
              <a:solidFill>
                <a:schemeClr val="tx1"/>
              </a:solidFill>
              <a:round/>
              <a:headEnd/>
              <a:tailEnd/>
            </a:ln>
          </p:spPr>
          <p:txBody>
            <a:bodyPr wrap="none" anchor="ctr"/>
            <a:lstStyle/>
            <a:p>
              <a:endParaRPr lang="en-US"/>
            </a:p>
          </p:txBody>
        </p:sp>
        <p:sp>
          <p:nvSpPr>
            <p:cNvPr id="44113" name="Line 21"/>
            <p:cNvSpPr>
              <a:spLocks noChangeShapeType="1"/>
            </p:cNvSpPr>
            <p:nvPr/>
          </p:nvSpPr>
          <p:spPr bwMode="auto">
            <a:xfrm>
              <a:off x="2976" y="799"/>
              <a:ext cx="0" cy="288"/>
            </a:xfrm>
            <a:prstGeom prst="line">
              <a:avLst/>
            </a:prstGeom>
            <a:noFill/>
            <a:ln w="38100">
              <a:solidFill>
                <a:schemeClr val="tx1"/>
              </a:solidFill>
              <a:round/>
              <a:headEnd/>
              <a:tailEnd/>
            </a:ln>
          </p:spPr>
          <p:txBody>
            <a:bodyPr wrap="none" anchor="ctr"/>
            <a:lstStyle/>
            <a:p>
              <a:endParaRPr lang="en-US"/>
            </a:p>
          </p:txBody>
        </p:sp>
        <p:sp>
          <p:nvSpPr>
            <p:cNvPr id="44114" name="Line 22"/>
            <p:cNvSpPr>
              <a:spLocks noChangeShapeType="1"/>
            </p:cNvSpPr>
            <p:nvPr/>
          </p:nvSpPr>
          <p:spPr bwMode="auto">
            <a:xfrm>
              <a:off x="3072" y="799"/>
              <a:ext cx="0" cy="288"/>
            </a:xfrm>
            <a:prstGeom prst="line">
              <a:avLst/>
            </a:prstGeom>
            <a:noFill/>
            <a:ln w="38100">
              <a:solidFill>
                <a:schemeClr val="tx1"/>
              </a:solidFill>
              <a:round/>
              <a:headEnd/>
              <a:tailEnd/>
            </a:ln>
          </p:spPr>
          <p:txBody>
            <a:bodyPr wrap="none" anchor="ctr"/>
            <a:lstStyle/>
            <a:p>
              <a:endParaRPr lang="en-US"/>
            </a:p>
          </p:txBody>
        </p:sp>
        <p:sp>
          <p:nvSpPr>
            <p:cNvPr id="44115" name="Line 23"/>
            <p:cNvSpPr>
              <a:spLocks noChangeShapeType="1"/>
            </p:cNvSpPr>
            <p:nvPr/>
          </p:nvSpPr>
          <p:spPr bwMode="auto">
            <a:xfrm>
              <a:off x="3408" y="799"/>
              <a:ext cx="0" cy="288"/>
            </a:xfrm>
            <a:prstGeom prst="line">
              <a:avLst/>
            </a:prstGeom>
            <a:noFill/>
            <a:ln w="38100">
              <a:solidFill>
                <a:schemeClr val="tx1"/>
              </a:solidFill>
              <a:round/>
              <a:headEnd/>
              <a:tailEnd/>
            </a:ln>
          </p:spPr>
          <p:txBody>
            <a:bodyPr wrap="none" anchor="ctr"/>
            <a:lstStyle/>
            <a:p>
              <a:endParaRPr lang="en-US"/>
            </a:p>
          </p:txBody>
        </p:sp>
        <p:sp>
          <p:nvSpPr>
            <p:cNvPr id="44116" name="Line 24"/>
            <p:cNvSpPr>
              <a:spLocks noChangeShapeType="1"/>
            </p:cNvSpPr>
            <p:nvPr/>
          </p:nvSpPr>
          <p:spPr bwMode="auto">
            <a:xfrm>
              <a:off x="3600" y="799"/>
              <a:ext cx="0" cy="288"/>
            </a:xfrm>
            <a:prstGeom prst="line">
              <a:avLst/>
            </a:prstGeom>
            <a:noFill/>
            <a:ln w="38100">
              <a:solidFill>
                <a:schemeClr val="tx1"/>
              </a:solidFill>
              <a:round/>
              <a:headEnd/>
              <a:tailEnd/>
            </a:ln>
          </p:spPr>
          <p:txBody>
            <a:bodyPr wrap="none" anchor="ctr"/>
            <a:lstStyle/>
            <a:p>
              <a:endParaRPr lang="en-US"/>
            </a:p>
          </p:txBody>
        </p:sp>
      </p:grpSp>
      <p:grpSp>
        <p:nvGrpSpPr>
          <p:cNvPr id="4" name="Group 33"/>
          <p:cNvGrpSpPr>
            <a:grpSpLocks/>
          </p:cNvGrpSpPr>
          <p:nvPr/>
        </p:nvGrpSpPr>
        <p:grpSpPr bwMode="auto">
          <a:xfrm>
            <a:off x="1615293" y="3486947"/>
            <a:ext cx="2169187" cy="1946621"/>
            <a:chOff x="4611" y="3499"/>
            <a:chExt cx="715" cy="692"/>
          </a:xfrm>
        </p:grpSpPr>
        <p:sp>
          <p:nvSpPr>
            <p:cNvPr id="44076"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7"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8"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79"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0"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1"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2"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3"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4"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5"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6"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7"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88"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44089"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0"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4091"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44092"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44093"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44094"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44095"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44096"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44097"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44098"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44099"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44100"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44101"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4102"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4103"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4104"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4105"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4106"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4107"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4108"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44109"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44042" name="Line 69"/>
          <p:cNvSpPr>
            <a:spLocks noChangeShapeType="1"/>
          </p:cNvSpPr>
          <p:nvPr/>
        </p:nvSpPr>
        <p:spPr bwMode="auto">
          <a:xfrm>
            <a:off x="13354613" y="10221354"/>
            <a:ext cx="0" cy="511972"/>
          </a:xfrm>
          <a:prstGeom prst="line">
            <a:avLst/>
          </a:prstGeom>
          <a:noFill/>
          <a:ln w="9525">
            <a:solidFill>
              <a:srgbClr val="FF0000"/>
            </a:solidFill>
            <a:round/>
            <a:headEnd/>
            <a:tailEnd/>
          </a:ln>
        </p:spPr>
        <p:txBody>
          <a:bodyPr lIns="192911" tIns="96455" rIns="192911" bIns="96455"/>
          <a:lstStyle/>
          <a:p>
            <a:endParaRPr lang="en-US"/>
          </a:p>
        </p:txBody>
      </p:sp>
      <p:sp>
        <p:nvSpPr>
          <p:cNvPr id="44043" name="Line 70"/>
          <p:cNvSpPr>
            <a:spLocks noChangeShapeType="1"/>
          </p:cNvSpPr>
          <p:nvPr/>
        </p:nvSpPr>
        <p:spPr bwMode="auto">
          <a:xfrm>
            <a:off x="13354614" y="10733326"/>
            <a:ext cx="3402426" cy="0"/>
          </a:xfrm>
          <a:prstGeom prst="line">
            <a:avLst/>
          </a:prstGeom>
          <a:noFill/>
          <a:ln w="9525">
            <a:solidFill>
              <a:srgbClr val="FF0000"/>
            </a:solidFill>
            <a:round/>
            <a:headEnd/>
            <a:tailEnd/>
          </a:ln>
        </p:spPr>
        <p:txBody>
          <a:bodyPr lIns="192911" tIns="96455" rIns="192911" bIns="96455"/>
          <a:lstStyle/>
          <a:p>
            <a:endParaRPr lang="en-US"/>
          </a:p>
        </p:txBody>
      </p:sp>
      <p:sp>
        <p:nvSpPr>
          <p:cNvPr id="44045" name="Line 72"/>
          <p:cNvSpPr>
            <a:spLocks noChangeShapeType="1"/>
          </p:cNvSpPr>
          <p:nvPr/>
        </p:nvSpPr>
        <p:spPr bwMode="auto">
          <a:xfrm flipH="1">
            <a:off x="2592184" y="2865265"/>
            <a:ext cx="5230443" cy="827033"/>
          </a:xfrm>
          <a:prstGeom prst="line">
            <a:avLst/>
          </a:prstGeom>
          <a:noFill/>
          <a:ln w="9525">
            <a:solidFill>
              <a:srgbClr val="3550FE"/>
            </a:solidFill>
            <a:round/>
            <a:headEnd/>
            <a:tailEnd/>
          </a:ln>
        </p:spPr>
        <p:txBody>
          <a:bodyPr lIns="192911" tIns="96455" rIns="192911" bIns="96455"/>
          <a:lstStyle/>
          <a:p>
            <a:endParaRPr lang="en-US"/>
          </a:p>
        </p:txBody>
      </p:sp>
      <p:sp>
        <p:nvSpPr>
          <p:cNvPr id="44047" name="Line 74"/>
          <p:cNvSpPr>
            <a:spLocks noChangeShapeType="1"/>
          </p:cNvSpPr>
          <p:nvPr/>
        </p:nvSpPr>
        <p:spPr bwMode="auto">
          <a:xfrm flipH="1" flipV="1">
            <a:off x="5698219" y="9582796"/>
            <a:ext cx="1361719" cy="894545"/>
          </a:xfrm>
          <a:prstGeom prst="line">
            <a:avLst/>
          </a:prstGeom>
          <a:noFill/>
          <a:ln w="57150">
            <a:solidFill>
              <a:srgbClr val="FF0000"/>
            </a:solidFill>
            <a:round/>
            <a:headEnd/>
            <a:tailEnd type="triangle" w="med" len="med"/>
          </a:ln>
        </p:spPr>
        <p:txBody>
          <a:bodyPr lIns="192911" tIns="96455" rIns="192911" bIns="96455"/>
          <a:lstStyle/>
          <a:p>
            <a:endParaRPr lang="en-US"/>
          </a:p>
        </p:txBody>
      </p:sp>
      <p:grpSp>
        <p:nvGrpSpPr>
          <p:cNvPr id="5" name="Group 100"/>
          <p:cNvGrpSpPr>
            <a:grpSpLocks/>
          </p:cNvGrpSpPr>
          <p:nvPr/>
        </p:nvGrpSpPr>
        <p:grpSpPr bwMode="auto">
          <a:xfrm>
            <a:off x="8421660" y="3458816"/>
            <a:ext cx="7382550" cy="810154"/>
            <a:chOff x="2245" y="1298"/>
            <a:chExt cx="1968" cy="288"/>
          </a:xfrm>
        </p:grpSpPr>
        <p:sp>
          <p:nvSpPr>
            <p:cNvPr id="44069" name="Line 78"/>
            <p:cNvSpPr>
              <a:spLocks noChangeShapeType="1"/>
            </p:cNvSpPr>
            <p:nvPr/>
          </p:nvSpPr>
          <p:spPr bwMode="auto">
            <a:xfrm>
              <a:off x="2245" y="1586"/>
              <a:ext cx="1968" cy="0"/>
            </a:xfrm>
            <a:prstGeom prst="line">
              <a:avLst/>
            </a:prstGeom>
            <a:noFill/>
            <a:ln w="9525">
              <a:solidFill>
                <a:schemeClr val="tx1"/>
              </a:solidFill>
              <a:round/>
              <a:headEnd/>
              <a:tailEnd/>
            </a:ln>
          </p:spPr>
          <p:txBody>
            <a:bodyPr wrap="none" anchor="ctr"/>
            <a:lstStyle/>
            <a:p>
              <a:endParaRPr lang="en-US"/>
            </a:p>
          </p:txBody>
        </p:sp>
        <p:sp>
          <p:nvSpPr>
            <p:cNvPr id="44070" name="Line 79"/>
            <p:cNvSpPr>
              <a:spLocks noChangeShapeType="1"/>
            </p:cNvSpPr>
            <p:nvPr/>
          </p:nvSpPr>
          <p:spPr bwMode="auto">
            <a:xfrm>
              <a:off x="2653" y="1298"/>
              <a:ext cx="0" cy="288"/>
            </a:xfrm>
            <a:prstGeom prst="line">
              <a:avLst/>
            </a:prstGeom>
            <a:noFill/>
            <a:ln w="38100">
              <a:solidFill>
                <a:schemeClr val="tx1"/>
              </a:solidFill>
              <a:round/>
              <a:headEnd/>
              <a:tailEnd/>
            </a:ln>
          </p:spPr>
          <p:txBody>
            <a:bodyPr wrap="none" anchor="ctr"/>
            <a:lstStyle/>
            <a:p>
              <a:endParaRPr lang="en-US"/>
            </a:p>
          </p:txBody>
        </p:sp>
        <p:sp>
          <p:nvSpPr>
            <p:cNvPr id="44071" name="Line 80"/>
            <p:cNvSpPr>
              <a:spLocks noChangeShapeType="1"/>
            </p:cNvSpPr>
            <p:nvPr/>
          </p:nvSpPr>
          <p:spPr bwMode="auto">
            <a:xfrm>
              <a:off x="2789" y="1298"/>
              <a:ext cx="0" cy="288"/>
            </a:xfrm>
            <a:prstGeom prst="line">
              <a:avLst/>
            </a:prstGeom>
            <a:noFill/>
            <a:ln w="38100">
              <a:solidFill>
                <a:schemeClr val="tx1"/>
              </a:solidFill>
              <a:round/>
              <a:headEnd/>
              <a:tailEnd/>
            </a:ln>
          </p:spPr>
          <p:txBody>
            <a:bodyPr wrap="none" anchor="ctr"/>
            <a:lstStyle/>
            <a:p>
              <a:endParaRPr lang="en-US"/>
            </a:p>
          </p:txBody>
        </p:sp>
        <p:sp>
          <p:nvSpPr>
            <p:cNvPr id="44072" name="Line 81"/>
            <p:cNvSpPr>
              <a:spLocks noChangeShapeType="1"/>
            </p:cNvSpPr>
            <p:nvPr/>
          </p:nvSpPr>
          <p:spPr bwMode="auto">
            <a:xfrm>
              <a:off x="3013" y="1298"/>
              <a:ext cx="0" cy="288"/>
            </a:xfrm>
            <a:prstGeom prst="line">
              <a:avLst/>
            </a:prstGeom>
            <a:noFill/>
            <a:ln w="38100">
              <a:solidFill>
                <a:schemeClr val="tx1"/>
              </a:solidFill>
              <a:round/>
              <a:headEnd/>
              <a:tailEnd/>
            </a:ln>
          </p:spPr>
          <p:txBody>
            <a:bodyPr wrap="none" anchor="ctr"/>
            <a:lstStyle/>
            <a:p>
              <a:endParaRPr lang="en-US"/>
            </a:p>
          </p:txBody>
        </p:sp>
        <p:sp>
          <p:nvSpPr>
            <p:cNvPr id="44073" name="Line 82"/>
            <p:cNvSpPr>
              <a:spLocks noChangeShapeType="1"/>
            </p:cNvSpPr>
            <p:nvPr/>
          </p:nvSpPr>
          <p:spPr bwMode="auto">
            <a:xfrm>
              <a:off x="3198" y="1298"/>
              <a:ext cx="0" cy="288"/>
            </a:xfrm>
            <a:prstGeom prst="line">
              <a:avLst/>
            </a:prstGeom>
            <a:noFill/>
            <a:ln w="38100">
              <a:solidFill>
                <a:schemeClr val="tx1"/>
              </a:solidFill>
              <a:round/>
              <a:headEnd/>
              <a:tailEnd/>
            </a:ln>
          </p:spPr>
          <p:txBody>
            <a:bodyPr wrap="none" anchor="ctr"/>
            <a:lstStyle/>
            <a:p>
              <a:endParaRPr lang="en-US"/>
            </a:p>
          </p:txBody>
        </p:sp>
        <p:sp>
          <p:nvSpPr>
            <p:cNvPr id="44074" name="Line 83"/>
            <p:cNvSpPr>
              <a:spLocks noChangeShapeType="1"/>
            </p:cNvSpPr>
            <p:nvPr/>
          </p:nvSpPr>
          <p:spPr bwMode="auto">
            <a:xfrm>
              <a:off x="3560" y="1298"/>
              <a:ext cx="0" cy="288"/>
            </a:xfrm>
            <a:prstGeom prst="line">
              <a:avLst/>
            </a:prstGeom>
            <a:noFill/>
            <a:ln w="38100">
              <a:solidFill>
                <a:schemeClr val="tx1"/>
              </a:solidFill>
              <a:round/>
              <a:headEnd/>
              <a:tailEnd/>
            </a:ln>
          </p:spPr>
          <p:txBody>
            <a:bodyPr wrap="none" anchor="ctr"/>
            <a:lstStyle/>
            <a:p>
              <a:endParaRPr lang="en-US"/>
            </a:p>
          </p:txBody>
        </p:sp>
        <p:sp>
          <p:nvSpPr>
            <p:cNvPr id="44075" name="Line 84"/>
            <p:cNvSpPr>
              <a:spLocks noChangeShapeType="1"/>
            </p:cNvSpPr>
            <p:nvPr/>
          </p:nvSpPr>
          <p:spPr bwMode="auto">
            <a:xfrm>
              <a:off x="3833" y="1298"/>
              <a:ext cx="0" cy="288"/>
            </a:xfrm>
            <a:prstGeom prst="line">
              <a:avLst/>
            </a:prstGeom>
            <a:noFill/>
            <a:ln w="38100">
              <a:solidFill>
                <a:schemeClr val="tx1"/>
              </a:solidFill>
              <a:round/>
              <a:headEnd/>
              <a:tailEnd/>
            </a:ln>
          </p:spPr>
          <p:txBody>
            <a:bodyPr wrap="none" anchor="ctr"/>
            <a:lstStyle/>
            <a:p>
              <a:endParaRPr lang="en-US"/>
            </a:p>
          </p:txBody>
        </p:sp>
      </p:grpSp>
      <p:grpSp>
        <p:nvGrpSpPr>
          <p:cNvPr id="6" name="Group 101"/>
          <p:cNvGrpSpPr>
            <a:grpSpLocks/>
          </p:cNvGrpSpPr>
          <p:nvPr/>
        </p:nvGrpSpPr>
        <p:grpSpPr bwMode="auto">
          <a:xfrm>
            <a:off x="8421660" y="4817513"/>
            <a:ext cx="7382550" cy="810154"/>
            <a:chOff x="2245" y="1781"/>
            <a:chExt cx="1968" cy="288"/>
          </a:xfrm>
        </p:grpSpPr>
        <p:sp>
          <p:nvSpPr>
            <p:cNvPr id="44065" name="Line 85"/>
            <p:cNvSpPr>
              <a:spLocks noChangeShapeType="1"/>
            </p:cNvSpPr>
            <p:nvPr/>
          </p:nvSpPr>
          <p:spPr bwMode="auto">
            <a:xfrm>
              <a:off x="2245" y="2069"/>
              <a:ext cx="1968" cy="0"/>
            </a:xfrm>
            <a:prstGeom prst="line">
              <a:avLst/>
            </a:prstGeom>
            <a:noFill/>
            <a:ln w="9525">
              <a:solidFill>
                <a:schemeClr val="tx1"/>
              </a:solidFill>
              <a:round/>
              <a:headEnd/>
              <a:tailEnd/>
            </a:ln>
          </p:spPr>
          <p:txBody>
            <a:bodyPr wrap="none" anchor="ctr"/>
            <a:lstStyle/>
            <a:p>
              <a:endParaRPr lang="en-US"/>
            </a:p>
          </p:txBody>
        </p:sp>
        <p:sp>
          <p:nvSpPr>
            <p:cNvPr id="44066" name="Line 87"/>
            <p:cNvSpPr>
              <a:spLocks noChangeShapeType="1"/>
            </p:cNvSpPr>
            <p:nvPr/>
          </p:nvSpPr>
          <p:spPr bwMode="auto">
            <a:xfrm>
              <a:off x="2869" y="1781"/>
              <a:ext cx="0" cy="288"/>
            </a:xfrm>
            <a:prstGeom prst="line">
              <a:avLst/>
            </a:prstGeom>
            <a:noFill/>
            <a:ln w="38100">
              <a:solidFill>
                <a:schemeClr val="tx1"/>
              </a:solidFill>
              <a:round/>
              <a:headEnd/>
              <a:tailEnd/>
            </a:ln>
          </p:spPr>
          <p:txBody>
            <a:bodyPr wrap="none" anchor="ctr"/>
            <a:lstStyle/>
            <a:p>
              <a:endParaRPr lang="en-US"/>
            </a:p>
          </p:txBody>
        </p:sp>
        <p:sp>
          <p:nvSpPr>
            <p:cNvPr id="44067" name="Line 89"/>
            <p:cNvSpPr>
              <a:spLocks noChangeShapeType="1"/>
            </p:cNvSpPr>
            <p:nvPr/>
          </p:nvSpPr>
          <p:spPr bwMode="auto">
            <a:xfrm>
              <a:off x="3109" y="1781"/>
              <a:ext cx="0" cy="288"/>
            </a:xfrm>
            <a:prstGeom prst="line">
              <a:avLst/>
            </a:prstGeom>
            <a:noFill/>
            <a:ln w="38100">
              <a:solidFill>
                <a:schemeClr val="tx1"/>
              </a:solidFill>
              <a:round/>
              <a:headEnd/>
              <a:tailEnd/>
            </a:ln>
          </p:spPr>
          <p:txBody>
            <a:bodyPr wrap="none" anchor="ctr"/>
            <a:lstStyle/>
            <a:p>
              <a:endParaRPr lang="en-US"/>
            </a:p>
          </p:txBody>
        </p:sp>
        <p:sp>
          <p:nvSpPr>
            <p:cNvPr id="44068" name="Line 90"/>
            <p:cNvSpPr>
              <a:spLocks noChangeShapeType="1"/>
            </p:cNvSpPr>
            <p:nvPr/>
          </p:nvSpPr>
          <p:spPr bwMode="auto">
            <a:xfrm>
              <a:off x="3424" y="1781"/>
              <a:ext cx="0" cy="288"/>
            </a:xfrm>
            <a:prstGeom prst="line">
              <a:avLst/>
            </a:prstGeom>
            <a:noFill/>
            <a:ln w="38100">
              <a:solidFill>
                <a:schemeClr val="tx1"/>
              </a:solidFill>
              <a:round/>
              <a:headEnd/>
              <a:tailEnd/>
            </a:ln>
          </p:spPr>
          <p:txBody>
            <a:bodyPr wrap="none" anchor="ctr"/>
            <a:lstStyle/>
            <a:p>
              <a:endParaRPr lang="en-US"/>
            </a:p>
          </p:txBody>
        </p:sp>
      </p:grpSp>
      <p:grpSp>
        <p:nvGrpSpPr>
          <p:cNvPr id="7" name="Group 102"/>
          <p:cNvGrpSpPr>
            <a:grpSpLocks/>
          </p:cNvGrpSpPr>
          <p:nvPr/>
        </p:nvGrpSpPr>
        <p:grpSpPr bwMode="auto">
          <a:xfrm>
            <a:off x="8421660" y="6221217"/>
            <a:ext cx="7382550" cy="810154"/>
            <a:chOff x="2245" y="2280"/>
            <a:chExt cx="1968" cy="288"/>
          </a:xfrm>
        </p:grpSpPr>
        <p:sp>
          <p:nvSpPr>
            <p:cNvPr id="44058" name="Line 92"/>
            <p:cNvSpPr>
              <a:spLocks noChangeShapeType="1"/>
            </p:cNvSpPr>
            <p:nvPr/>
          </p:nvSpPr>
          <p:spPr bwMode="auto">
            <a:xfrm>
              <a:off x="2245" y="2568"/>
              <a:ext cx="1968" cy="0"/>
            </a:xfrm>
            <a:prstGeom prst="line">
              <a:avLst/>
            </a:prstGeom>
            <a:noFill/>
            <a:ln w="9525">
              <a:solidFill>
                <a:schemeClr val="tx1"/>
              </a:solidFill>
              <a:round/>
              <a:headEnd/>
              <a:tailEnd/>
            </a:ln>
          </p:spPr>
          <p:txBody>
            <a:bodyPr wrap="none" anchor="ctr"/>
            <a:lstStyle/>
            <a:p>
              <a:endParaRPr lang="en-US"/>
            </a:p>
          </p:txBody>
        </p:sp>
        <p:sp>
          <p:nvSpPr>
            <p:cNvPr id="44059" name="Line 93"/>
            <p:cNvSpPr>
              <a:spLocks noChangeShapeType="1"/>
            </p:cNvSpPr>
            <p:nvPr/>
          </p:nvSpPr>
          <p:spPr bwMode="auto">
            <a:xfrm>
              <a:off x="2426" y="2280"/>
              <a:ext cx="0" cy="288"/>
            </a:xfrm>
            <a:prstGeom prst="line">
              <a:avLst/>
            </a:prstGeom>
            <a:noFill/>
            <a:ln w="38100">
              <a:solidFill>
                <a:schemeClr val="tx1"/>
              </a:solidFill>
              <a:round/>
              <a:headEnd/>
              <a:tailEnd/>
            </a:ln>
          </p:spPr>
          <p:txBody>
            <a:bodyPr wrap="none" anchor="ctr"/>
            <a:lstStyle/>
            <a:p>
              <a:endParaRPr lang="en-US"/>
            </a:p>
          </p:txBody>
        </p:sp>
        <p:sp>
          <p:nvSpPr>
            <p:cNvPr id="44060" name="Line 94"/>
            <p:cNvSpPr>
              <a:spLocks noChangeShapeType="1"/>
            </p:cNvSpPr>
            <p:nvPr/>
          </p:nvSpPr>
          <p:spPr bwMode="auto">
            <a:xfrm>
              <a:off x="2744" y="2280"/>
              <a:ext cx="0" cy="288"/>
            </a:xfrm>
            <a:prstGeom prst="line">
              <a:avLst/>
            </a:prstGeom>
            <a:noFill/>
            <a:ln w="38100">
              <a:solidFill>
                <a:schemeClr val="tx1"/>
              </a:solidFill>
              <a:round/>
              <a:headEnd/>
              <a:tailEnd/>
            </a:ln>
          </p:spPr>
          <p:txBody>
            <a:bodyPr wrap="none" anchor="ctr"/>
            <a:lstStyle/>
            <a:p>
              <a:endParaRPr lang="en-US"/>
            </a:p>
          </p:txBody>
        </p:sp>
        <p:sp>
          <p:nvSpPr>
            <p:cNvPr id="44061" name="Line 95"/>
            <p:cNvSpPr>
              <a:spLocks noChangeShapeType="1"/>
            </p:cNvSpPr>
            <p:nvPr/>
          </p:nvSpPr>
          <p:spPr bwMode="auto">
            <a:xfrm>
              <a:off x="2835" y="2280"/>
              <a:ext cx="0" cy="288"/>
            </a:xfrm>
            <a:prstGeom prst="line">
              <a:avLst/>
            </a:prstGeom>
            <a:noFill/>
            <a:ln w="38100">
              <a:solidFill>
                <a:schemeClr val="tx1"/>
              </a:solidFill>
              <a:round/>
              <a:headEnd/>
              <a:tailEnd/>
            </a:ln>
          </p:spPr>
          <p:txBody>
            <a:bodyPr wrap="none" anchor="ctr"/>
            <a:lstStyle/>
            <a:p>
              <a:endParaRPr lang="en-US"/>
            </a:p>
          </p:txBody>
        </p:sp>
        <p:sp>
          <p:nvSpPr>
            <p:cNvPr id="44062" name="Line 96"/>
            <p:cNvSpPr>
              <a:spLocks noChangeShapeType="1"/>
            </p:cNvSpPr>
            <p:nvPr/>
          </p:nvSpPr>
          <p:spPr bwMode="auto">
            <a:xfrm>
              <a:off x="3198" y="2280"/>
              <a:ext cx="0" cy="288"/>
            </a:xfrm>
            <a:prstGeom prst="line">
              <a:avLst/>
            </a:prstGeom>
            <a:noFill/>
            <a:ln w="38100">
              <a:solidFill>
                <a:schemeClr val="tx1"/>
              </a:solidFill>
              <a:round/>
              <a:headEnd/>
              <a:tailEnd/>
            </a:ln>
          </p:spPr>
          <p:txBody>
            <a:bodyPr wrap="none" anchor="ctr"/>
            <a:lstStyle/>
            <a:p>
              <a:endParaRPr lang="en-US"/>
            </a:p>
          </p:txBody>
        </p:sp>
        <p:sp>
          <p:nvSpPr>
            <p:cNvPr id="44063" name="Line 97"/>
            <p:cNvSpPr>
              <a:spLocks noChangeShapeType="1"/>
            </p:cNvSpPr>
            <p:nvPr/>
          </p:nvSpPr>
          <p:spPr bwMode="auto">
            <a:xfrm>
              <a:off x="3445" y="2280"/>
              <a:ext cx="0" cy="288"/>
            </a:xfrm>
            <a:prstGeom prst="line">
              <a:avLst/>
            </a:prstGeom>
            <a:noFill/>
            <a:ln w="38100">
              <a:solidFill>
                <a:schemeClr val="tx1"/>
              </a:solidFill>
              <a:round/>
              <a:headEnd/>
              <a:tailEnd/>
            </a:ln>
          </p:spPr>
          <p:txBody>
            <a:bodyPr wrap="none" anchor="ctr"/>
            <a:lstStyle/>
            <a:p>
              <a:endParaRPr lang="en-US"/>
            </a:p>
          </p:txBody>
        </p:sp>
        <p:sp>
          <p:nvSpPr>
            <p:cNvPr id="44064" name="Line 98"/>
            <p:cNvSpPr>
              <a:spLocks noChangeShapeType="1"/>
            </p:cNvSpPr>
            <p:nvPr/>
          </p:nvSpPr>
          <p:spPr bwMode="auto">
            <a:xfrm>
              <a:off x="4014" y="2280"/>
              <a:ext cx="0" cy="288"/>
            </a:xfrm>
            <a:prstGeom prst="line">
              <a:avLst/>
            </a:prstGeom>
            <a:noFill/>
            <a:ln w="38100">
              <a:solidFill>
                <a:schemeClr val="tx1"/>
              </a:solidFill>
              <a:round/>
              <a:headEnd/>
              <a:tailEnd/>
            </a:ln>
          </p:spPr>
          <p:txBody>
            <a:bodyPr wrap="none" anchor="ctr"/>
            <a:lstStyle/>
            <a:p>
              <a:endParaRPr lang="en-US"/>
            </a:p>
          </p:txBody>
        </p:sp>
      </p:grpSp>
      <p:sp>
        <p:nvSpPr>
          <p:cNvPr id="44055" name="Text Box 104"/>
          <p:cNvSpPr txBox="1">
            <a:spLocks noChangeArrowheads="1"/>
          </p:cNvSpPr>
          <p:nvPr/>
        </p:nvSpPr>
        <p:spPr bwMode="auto">
          <a:xfrm>
            <a:off x="16370654" y="1745678"/>
            <a:ext cx="3279805" cy="1071957"/>
          </a:xfrm>
          <a:prstGeom prst="rect">
            <a:avLst/>
          </a:prstGeom>
          <a:noFill/>
          <a:ln w="9525">
            <a:noFill/>
            <a:miter lim="800000"/>
            <a:headEnd/>
            <a:tailEnd/>
          </a:ln>
        </p:spPr>
        <p:txBody>
          <a:bodyPr wrap="none" lIns="192911" tIns="96455" rIns="192911" bIns="96455">
            <a:spAutoFit/>
          </a:bodyPr>
          <a:lstStyle/>
          <a:p>
            <a:r>
              <a:rPr lang="en-US" dirty="0"/>
              <a:t>neuron 1</a:t>
            </a:r>
            <a:endParaRPr lang="fr-FR" dirty="0"/>
          </a:p>
        </p:txBody>
      </p:sp>
      <p:sp>
        <p:nvSpPr>
          <p:cNvPr id="44056" name="Text Box 105"/>
          <p:cNvSpPr txBox="1">
            <a:spLocks noChangeArrowheads="1"/>
          </p:cNvSpPr>
          <p:nvPr/>
        </p:nvSpPr>
        <p:spPr bwMode="auto">
          <a:xfrm>
            <a:off x="16588230" y="3177514"/>
            <a:ext cx="3279805" cy="1071957"/>
          </a:xfrm>
          <a:prstGeom prst="rect">
            <a:avLst/>
          </a:prstGeom>
          <a:noFill/>
          <a:ln w="9525">
            <a:noFill/>
            <a:miter lim="800000"/>
            <a:headEnd/>
            <a:tailEnd/>
          </a:ln>
        </p:spPr>
        <p:txBody>
          <a:bodyPr wrap="none" lIns="192911" tIns="96455" rIns="192911" bIns="96455">
            <a:spAutoFit/>
          </a:bodyPr>
          <a:lstStyle/>
          <a:p>
            <a:r>
              <a:rPr lang="en-US" dirty="0"/>
              <a:t>neuron 2</a:t>
            </a:r>
            <a:endParaRPr lang="fr-FR" dirty="0"/>
          </a:p>
        </p:txBody>
      </p:sp>
      <p:sp>
        <p:nvSpPr>
          <p:cNvPr id="44057" name="Text Box 106"/>
          <p:cNvSpPr txBox="1">
            <a:spLocks noChangeArrowheads="1"/>
          </p:cNvSpPr>
          <p:nvPr/>
        </p:nvSpPr>
        <p:spPr bwMode="auto">
          <a:xfrm>
            <a:off x="16588229" y="6111509"/>
            <a:ext cx="3683761" cy="1071957"/>
          </a:xfrm>
          <a:prstGeom prst="rect">
            <a:avLst/>
          </a:prstGeom>
          <a:noFill/>
          <a:ln w="9525">
            <a:noFill/>
            <a:miter lim="800000"/>
            <a:headEnd/>
            <a:tailEnd/>
          </a:ln>
        </p:spPr>
        <p:txBody>
          <a:bodyPr wrap="none" lIns="192911" tIns="96455" rIns="192911" bIns="96455">
            <a:spAutoFit/>
          </a:bodyPr>
          <a:lstStyle/>
          <a:p>
            <a:r>
              <a:rPr lang="en-US" dirty="0"/>
              <a:t>Neuron  </a:t>
            </a:r>
            <a:r>
              <a:rPr lang="en-US" i="1" dirty="0"/>
              <a:t>K</a:t>
            </a:r>
            <a:endParaRPr lang="fr-FR" i="1" dirty="0"/>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population activity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9" name="Straight Connector 8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0" name="Picture 7" descr="pipe_cervelle"/>
          <p:cNvPicPr>
            <a:picLocks noChangeAspect="1" noChangeArrowheads="1"/>
          </p:cNvPicPr>
          <p:nvPr/>
        </p:nvPicPr>
        <p:blipFill>
          <a:blip r:embed="rId3"/>
          <a:srcRect/>
          <a:stretch>
            <a:fillRect/>
          </a:stretch>
        </p:blipFill>
        <p:spPr bwMode="auto">
          <a:xfrm>
            <a:off x="602084" y="7475831"/>
            <a:ext cx="3117326" cy="2745523"/>
          </a:xfrm>
          <a:prstGeom prst="rect">
            <a:avLst/>
          </a:prstGeom>
          <a:noFill/>
          <a:ln w="9525">
            <a:noFill/>
            <a:miter lim="800000"/>
            <a:headEnd/>
            <a:tailEnd/>
          </a:ln>
        </p:spPr>
      </p:pic>
      <p:sp>
        <p:nvSpPr>
          <p:cNvPr id="92" name="Rectangle 91"/>
          <p:cNvSpPr/>
          <p:nvPr/>
        </p:nvSpPr>
        <p:spPr>
          <a:xfrm>
            <a:off x="298227" y="9460276"/>
            <a:ext cx="4321493" cy="7370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AutoShape 4"/>
          <p:cNvSpPr>
            <a:spLocks noChangeArrowheads="1"/>
          </p:cNvSpPr>
          <p:nvPr/>
        </p:nvSpPr>
        <p:spPr bwMode="auto">
          <a:xfrm rot="5400000">
            <a:off x="3580783" y="7496129"/>
            <a:ext cx="5167545" cy="3316144"/>
          </a:xfrm>
          <a:prstGeom prst="parallelogram">
            <a:avLst>
              <a:gd name="adj" fmla="val 44259"/>
            </a:avLst>
          </a:prstGeom>
          <a:solidFill>
            <a:schemeClr val="bg1">
              <a:lumMod val="95000"/>
            </a:schemeClr>
          </a:solidFill>
          <a:ln w="9525">
            <a:solidFill>
              <a:schemeClr val="tx1"/>
            </a:solidFill>
            <a:miter lim="800000"/>
            <a:headEnd/>
            <a:tailEnd/>
          </a:ln>
        </p:spPr>
        <p:txBody>
          <a:bodyPr wrap="none" anchor="ctr"/>
          <a:lstStyle/>
          <a:p>
            <a:endParaRPr lang="en-US"/>
          </a:p>
        </p:txBody>
      </p:sp>
      <p:sp>
        <p:nvSpPr>
          <p:cNvPr id="44049" name="Line 76"/>
          <p:cNvSpPr>
            <a:spLocks noChangeShapeType="1"/>
          </p:cNvSpPr>
          <p:nvPr/>
        </p:nvSpPr>
        <p:spPr bwMode="auto">
          <a:xfrm flipH="1">
            <a:off x="1444249" y="5025677"/>
            <a:ext cx="2121795" cy="2770839"/>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44048" name="Line 75"/>
          <p:cNvSpPr>
            <a:spLocks noChangeShapeType="1"/>
          </p:cNvSpPr>
          <p:nvPr/>
        </p:nvSpPr>
        <p:spPr bwMode="auto">
          <a:xfrm flipH="1">
            <a:off x="1444251" y="4308354"/>
            <a:ext cx="171042" cy="3361578"/>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91" name="Text Box 8"/>
          <p:cNvSpPr txBox="1">
            <a:spLocks noChangeArrowheads="1"/>
          </p:cNvSpPr>
          <p:nvPr/>
        </p:nvSpPr>
        <p:spPr bwMode="auto">
          <a:xfrm>
            <a:off x="74899" y="9518095"/>
            <a:ext cx="2300369" cy="1071957"/>
          </a:xfrm>
          <a:prstGeom prst="rect">
            <a:avLst/>
          </a:prstGeom>
          <a:noFill/>
          <a:ln w="9525">
            <a:noFill/>
            <a:miter lim="800000"/>
            <a:headEnd/>
            <a:tailEnd/>
          </a:ln>
        </p:spPr>
        <p:txBody>
          <a:bodyPr wrap="none" lIns="192911" tIns="96455" rIns="192911" bIns="96455">
            <a:spAutoFit/>
          </a:bodyPr>
          <a:lstStyle/>
          <a:p>
            <a:r>
              <a:rPr lang="en-US" dirty="0"/>
              <a:t>Brain </a:t>
            </a:r>
          </a:p>
        </p:txBody>
      </p:sp>
      <p:grpSp>
        <p:nvGrpSpPr>
          <p:cNvPr id="8" name="Group 107"/>
          <p:cNvGrpSpPr/>
          <p:nvPr/>
        </p:nvGrpSpPr>
        <p:grpSpPr>
          <a:xfrm rot="840000">
            <a:off x="4716436" y="7926139"/>
            <a:ext cx="2608469" cy="2958918"/>
            <a:chOff x="681816" y="7709336"/>
            <a:chExt cx="3214066" cy="2958918"/>
          </a:xfrm>
        </p:grpSpPr>
        <p:sp>
          <p:nvSpPr>
            <p:cNvPr id="109" name="Rounded Rectangle 99"/>
            <p:cNvSpPr>
              <a:spLocks noChangeArrowheads="1"/>
            </p:cNvSpPr>
            <p:nvPr/>
          </p:nvSpPr>
          <p:spPr bwMode="auto">
            <a:xfrm>
              <a:off x="1325197" y="7709336"/>
              <a:ext cx="2570685" cy="1571009"/>
            </a:xfrm>
            <a:prstGeom prst="roundRect">
              <a:avLst>
                <a:gd name="adj" fmla="val 16667"/>
              </a:avLst>
            </a:prstGeom>
            <a:solidFill>
              <a:schemeClr val="bg1">
                <a:lumMod val="95000"/>
              </a:schemeClr>
            </a:solidFill>
            <a:ln w="9525" algn="ctr">
              <a:solidFill>
                <a:schemeClr val="bg1">
                  <a:lumMod val="95000"/>
                </a:schemeClr>
              </a:solidFill>
              <a:round/>
              <a:headEnd/>
              <a:tailEnd/>
            </a:ln>
          </p:spPr>
          <p:txBody>
            <a:bodyPr lIns="192911" tIns="96455" rIns="192911" bIns="96455"/>
            <a:lstStyle/>
            <a:p>
              <a:endParaRPr lang="en-US" sz="5900" dirty="0">
                <a:solidFill>
                  <a:schemeClr val="bg1"/>
                </a:solidFill>
              </a:endParaRPr>
            </a:p>
          </p:txBody>
        </p:sp>
        <p:grpSp>
          <p:nvGrpSpPr>
            <p:cNvPr id="9" name="Group 97"/>
            <p:cNvGrpSpPr>
              <a:grpSpLocks/>
            </p:cNvGrpSpPr>
            <p:nvPr/>
          </p:nvGrpSpPr>
          <p:grpSpPr bwMode="auto">
            <a:xfrm>
              <a:off x="1580282" y="7709336"/>
              <a:ext cx="2315600" cy="1571009"/>
              <a:chOff x="1691680" y="4669809"/>
              <a:chExt cx="3024336" cy="2188191"/>
            </a:xfrm>
          </p:grpSpPr>
          <p:sp>
            <p:nvSpPr>
              <p:cNvPr id="112" name="Freeform 74"/>
              <p:cNvSpPr>
                <a:spLocks/>
              </p:cNvSpPr>
              <p:nvPr/>
            </p:nvSpPr>
            <p:spPr bwMode="auto">
              <a:xfrm>
                <a:off x="1701421" y="5318078"/>
                <a:ext cx="850710" cy="727880"/>
              </a:xfrm>
              <a:custGeom>
                <a:avLst/>
                <a:gdLst>
                  <a:gd name="T0" fmla="*/ 168322 w 850710"/>
                  <a:gd name="T1" fmla="*/ 700585 h 727880"/>
                  <a:gd name="T2" fmla="*/ 113731 w 850710"/>
                  <a:gd name="T3" fmla="*/ 4549 h 727880"/>
                  <a:gd name="T4" fmla="*/ 850710 w 850710"/>
                  <a:gd name="T5" fmla="*/ 727880 h 727880"/>
                  <a:gd name="T6" fmla="*/ 0 60000 65536"/>
                  <a:gd name="T7" fmla="*/ 0 60000 65536"/>
                  <a:gd name="T8" fmla="*/ 0 60000 65536"/>
                  <a:gd name="T9" fmla="*/ 0 w 850710"/>
                  <a:gd name="T10" fmla="*/ 0 h 727880"/>
                  <a:gd name="T11" fmla="*/ 850710 w 850710"/>
                  <a:gd name="T12" fmla="*/ 727880 h 727880"/>
                </a:gdLst>
                <a:ahLst/>
                <a:cxnLst>
                  <a:cxn ang="T6">
                    <a:pos x="T0" y="T1"/>
                  </a:cxn>
                  <a:cxn ang="T7">
                    <a:pos x="T2" y="T3"/>
                  </a:cxn>
                  <a:cxn ang="T8">
                    <a:pos x="T4" y="T5"/>
                  </a:cxn>
                </a:cxnLst>
                <a:rect l="T9" t="T10" r="T11" b="T12"/>
                <a:pathLst>
                  <a:path w="850710" h="727880">
                    <a:moveTo>
                      <a:pt x="168322" y="700585"/>
                    </a:moveTo>
                    <a:cubicBezTo>
                      <a:pt x="84161" y="350292"/>
                      <a:pt x="0" y="0"/>
                      <a:pt x="113731" y="4549"/>
                    </a:cubicBezTo>
                    <a:cubicBezTo>
                      <a:pt x="227462" y="9098"/>
                      <a:pt x="539086" y="368489"/>
                      <a:pt x="850710" y="727880"/>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3" name="Freeform 75"/>
              <p:cNvSpPr>
                <a:spLocks/>
              </p:cNvSpPr>
              <p:nvPr/>
            </p:nvSpPr>
            <p:spPr bwMode="auto">
              <a:xfrm>
                <a:off x="2386084" y="5129283"/>
                <a:ext cx="698310" cy="998562"/>
              </a:xfrm>
              <a:custGeom>
                <a:avLst/>
                <a:gdLst>
                  <a:gd name="T0" fmla="*/ 15922 w 698310"/>
                  <a:gd name="T1" fmla="*/ 206992 h 998562"/>
                  <a:gd name="T2" fmla="*/ 70513 w 698310"/>
                  <a:gd name="T3" fmla="*/ 43218 h 998562"/>
                  <a:gd name="T4" fmla="*/ 439003 w 698310"/>
                  <a:gd name="T5" fmla="*/ 466299 h 998562"/>
                  <a:gd name="T6" fmla="*/ 698310 w 698310"/>
                  <a:gd name="T7" fmla="*/ 998562 h 998562"/>
                  <a:gd name="T8" fmla="*/ 0 60000 65536"/>
                  <a:gd name="T9" fmla="*/ 0 60000 65536"/>
                  <a:gd name="T10" fmla="*/ 0 60000 65536"/>
                  <a:gd name="T11" fmla="*/ 0 60000 65536"/>
                  <a:gd name="T12" fmla="*/ 0 w 698310"/>
                  <a:gd name="T13" fmla="*/ 0 h 998562"/>
                  <a:gd name="T14" fmla="*/ 698310 w 698310"/>
                  <a:gd name="T15" fmla="*/ 998562 h 998562"/>
                </a:gdLst>
                <a:ahLst/>
                <a:cxnLst>
                  <a:cxn ang="T8">
                    <a:pos x="T0" y="T1"/>
                  </a:cxn>
                  <a:cxn ang="T9">
                    <a:pos x="T2" y="T3"/>
                  </a:cxn>
                  <a:cxn ang="T10">
                    <a:pos x="T4" y="T5"/>
                  </a:cxn>
                  <a:cxn ang="T11">
                    <a:pos x="T6" y="T7"/>
                  </a:cxn>
                </a:cxnLst>
                <a:rect l="T12" t="T13" r="T14" b="T15"/>
                <a:pathLst>
                  <a:path w="698310" h="998562">
                    <a:moveTo>
                      <a:pt x="15922" y="206992"/>
                    </a:moveTo>
                    <a:cubicBezTo>
                      <a:pt x="7961" y="103496"/>
                      <a:pt x="0" y="0"/>
                      <a:pt x="70513" y="43218"/>
                    </a:cubicBezTo>
                    <a:cubicBezTo>
                      <a:pt x="141026" y="86436"/>
                      <a:pt x="334370" y="307075"/>
                      <a:pt x="439003" y="466299"/>
                    </a:cubicBezTo>
                    <a:cubicBezTo>
                      <a:pt x="543636" y="625523"/>
                      <a:pt x="620973" y="812042"/>
                      <a:pt x="698310" y="998562"/>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4" name="Freeform 77"/>
              <p:cNvSpPr>
                <a:spLocks/>
              </p:cNvSpPr>
              <p:nvPr/>
            </p:nvSpPr>
            <p:spPr bwMode="auto">
              <a:xfrm>
                <a:off x="2809164" y="4731224"/>
                <a:ext cx="725606" cy="1478507"/>
              </a:xfrm>
              <a:custGeom>
                <a:avLst/>
                <a:gdLst>
                  <a:gd name="T0" fmla="*/ 70514 w 725606"/>
                  <a:gd name="T1" fmla="*/ 454925 h 1478507"/>
                  <a:gd name="T2" fmla="*/ 43218 w 725606"/>
                  <a:gd name="T3" fmla="*/ 4549 h 1478507"/>
                  <a:gd name="T4" fmla="*/ 329821 w 725606"/>
                  <a:gd name="T5" fmla="*/ 427630 h 1478507"/>
                  <a:gd name="T6" fmla="*/ 602776 w 725606"/>
                  <a:gd name="T7" fmla="*/ 946245 h 1478507"/>
                  <a:gd name="T8" fmla="*/ 725606 w 725606"/>
                  <a:gd name="T9" fmla="*/ 1478507 h 1478507"/>
                  <a:gd name="T10" fmla="*/ 0 60000 65536"/>
                  <a:gd name="T11" fmla="*/ 0 60000 65536"/>
                  <a:gd name="T12" fmla="*/ 0 60000 65536"/>
                  <a:gd name="T13" fmla="*/ 0 60000 65536"/>
                  <a:gd name="T14" fmla="*/ 0 60000 65536"/>
                  <a:gd name="T15" fmla="*/ 0 w 725606"/>
                  <a:gd name="T16" fmla="*/ 0 h 1478507"/>
                  <a:gd name="T17" fmla="*/ 725606 w 725606"/>
                  <a:gd name="T18" fmla="*/ 1478507 h 1478507"/>
                </a:gdLst>
                <a:ahLst/>
                <a:cxnLst>
                  <a:cxn ang="T10">
                    <a:pos x="T0" y="T1"/>
                  </a:cxn>
                  <a:cxn ang="T11">
                    <a:pos x="T2" y="T3"/>
                  </a:cxn>
                  <a:cxn ang="T12">
                    <a:pos x="T4" y="T5"/>
                  </a:cxn>
                  <a:cxn ang="T13">
                    <a:pos x="T6" y="T7"/>
                  </a:cxn>
                  <a:cxn ang="T14">
                    <a:pos x="T8" y="T9"/>
                  </a:cxn>
                </a:cxnLst>
                <a:rect l="T15" t="T16" r="T17" b="T18"/>
                <a:pathLst>
                  <a:path w="725606" h="1478507">
                    <a:moveTo>
                      <a:pt x="70514" y="454925"/>
                    </a:moveTo>
                    <a:cubicBezTo>
                      <a:pt x="35257" y="232011"/>
                      <a:pt x="0" y="9098"/>
                      <a:pt x="43218" y="4549"/>
                    </a:cubicBezTo>
                    <a:cubicBezTo>
                      <a:pt x="86436" y="0"/>
                      <a:pt x="236561" y="270681"/>
                      <a:pt x="329821" y="427630"/>
                    </a:cubicBezTo>
                    <a:cubicBezTo>
                      <a:pt x="423081" y="584579"/>
                      <a:pt x="536812" y="771099"/>
                      <a:pt x="602776" y="946245"/>
                    </a:cubicBezTo>
                    <a:cubicBezTo>
                      <a:pt x="668740" y="1121391"/>
                      <a:pt x="697173" y="1299949"/>
                      <a:pt x="725606" y="1478507"/>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115" name="Freeform 114"/>
              <p:cNvSpPr/>
              <p:nvPr/>
            </p:nvSpPr>
            <p:spPr bwMode="auto">
              <a:xfrm>
                <a:off x="2550488" y="5921797"/>
                <a:ext cx="384983" cy="193185"/>
              </a:xfrm>
              <a:custGeom>
                <a:avLst/>
                <a:gdLst>
                  <a:gd name="connsiteX0" fmla="*/ 0 w 382138"/>
                  <a:gd name="connsiteY0" fmla="*/ 97809 h 193343"/>
                  <a:gd name="connsiteX1" fmla="*/ 163773 w 382138"/>
                  <a:gd name="connsiteY1" fmla="*/ 15922 h 193343"/>
                  <a:gd name="connsiteX2" fmla="*/ 382138 w 382138"/>
                  <a:gd name="connsiteY2" fmla="*/ 193343 h 193343"/>
                </a:gdLst>
                <a:ahLst/>
                <a:cxnLst>
                  <a:cxn ang="0">
                    <a:pos x="connsiteX0" y="connsiteY0"/>
                  </a:cxn>
                  <a:cxn ang="0">
                    <a:pos x="connsiteX1" y="connsiteY1"/>
                  </a:cxn>
                  <a:cxn ang="0">
                    <a:pos x="connsiteX2" y="connsiteY2"/>
                  </a:cxn>
                </a:cxnLst>
                <a:rect l="l" t="t" r="r" b="b"/>
                <a:pathLst>
                  <a:path w="382138" h="193343">
                    <a:moveTo>
                      <a:pt x="0" y="97809"/>
                    </a:moveTo>
                    <a:cubicBezTo>
                      <a:pt x="50041" y="48904"/>
                      <a:pt x="100083" y="0"/>
                      <a:pt x="163773" y="15922"/>
                    </a:cubicBezTo>
                    <a:cubicBezTo>
                      <a:pt x="227463" y="31844"/>
                      <a:pt x="304800" y="112593"/>
                      <a:pt x="382138" y="193343"/>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6" name="Freeform 115"/>
              <p:cNvSpPr/>
              <p:nvPr/>
            </p:nvSpPr>
            <p:spPr bwMode="auto">
              <a:xfrm>
                <a:off x="3113155" y="5999812"/>
                <a:ext cx="259123" cy="182041"/>
              </a:xfrm>
              <a:custGeom>
                <a:avLst/>
                <a:gdLst>
                  <a:gd name="connsiteX0" fmla="*/ 0 w 259306"/>
                  <a:gd name="connsiteY0" fmla="*/ 100083 h 181970"/>
                  <a:gd name="connsiteX1" fmla="*/ 81886 w 259306"/>
                  <a:gd name="connsiteY1" fmla="*/ 4549 h 181970"/>
                  <a:gd name="connsiteX2" fmla="*/ 232011 w 259306"/>
                  <a:gd name="connsiteY2" fmla="*/ 72788 h 181970"/>
                  <a:gd name="connsiteX3" fmla="*/ 245659 w 259306"/>
                  <a:gd name="connsiteY3" fmla="*/ 181970 h 181970"/>
                </a:gdLst>
                <a:ahLst/>
                <a:cxnLst>
                  <a:cxn ang="0">
                    <a:pos x="connsiteX0" y="connsiteY0"/>
                  </a:cxn>
                  <a:cxn ang="0">
                    <a:pos x="connsiteX1" y="connsiteY1"/>
                  </a:cxn>
                  <a:cxn ang="0">
                    <a:pos x="connsiteX2" y="connsiteY2"/>
                  </a:cxn>
                  <a:cxn ang="0">
                    <a:pos x="connsiteX3" y="connsiteY3"/>
                  </a:cxn>
                </a:cxnLst>
                <a:rect l="l" t="t" r="r" b="b"/>
                <a:pathLst>
                  <a:path w="259306" h="181970">
                    <a:moveTo>
                      <a:pt x="0" y="100083"/>
                    </a:moveTo>
                    <a:cubicBezTo>
                      <a:pt x="21609" y="54590"/>
                      <a:pt x="43218" y="9098"/>
                      <a:pt x="81886" y="4549"/>
                    </a:cubicBezTo>
                    <a:cubicBezTo>
                      <a:pt x="120554" y="0"/>
                      <a:pt x="204716" y="43218"/>
                      <a:pt x="232011" y="72788"/>
                    </a:cubicBezTo>
                    <a:cubicBezTo>
                      <a:pt x="259306" y="102358"/>
                      <a:pt x="252482" y="142164"/>
                      <a:pt x="245659" y="181970"/>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7" name="Freeform 116"/>
              <p:cNvSpPr/>
              <p:nvPr/>
            </p:nvSpPr>
            <p:spPr bwMode="auto">
              <a:xfrm>
                <a:off x="3575874" y="5970092"/>
                <a:ext cx="422001" cy="185755"/>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8" name="Freeform 117"/>
              <p:cNvSpPr/>
              <p:nvPr/>
            </p:nvSpPr>
            <p:spPr bwMode="auto">
              <a:xfrm>
                <a:off x="4068209" y="5877215"/>
                <a:ext cx="288737" cy="144887"/>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119" name="Freeform 82"/>
              <p:cNvSpPr>
                <a:spLocks/>
              </p:cNvSpPr>
              <p:nvPr/>
            </p:nvSpPr>
            <p:spPr bwMode="auto">
              <a:xfrm>
                <a:off x="1828800" y="5288507"/>
                <a:ext cx="559558" cy="61415"/>
              </a:xfrm>
              <a:custGeom>
                <a:avLst/>
                <a:gdLst>
                  <a:gd name="T0" fmla="*/ 0 w 559558"/>
                  <a:gd name="T1" fmla="*/ 20472 h 61415"/>
                  <a:gd name="T2" fmla="*/ 327546 w 559558"/>
                  <a:gd name="T3" fmla="*/ 6824 h 61415"/>
                  <a:gd name="T4" fmla="*/ 559558 w 559558"/>
                  <a:gd name="T5" fmla="*/ 61415 h 61415"/>
                  <a:gd name="T6" fmla="*/ 0 60000 65536"/>
                  <a:gd name="T7" fmla="*/ 0 60000 65536"/>
                  <a:gd name="T8" fmla="*/ 0 60000 65536"/>
                  <a:gd name="T9" fmla="*/ 0 w 559558"/>
                  <a:gd name="T10" fmla="*/ 0 h 61415"/>
                  <a:gd name="T11" fmla="*/ 559558 w 559558"/>
                  <a:gd name="T12" fmla="*/ 61415 h 61415"/>
                </a:gdLst>
                <a:ahLst/>
                <a:cxnLst>
                  <a:cxn ang="T6">
                    <a:pos x="T0" y="T1"/>
                  </a:cxn>
                  <a:cxn ang="T7">
                    <a:pos x="T2" y="T3"/>
                  </a:cxn>
                  <a:cxn ang="T8">
                    <a:pos x="T4" y="T5"/>
                  </a:cxn>
                </a:cxnLst>
                <a:rect l="T9" t="T10" r="T11" b="T12"/>
                <a:pathLst>
                  <a:path w="559558" h="61415">
                    <a:moveTo>
                      <a:pt x="0" y="20472"/>
                    </a:moveTo>
                    <a:cubicBezTo>
                      <a:pt x="117143" y="10236"/>
                      <a:pt x="234286" y="0"/>
                      <a:pt x="327546" y="6824"/>
                    </a:cubicBezTo>
                    <a:cubicBezTo>
                      <a:pt x="420806" y="13648"/>
                      <a:pt x="490182" y="37531"/>
                      <a:pt x="559558" y="61415"/>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0" name="Freeform 83"/>
              <p:cNvSpPr>
                <a:spLocks/>
              </p:cNvSpPr>
              <p:nvPr/>
            </p:nvSpPr>
            <p:spPr bwMode="auto">
              <a:xfrm>
                <a:off x="2456597" y="5088341"/>
                <a:ext cx="436728" cy="125104"/>
              </a:xfrm>
              <a:custGeom>
                <a:avLst/>
                <a:gdLst>
                  <a:gd name="T0" fmla="*/ 0 w 436728"/>
                  <a:gd name="T1" fmla="*/ 29569 h 125104"/>
                  <a:gd name="T2" fmla="*/ 259307 w 436728"/>
                  <a:gd name="T3" fmla="*/ 15922 h 125104"/>
                  <a:gd name="T4" fmla="*/ 436728 w 436728"/>
                  <a:gd name="T5" fmla="*/ 125104 h 125104"/>
                  <a:gd name="T6" fmla="*/ 0 60000 65536"/>
                  <a:gd name="T7" fmla="*/ 0 60000 65536"/>
                  <a:gd name="T8" fmla="*/ 0 60000 65536"/>
                  <a:gd name="T9" fmla="*/ 0 w 436728"/>
                  <a:gd name="T10" fmla="*/ 0 h 125104"/>
                  <a:gd name="T11" fmla="*/ 436728 w 436728"/>
                  <a:gd name="T12" fmla="*/ 125104 h 125104"/>
                </a:gdLst>
                <a:ahLst/>
                <a:cxnLst>
                  <a:cxn ang="T6">
                    <a:pos x="T0" y="T1"/>
                  </a:cxn>
                  <a:cxn ang="T7">
                    <a:pos x="T2" y="T3"/>
                  </a:cxn>
                  <a:cxn ang="T8">
                    <a:pos x="T4" y="T5"/>
                  </a:cxn>
                </a:cxnLst>
                <a:rect l="T9" t="T10" r="T11" b="T12"/>
                <a:pathLst>
                  <a:path w="436728" h="125104">
                    <a:moveTo>
                      <a:pt x="0" y="29569"/>
                    </a:moveTo>
                    <a:cubicBezTo>
                      <a:pt x="93259" y="14784"/>
                      <a:pt x="186519" y="0"/>
                      <a:pt x="259307" y="15922"/>
                    </a:cubicBezTo>
                    <a:cubicBezTo>
                      <a:pt x="332095" y="31844"/>
                      <a:pt x="384411" y="78474"/>
                      <a:pt x="436728" y="125104"/>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1" name="Freeform 85"/>
              <p:cNvSpPr>
                <a:spLocks/>
              </p:cNvSpPr>
              <p:nvPr/>
            </p:nvSpPr>
            <p:spPr bwMode="auto">
              <a:xfrm>
                <a:off x="2893325" y="4669809"/>
                <a:ext cx="941696" cy="775648"/>
              </a:xfrm>
              <a:custGeom>
                <a:avLst/>
                <a:gdLst>
                  <a:gd name="T0" fmla="*/ 0 w 941696"/>
                  <a:gd name="T1" fmla="*/ 38669 h 775648"/>
                  <a:gd name="T2" fmla="*/ 95535 w 941696"/>
                  <a:gd name="T3" fmla="*/ 38669 h 775648"/>
                  <a:gd name="T4" fmla="*/ 450376 w 941696"/>
                  <a:gd name="T5" fmla="*/ 270681 h 775648"/>
                  <a:gd name="T6" fmla="*/ 941696 w 941696"/>
                  <a:gd name="T7" fmla="*/ 775648 h 775648"/>
                  <a:gd name="T8" fmla="*/ 0 60000 65536"/>
                  <a:gd name="T9" fmla="*/ 0 60000 65536"/>
                  <a:gd name="T10" fmla="*/ 0 60000 65536"/>
                  <a:gd name="T11" fmla="*/ 0 60000 65536"/>
                  <a:gd name="T12" fmla="*/ 0 w 941696"/>
                  <a:gd name="T13" fmla="*/ 0 h 775648"/>
                  <a:gd name="T14" fmla="*/ 941696 w 941696"/>
                  <a:gd name="T15" fmla="*/ 775648 h 775648"/>
                </a:gdLst>
                <a:ahLst/>
                <a:cxnLst>
                  <a:cxn ang="T8">
                    <a:pos x="T0" y="T1"/>
                  </a:cxn>
                  <a:cxn ang="T9">
                    <a:pos x="T2" y="T3"/>
                  </a:cxn>
                  <a:cxn ang="T10">
                    <a:pos x="T4" y="T5"/>
                  </a:cxn>
                  <a:cxn ang="T11">
                    <a:pos x="T6" y="T7"/>
                  </a:cxn>
                </a:cxnLst>
                <a:rect l="T12" t="T13" r="T14" b="T15"/>
                <a:pathLst>
                  <a:path w="941696" h="775648">
                    <a:moveTo>
                      <a:pt x="0" y="38669"/>
                    </a:moveTo>
                    <a:cubicBezTo>
                      <a:pt x="10236" y="19334"/>
                      <a:pt x="20472" y="0"/>
                      <a:pt x="95535" y="38669"/>
                    </a:cubicBezTo>
                    <a:cubicBezTo>
                      <a:pt x="170598" y="77338"/>
                      <a:pt x="309349" y="147851"/>
                      <a:pt x="450376" y="270681"/>
                    </a:cubicBezTo>
                    <a:cubicBezTo>
                      <a:pt x="591403" y="393511"/>
                      <a:pt x="766549" y="584579"/>
                      <a:pt x="941696" y="775648"/>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2" name="Freeform 86"/>
              <p:cNvSpPr>
                <a:spLocks/>
              </p:cNvSpPr>
              <p:nvPr/>
            </p:nvSpPr>
            <p:spPr bwMode="auto">
              <a:xfrm>
                <a:off x="3464257" y="5254388"/>
                <a:ext cx="1135039" cy="896203"/>
              </a:xfrm>
              <a:custGeom>
                <a:avLst/>
                <a:gdLst>
                  <a:gd name="T0" fmla="*/ 43218 w 1135039"/>
                  <a:gd name="T1" fmla="*/ 873457 h 896203"/>
                  <a:gd name="T2" fmla="*/ 43218 w 1135039"/>
                  <a:gd name="T3" fmla="*/ 805218 h 896203"/>
                  <a:gd name="T4" fmla="*/ 302525 w 1135039"/>
                  <a:gd name="T5" fmla="*/ 327546 h 896203"/>
                  <a:gd name="T6" fmla="*/ 466298 w 1135039"/>
                  <a:gd name="T7" fmla="*/ 136478 h 896203"/>
                  <a:gd name="T8" fmla="*/ 780197 w 1135039"/>
                  <a:gd name="T9" fmla="*/ 13648 h 896203"/>
                  <a:gd name="T10" fmla="*/ 1135039 w 1135039"/>
                  <a:gd name="T11" fmla="*/ 54591 h 896203"/>
                  <a:gd name="T12" fmla="*/ 0 60000 65536"/>
                  <a:gd name="T13" fmla="*/ 0 60000 65536"/>
                  <a:gd name="T14" fmla="*/ 0 60000 65536"/>
                  <a:gd name="T15" fmla="*/ 0 60000 65536"/>
                  <a:gd name="T16" fmla="*/ 0 60000 65536"/>
                  <a:gd name="T17" fmla="*/ 0 60000 65536"/>
                  <a:gd name="T18" fmla="*/ 0 w 1135039"/>
                  <a:gd name="T19" fmla="*/ 0 h 896203"/>
                  <a:gd name="T20" fmla="*/ 1135039 w 1135039"/>
                  <a:gd name="T21" fmla="*/ 896203 h 896203"/>
                </a:gdLst>
                <a:ahLst/>
                <a:cxnLst>
                  <a:cxn ang="T12">
                    <a:pos x="T0" y="T1"/>
                  </a:cxn>
                  <a:cxn ang="T13">
                    <a:pos x="T2" y="T3"/>
                  </a:cxn>
                  <a:cxn ang="T14">
                    <a:pos x="T4" y="T5"/>
                  </a:cxn>
                  <a:cxn ang="T15">
                    <a:pos x="T6" y="T7"/>
                  </a:cxn>
                  <a:cxn ang="T16">
                    <a:pos x="T8" y="T9"/>
                  </a:cxn>
                  <a:cxn ang="T17">
                    <a:pos x="T10" y="T11"/>
                  </a:cxn>
                </a:cxnLst>
                <a:rect l="T18" t="T19" r="T20" b="T21"/>
                <a:pathLst>
                  <a:path w="1135039" h="896203">
                    <a:moveTo>
                      <a:pt x="43218" y="873457"/>
                    </a:moveTo>
                    <a:cubicBezTo>
                      <a:pt x="21609" y="884830"/>
                      <a:pt x="0" y="896203"/>
                      <a:pt x="43218" y="805218"/>
                    </a:cubicBezTo>
                    <a:cubicBezTo>
                      <a:pt x="86436" y="714233"/>
                      <a:pt x="232012" y="439003"/>
                      <a:pt x="302525" y="327546"/>
                    </a:cubicBezTo>
                    <a:cubicBezTo>
                      <a:pt x="373038" y="216089"/>
                      <a:pt x="386686" y="188794"/>
                      <a:pt x="466298" y="136478"/>
                    </a:cubicBezTo>
                    <a:cubicBezTo>
                      <a:pt x="545910" y="84162"/>
                      <a:pt x="668740" y="27296"/>
                      <a:pt x="780197" y="13648"/>
                    </a:cubicBezTo>
                    <a:cubicBezTo>
                      <a:pt x="891654" y="0"/>
                      <a:pt x="1013346" y="27295"/>
                      <a:pt x="1135039" y="54591"/>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123" name="Straight Connector 88"/>
              <p:cNvCxnSpPr>
                <a:cxnSpLocks noChangeShapeType="1"/>
                <a:stCxn id="122" idx="5"/>
              </p:cNvCxnSpPr>
              <p:nvPr/>
            </p:nvCxnSpPr>
            <p:spPr bwMode="auto">
              <a:xfrm flipH="1">
                <a:off x="4427984" y="5308979"/>
                <a:ext cx="171312" cy="712309"/>
              </a:xfrm>
              <a:prstGeom prst="line">
                <a:avLst/>
              </a:prstGeom>
              <a:noFill/>
              <a:ln w="9525" algn="ctr">
                <a:solidFill>
                  <a:schemeClr val="tx1"/>
                </a:solidFill>
                <a:round/>
                <a:headEnd/>
                <a:tailEnd/>
              </a:ln>
            </p:spPr>
          </p:cxnSp>
          <p:sp>
            <p:nvSpPr>
              <p:cNvPr id="124" name="Freeform 91"/>
              <p:cNvSpPr>
                <a:spLocks/>
              </p:cNvSpPr>
              <p:nvPr/>
            </p:nvSpPr>
            <p:spPr bwMode="auto">
              <a:xfrm>
                <a:off x="2402006" y="5377218"/>
                <a:ext cx="600500" cy="777922"/>
              </a:xfrm>
              <a:custGeom>
                <a:avLst/>
                <a:gdLst>
                  <a:gd name="T0" fmla="*/ 0 w 600501"/>
                  <a:gd name="T1" fmla="*/ 0 h 777922"/>
                  <a:gd name="T2" fmla="*/ 218364 w 600501"/>
                  <a:gd name="T3" fmla="*/ 150125 h 777922"/>
                  <a:gd name="T4" fmla="*/ 491319 w 600501"/>
                  <a:gd name="T5" fmla="*/ 491319 h 777922"/>
                  <a:gd name="T6" fmla="*/ 600501 w 600501"/>
                  <a:gd name="T7" fmla="*/ 777922 h 777922"/>
                  <a:gd name="T8" fmla="*/ 0 60000 65536"/>
                  <a:gd name="T9" fmla="*/ 0 60000 65536"/>
                  <a:gd name="T10" fmla="*/ 0 60000 65536"/>
                  <a:gd name="T11" fmla="*/ 0 60000 65536"/>
                  <a:gd name="T12" fmla="*/ 0 w 600501"/>
                  <a:gd name="T13" fmla="*/ 0 h 777922"/>
                  <a:gd name="T14" fmla="*/ 600501 w 600501"/>
                  <a:gd name="T15" fmla="*/ 777922 h 777922"/>
                </a:gdLst>
                <a:ahLst/>
                <a:cxnLst>
                  <a:cxn ang="T8">
                    <a:pos x="T0" y="T1"/>
                  </a:cxn>
                  <a:cxn ang="T9">
                    <a:pos x="T2" y="T3"/>
                  </a:cxn>
                  <a:cxn ang="T10">
                    <a:pos x="T4" y="T5"/>
                  </a:cxn>
                  <a:cxn ang="T11">
                    <a:pos x="T6" y="T7"/>
                  </a:cxn>
                </a:cxnLst>
                <a:rect l="T12" t="T13" r="T14" b="T15"/>
                <a:pathLst>
                  <a:path w="600501" h="777922">
                    <a:moveTo>
                      <a:pt x="0" y="0"/>
                    </a:moveTo>
                    <a:cubicBezTo>
                      <a:pt x="68239" y="34119"/>
                      <a:pt x="136478" y="68239"/>
                      <a:pt x="218364" y="150125"/>
                    </a:cubicBezTo>
                    <a:cubicBezTo>
                      <a:pt x="300250" y="232011"/>
                      <a:pt x="427630" y="386686"/>
                      <a:pt x="491319" y="491319"/>
                    </a:cubicBezTo>
                    <a:cubicBezTo>
                      <a:pt x="555009" y="595952"/>
                      <a:pt x="577755" y="686937"/>
                      <a:pt x="600501" y="777922"/>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5" name="Freeform 92"/>
              <p:cNvSpPr>
                <a:spLocks/>
              </p:cNvSpPr>
              <p:nvPr/>
            </p:nvSpPr>
            <p:spPr bwMode="auto">
              <a:xfrm>
                <a:off x="2866030" y="5199797"/>
                <a:ext cx="586854" cy="941696"/>
              </a:xfrm>
              <a:custGeom>
                <a:avLst/>
                <a:gdLst>
                  <a:gd name="T0" fmla="*/ 0 w 586854"/>
                  <a:gd name="T1" fmla="*/ 0 h 941696"/>
                  <a:gd name="T2" fmla="*/ 313898 w 586854"/>
                  <a:gd name="T3" fmla="*/ 327546 h 941696"/>
                  <a:gd name="T4" fmla="*/ 586854 w 586854"/>
                  <a:gd name="T5" fmla="*/ 941696 h 941696"/>
                  <a:gd name="T6" fmla="*/ 0 60000 65536"/>
                  <a:gd name="T7" fmla="*/ 0 60000 65536"/>
                  <a:gd name="T8" fmla="*/ 0 60000 65536"/>
                  <a:gd name="T9" fmla="*/ 0 w 586854"/>
                  <a:gd name="T10" fmla="*/ 0 h 941696"/>
                  <a:gd name="T11" fmla="*/ 586854 w 586854"/>
                  <a:gd name="T12" fmla="*/ 941696 h 941696"/>
                </a:gdLst>
                <a:ahLst/>
                <a:cxnLst>
                  <a:cxn ang="T6">
                    <a:pos x="T0" y="T1"/>
                  </a:cxn>
                  <a:cxn ang="T7">
                    <a:pos x="T2" y="T3"/>
                  </a:cxn>
                  <a:cxn ang="T8">
                    <a:pos x="T4" y="T5"/>
                  </a:cxn>
                </a:cxnLst>
                <a:rect l="T9" t="T10" r="T11" b="T12"/>
                <a:pathLst>
                  <a:path w="586854" h="941696">
                    <a:moveTo>
                      <a:pt x="0" y="0"/>
                    </a:moveTo>
                    <a:cubicBezTo>
                      <a:pt x="108044" y="85298"/>
                      <a:pt x="216089" y="170597"/>
                      <a:pt x="313898" y="327546"/>
                    </a:cubicBezTo>
                    <a:cubicBezTo>
                      <a:pt x="411707" y="484495"/>
                      <a:pt x="499280" y="713095"/>
                      <a:pt x="586854" y="94169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126" name="Freeform 125"/>
              <p:cNvSpPr/>
              <p:nvPr/>
            </p:nvSpPr>
            <p:spPr bwMode="auto">
              <a:xfrm>
                <a:off x="1836047" y="5487129"/>
                <a:ext cx="647809" cy="627852"/>
              </a:xfrm>
              <a:custGeom>
                <a:avLst/>
                <a:gdLst>
                  <a:gd name="connsiteX0" fmla="*/ 184245 w 648269"/>
                  <a:gd name="connsiteY0" fmla="*/ 584579 h 625522"/>
                  <a:gd name="connsiteX1" fmla="*/ 197892 w 648269"/>
                  <a:gd name="connsiteY1" fmla="*/ 529988 h 625522"/>
                  <a:gd name="connsiteX2" fmla="*/ 75063 w 648269"/>
                  <a:gd name="connsiteY2" fmla="*/ 11373 h 625522"/>
                  <a:gd name="connsiteX3" fmla="*/ 648269 w 648269"/>
                  <a:gd name="connsiteY3" fmla="*/ 598226 h 625522"/>
                </a:gdLst>
                <a:ahLst/>
                <a:cxnLst>
                  <a:cxn ang="0">
                    <a:pos x="connsiteX0" y="connsiteY0"/>
                  </a:cxn>
                  <a:cxn ang="0">
                    <a:pos x="connsiteX1" y="connsiteY1"/>
                  </a:cxn>
                  <a:cxn ang="0">
                    <a:pos x="connsiteX2" y="connsiteY2"/>
                  </a:cxn>
                  <a:cxn ang="0">
                    <a:pos x="connsiteX3" y="connsiteY3"/>
                  </a:cxn>
                </a:cxnLst>
                <a:rect l="l" t="t" r="r" b="b"/>
                <a:pathLst>
                  <a:path w="648269" h="625522">
                    <a:moveTo>
                      <a:pt x="184245" y="584579"/>
                    </a:moveTo>
                    <a:cubicBezTo>
                      <a:pt x="200167" y="605050"/>
                      <a:pt x="216089" y="625522"/>
                      <a:pt x="197892" y="529988"/>
                    </a:cubicBezTo>
                    <a:cubicBezTo>
                      <a:pt x="179695" y="434454"/>
                      <a:pt x="0" y="0"/>
                      <a:pt x="75063" y="11373"/>
                    </a:cubicBezTo>
                    <a:cubicBezTo>
                      <a:pt x="150126" y="22746"/>
                      <a:pt x="399197" y="310486"/>
                      <a:pt x="648269" y="598226"/>
                    </a:cubicBezTo>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cxnSp>
            <p:nvCxnSpPr>
              <p:cNvPr id="127" name="Straight Connector 95"/>
              <p:cNvCxnSpPr>
                <a:cxnSpLocks noChangeShapeType="1"/>
              </p:cNvCxnSpPr>
              <p:nvPr/>
            </p:nvCxnSpPr>
            <p:spPr bwMode="auto">
              <a:xfrm flipV="1">
                <a:off x="1691680" y="6597352"/>
                <a:ext cx="3024336" cy="260648"/>
              </a:xfrm>
              <a:prstGeom prst="line">
                <a:avLst/>
              </a:prstGeom>
              <a:noFill/>
              <a:ln w="9525" algn="ctr">
                <a:solidFill>
                  <a:schemeClr val="tx1"/>
                </a:solidFill>
                <a:round/>
                <a:headEnd/>
                <a:tailEnd/>
              </a:ln>
            </p:spPr>
          </p:cxnSp>
          <p:cxnSp>
            <p:nvCxnSpPr>
              <p:cNvPr id="128" name="Straight Connector 96"/>
              <p:cNvCxnSpPr>
                <a:cxnSpLocks noChangeShapeType="1"/>
              </p:cNvCxnSpPr>
              <p:nvPr/>
            </p:nvCxnSpPr>
            <p:spPr bwMode="auto">
              <a:xfrm flipV="1">
                <a:off x="1691680" y="6480720"/>
                <a:ext cx="3024336" cy="260648"/>
              </a:xfrm>
              <a:prstGeom prst="line">
                <a:avLst/>
              </a:prstGeom>
              <a:noFill/>
              <a:ln w="38100" algn="ctr">
                <a:solidFill>
                  <a:schemeClr val="tx1"/>
                </a:solidFill>
                <a:round/>
                <a:headEnd/>
                <a:tailEnd/>
              </a:ln>
            </p:spPr>
          </p:cxnSp>
        </p:grpSp>
        <p:sp>
          <p:nvSpPr>
            <p:cNvPr id="111" name="TextBox 58"/>
            <p:cNvSpPr txBox="1">
              <a:spLocks noChangeArrowheads="1"/>
            </p:cNvSpPr>
            <p:nvPr/>
          </p:nvSpPr>
          <p:spPr bwMode="auto">
            <a:xfrm>
              <a:off x="681816" y="9827129"/>
              <a:ext cx="389654" cy="841125"/>
            </a:xfrm>
            <a:prstGeom prst="rect">
              <a:avLst/>
            </a:prstGeom>
            <a:noFill/>
            <a:ln w="9525">
              <a:noFill/>
              <a:miter lim="800000"/>
              <a:headEnd/>
              <a:tailEnd/>
            </a:ln>
          </p:spPr>
          <p:txBody>
            <a:bodyPr wrap="none" lIns="192911" tIns="96455" rIns="192911" bIns="96455">
              <a:spAutoFit/>
            </a:bodyPr>
            <a:lstStyle/>
            <a:p>
              <a:endParaRPr lang="en-US" sz="4200" i="1" dirty="0"/>
            </a:p>
          </p:txBody>
        </p:sp>
      </p:grpSp>
      <p:cxnSp>
        <p:nvCxnSpPr>
          <p:cNvPr id="130" name="Straight Arrow Connector 129"/>
          <p:cNvCxnSpPr/>
          <p:nvPr/>
        </p:nvCxnSpPr>
        <p:spPr>
          <a:xfrm>
            <a:off x="8421660" y="8687568"/>
            <a:ext cx="7382550" cy="0"/>
          </a:xfrm>
          <a:prstGeom prst="straightConnector1">
            <a:avLst/>
          </a:prstGeom>
          <a:ln>
            <a:solidFill>
              <a:srgbClr val="3550FE"/>
            </a:solidFill>
            <a:tailEnd type="arrow"/>
          </a:ln>
        </p:spPr>
        <p:style>
          <a:lnRef idx="2">
            <a:schemeClr val="accent1"/>
          </a:lnRef>
          <a:fillRef idx="0">
            <a:schemeClr val="accent1"/>
          </a:fillRef>
          <a:effectRef idx="1">
            <a:schemeClr val="accent1"/>
          </a:effectRef>
          <a:fontRef idx="minor">
            <a:schemeClr val="tx1"/>
          </a:fontRef>
        </p:style>
      </p:cxnSp>
      <p:grpSp>
        <p:nvGrpSpPr>
          <p:cNvPr id="10" name="Group 132"/>
          <p:cNvGrpSpPr/>
          <p:nvPr/>
        </p:nvGrpSpPr>
        <p:grpSpPr>
          <a:xfrm>
            <a:off x="9878412" y="1647407"/>
            <a:ext cx="272715" cy="7414008"/>
            <a:chOff x="9878412" y="1647407"/>
            <a:chExt cx="272715" cy="7414008"/>
          </a:xfrm>
        </p:grpSpPr>
        <p:cxnSp>
          <p:nvCxnSpPr>
            <p:cNvPr id="131" name="Straight Connector 130"/>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11" name="Group 133"/>
          <p:cNvGrpSpPr/>
          <p:nvPr/>
        </p:nvGrpSpPr>
        <p:grpSpPr>
          <a:xfrm>
            <a:off x="10391757" y="1655429"/>
            <a:ext cx="272715" cy="7414008"/>
            <a:chOff x="9878412" y="1647407"/>
            <a:chExt cx="272715" cy="7414008"/>
          </a:xfrm>
        </p:grpSpPr>
        <p:cxnSp>
          <p:nvCxnSpPr>
            <p:cNvPr id="135" name="Straight Connector 134"/>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12" name="Group 136"/>
          <p:cNvGrpSpPr/>
          <p:nvPr/>
        </p:nvGrpSpPr>
        <p:grpSpPr>
          <a:xfrm>
            <a:off x="10929165" y="1687514"/>
            <a:ext cx="272715" cy="7414008"/>
            <a:chOff x="9878412" y="1647407"/>
            <a:chExt cx="272715" cy="7414008"/>
          </a:xfrm>
        </p:grpSpPr>
        <p:cxnSp>
          <p:nvCxnSpPr>
            <p:cNvPr id="138" name="Straight Connector 137"/>
            <p:cNvCxnSpPr/>
            <p:nvPr/>
          </p:nvCxnSpPr>
          <p:spPr>
            <a:xfrm>
              <a:off x="9878412" y="1647407"/>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10151127" y="1679492"/>
              <a:ext cx="0" cy="738192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129" name="Line 72"/>
          <p:cNvSpPr>
            <a:spLocks noChangeShapeType="1"/>
          </p:cNvSpPr>
          <p:nvPr/>
        </p:nvSpPr>
        <p:spPr bwMode="auto">
          <a:xfrm flipH="1">
            <a:off x="2698370" y="3275969"/>
            <a:ext cx="5230443" cy="827033"/>
          </a:xfrm>
          <a:prstGeom prst="line">
            <a:avLst/>
          </a:prstGeom>
          <a:noFill/>
          <a:ln w="9525">
            <a:solidFill>
              <a:srgbClr val="3550FE"/>
            </a:solidFill>
            <a:round/>
            <a:headEnd/>
            <a:tailEnd/>
          </a:ln>
        </p:spPr>
        <p:txBody>
          <a:bodyPr lIns="192911" tIns="96455" rIns="192911" bIns="96455"/>
          <a:lstStyle/>
          <a:p>
            <a:endParaRPr lang="en-US"/>
          </a:p>
        </p:txBody>
      </p:sp>
      <p:sp>
        <p:nvSpPr>
          <p:cNvPr id="133" name="Line 72"/>
          <p:cNvSpPr>
            <a:spLocks noChangeShapeType="1"/>
          </p:cNvSpPr>
          <p:nvPr/>
        </p:nvSpPr>
        <p:spPr bwMode="auto">
          <a:xfrm flipH="1">
            <a:off x="2698370" y="3796381"/>
            <a:ext cx="5230443" cy="827033"/>
          </a:xfrm>
          <a:prstGeom prst="line">
            <a:avLst/>
          </a:prstGeom>
          <a:noFill/>
          <a:ln w="9525">
            <a:solidFill>
              <a:srgbClr val="3550FE"/>
            </a:solidFill>
            <a:round/>
            <a:headEnd/>
            <a:tailEnd/>
          </a:ln>
        </p:spPr>
        <p:txBody>
          <a:bodyPr lIns="192911" tIns="96455" rIns="192911" bIns="96455"/>
          <a:lstStyle/>
          <a:p>
            <a:endParaRPr lang="en-US"/>
          </a:p>
        </p:txBody>
      </p:sp>
      <p:sp>
        <p:nvSpPr>
          <p:cNvPr id="134" name="Line 72"/>
          <p:cNvSpPr>
            <a:spLocks noChangeShapeType="1"/>
          </p:cNvSpPr>
          <p:nvPr/>
        </p:nvSpPr>
        <p:spPr bwMode="auto">
          <a:xfrm flipH="1">
            <a:off x="2698370" y="4362297"/>
            <a:ext cx="5230443" cy="827033"/>
          </a:xfrm>
          <a:prstGeom prst="line">
            <a:avLst/>
          </a:prstGeom>
          <a:noFill/>
          <a:ln w="9525">
            <a:solidFill>
              <a:srgbClr val="3550FE"/>
            </a:solidFill>
            <a:round/>
            <a:headEnd/>
            <a:tailEnd/>
          </a:ln>
        </p:spPr>
        <p:txBody>
          <a:bodyPr lIns="192911" tIns="96455" rIns="192911" bIns="96455"/>
          <a:lstStyle/>
          <a:p>
            <a:endParaRPr lang="en-US"/>
          </a:p>
        </p:txBody>
      </p:sp>
      <p:sp>
        <p:nvSpPr>
          <p:cNvPr id="137" name="Line 72"/>
          <p:cNvSpPr>
            <a:spLocks noChangeShapeType="1"/>
          </p:cNvSpPr>
          <p:nvPr/>
        </p:nvSpPr>
        <p:spPr bwMode="auto">
          <a:xfrm flipH="1">
            <a:off x="2916806" y="4046436"/>
            <a:ext cx="5230443" cy="827033"/>
          </a:xfrm>
          <a:prstGeom prst="line">
            <a:avLst/>
          </a:prstGeom>
          <a:noFill/>
          <a:ln w="9525">
            <a:solidFill>
              <a:srgbClr val="3550FE"/>
            </a:solidFill>
            <a:round/>
            <a:headEnd/>
            <a:tailEnd/>
          </a:ln>
        </p:spPr>
        <p:txBody>
          <a:bodyPr lIns="192911" tIns="96455" rIns="192911" bIns="96455"/>
          <a:lstStyle/>
          <a:p>
            <a:endParaRPr lang="en-US"/>
          </a:p>
        </p:txBody>
      </p:sp>
      <p:sp>
        <p:nvSpPr>
          <p:cNvPr id="140" name="Line 72"/>
          <p:cNvSpPr>
            <a:spLocks noChangeShapeType="1"/>
          </p:cNvSpPr>
          <p:nvPr/>
        </p:nvSpPr>
        <p:spPr bwMode="auto">
          <a:xfrm flipH="1">
            <a:off x="2232244" y="3002226"/>
            <a:ext cx="5696568" cy="999508"/>
          </a:xfrm>
          <a:prstGeom prst="line">
            <a:avLst/>
          </a:prstGeom>
          <a:noFill/>
          <a:ln w="9525">
            <a:solidFill>
              <a:srgbClr val="3550FE"/>
            </a:solidFill>
            <a:round/>
            <a:headEnd/>
            <a:tailEnd/>
          </a:ln>
        </p:spPr>
        <p:txBody>
          <a:bodyPr lIns="192911" tIns="96455" rIns="192911" bIns="96455"/>
          <a:lstStyle/>
          <a:p>
            <a:endParaRPr lang="en-US"/>
          </a:p>
        </p:txBody>
      </p:sp>
      <p:sp>
        <p:nvSpPr>
          <p:cNvPr id="141" name="Line 72"/>
          <p:cNvSpPr>
            <a:spLocks noChangeShapeType="1"/>
          </p:cNvSpPr>
          <p:nvPr/>
        </p:nvSpPr>
        <p:spPr bwMode="auto">
          <a:xfrm flipH="1">
            <a:off x="2562014" y="3500558"/>
            <a:ext cx="5230443" cy="827033"/>
          </a:xfrm>
          <a:prstGeom prst="line">
            <a:avLst/>
          </a:prstGeom>
          <a:noFill/>
          <a:ln w="9525">
            <a:solidFill>
              <a:srgbClr val="3550FE"/>
            </a:solidFill>
            <a:round/>
            <a:headEnd/>
            <a:tailEnd/>
          </a:ln>
        </p:spPr>
        <p:txBody>
          <a:bodyPr lIns="192911" tIns="96455" rIns="192911" bIns="96455"/>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0" y="0"/>
            <a:ext cx="21607463" cy="12152313"/>
          </a:xfrm>
          <a:prstGeom prst="rect">
            <a:avLst/>
          </a:prstGeom>
          <a:noFill/>
          <a:ln w="952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15364" name="Text Box 3"/>
          <p:cNvSpPr txBox="1">
            <a:spLocks noChangeArrowheads="1"/>
          </p:cNvSpPr>
          <p:nvPr/>
        </p:nvSpPr>
        <p:spPr bwMode="auto">
          <a:xfrm>
            <a:off x="697827" y="1358506"/>
            <a:ext cx="19986903" cy="1071957"/>
          </a:xfrm>
          <a:prstGeom prst="rect">
            <a:avLst/>
          </a:prstGeom>
          <a:noFill/>
          <a:ln w="9525">
            <a:solidFill>
              <a:srgbClr val="FF0000"/>
            </a:solidFill>
            <a:miter lim="800000"/>
            <a:headEnd/>
            <a:tailEnd/>
          </a:ln>
        </p:spPr>
        <p:txBody>
          <a:bodyPr lIns="192911" tIns="96455" rIns="192911" bIns="96455">
            <a:spAutoFit/>
          </a:bodyPr>
          <a:lstStyle/>
          <a:p>
            <a:r>
              <a:rPr lang="en-US" sz="5100" dirty="0">
                <a:solidFill>
                  <a:srgbClr val="FFFF00"/>
                </a:solidFill>
              </a:rPr>
              <a:t> </a:t>
            </a:r>
            <a:r>
              <a:rPr lang="en-US" dirty="0">
                <a:solidFill>
                  <a:srgbClr val="FF0000"/>
                </a:solidFill>
              </a:rPr>
              <a:t>population activity - rate defined by population average</a:t>
            </a:r>
            <a:endParaRPr lang="en-US" dirty="0"/>
          </a:p>
        </p:txBody>
      </p:sp>
      <p:grpSp>
        <p:nvGrpSpPr>
          <p:cNvPr id="2" name="Group 25"/>
          <p:cNvGrpSpPr>
            <a:grpSpLocks/>
          </p:cNvGrpSpPr>
          <p:nvPr/>
        </p:nvGrpSpPr>
        <p:grpSpPr bwMode="auto">
          <a:xfrm>
            <a:off x="12244230" y="3105592"/>
            <a:ext cx="7750178" cy="5063464"/>
            <a:chOff x="3264" y="1104"/>
            <a:chExt cx="2066" cy="1800"/>
          </a:xfrm>
        </p:grpSpPr>
        <p:grpSp>
          <p:nvGrpSpPr>
            <p:cNvPr id="3" name="Group 26"/>
            <p:cNvGrpSpPr>
              <a:grpSpLocks/>
            </p:cNvGrpSpPr>
            <p:nvPr/>
          </p:nvGrpSpPr>
          <p:grpSpPr bwMode="auto">
            <a:xfrm>
              <a:off x="3264" y="1104"/>
              <a:ext cx="1872" cy="1584"/>
              <a:chOff x="3312" y="1104"/>
              <a:chExt cx="1872" cy="1584"/>
            </a:xfrm>
          </p:grpSpPr>
          <p:sp>
            <p:nvSpPr>
              <p:cNvPr id="15379" name="Line 27"/>
              <p:cNvSpPr>
                <a:spLocks noChangeShapeType="1"/>
              </p:cNvSpPr>
              <p:nvPr/>
            </p:nvSpPr>
            <p:spPr bwMode="auto">
              <a:xfrm>
                <a:off x="3312" y="2448"/>
                <a:ext cx="1872" cy="0"/>
              </a:xfrm>
              <a:prstGeom prst="line">
                <a:avLst/>
              </a:prstGeom>
              <a:noFill/>
              <a:ln w="9525">
                <a:solidFill>
                  <a:schemeClr val="tx1"/>
                </a:solidFill>
                <a:round/>
                <a:headEnd/>
                <a:tailEnd/>
              </a:ln>
            </p:spPr>
            <p:txBody>
              <a:bodyPr wrap="none" anchor="ctr"/>
              <a:lstStyle/>
              <a:p>
                <a:endParaRPr lang="en-US"/>
              </a:p>
            </p:txBody>
          </p:sp>
          <p:sp>
            <p:nvSpPr>
              <p:cNvPr id="15380" name="Line 28"/>
              <p:cNvSpPr>
                <a:spLocks noChangeShapeType="1"/>
              </p:cNvSpPr>
              <p:nvPr/>
            </p:nvSpPr>
            <p:spPr bwMode="auto">
              <a:xfrm>
                <a:off x="3312" y="2208"/>
                <a:ext cx="1872" cy="0"/>
              </a:xfrm>
              <a:prstGeom prst="line">
                <a:avLst/>
              </a:prstGeom>
              <a:noFill/>
              <a:ln w="9525">
                <a:solidFill>
                  <a:schemeClr val="tx1"/>
                </a:solidFill>
                <a:round/>
                <a:headEnd/>
                <a:tailEnd/>
              </a:ln>
            </p:spPr>
            <p:txBody>
              <a:bodyPr wrap="none" anchor="ctr"/>
              <a:lstStyle/>
              <a:p>
                <a:endParaRPr lang="en-US"/>
              </a:p>
            </p:txBody>
          </p:sp>
          <p:sp>
            <p:nvSpPr>
              <p:cNvPr id="15381" name="Line 29"/>
              <p:cNvSpPr>
                <a:spLocks noChangeShapeType="1"/>
              </p:cNvSpPr>
              <p:nvPr/>
            </p:nvSpPr>
            <p:spPr bwMode="auto">
              <a:xfrm>
                <a:off x="3312" y="1968"/>
                <a:ext cx="1872" cy="0"/>
              </a:xfrm>
              <a:prstGeom prst="line">
                <a:avLst/>
              </a:prstGeom>
              <a:noFill/>
              <a:ln w="9525">
                <a:solidFill>
                  <a:schemeClr val="tx1"/>
                </a:solidFill>
                <a:round/>
                <a:headEnd/>
                <a:tailEnd/>
              </a:ln>
            </p:spPr>
            <p:txBody>
              <a:bodyPr wrap="none" anchor="ctr"/>
              <a:lstStyle/>
              <a:p>
                <a:endParaRPr lang="en-US"/>
              </a:p>
            </p:txBody>
          </p:sp>
          <p:sp>
            <p:nvSpPr>
              <p:cNvPr id="15382" name="Line 30"/>
              <p:cNvSpPr>
                <a:spLocks noChangeShapeType="1"/>
              </p:cNvSpPr>
              <p:nvPr/>
            </p:nvSpPr>
            <p:spPr bwMode="auto">
              <a:xfrm>
                <a:off x="3312" y="2688"/>
                <a:ext cx="1872" cy="0"/>
              </a:xfrm>
              <a:prstGeom prst="line">
                <a:avLst/>
              </a:prstGeom>
              <a:noFill/>
              <a:ln w="9525">
                <a:solidFill>
                  <a:schemeClr val="tx1"/>
                </a:solidFill>
                <a:round/>
                <a:headEnd/>
                <a:tailEnd/>
              </a:ln>
            </p:spPr>
            <p:txBody>
              <a:bodyPr wrap="none" anchor="ctr"/>
              <a:lstStyle/>
              <a:p>
                <a:endParaRPr lang="en-US"/>
              </a:p>
            </p:txBody>
          </p:sp>
          <p:sp>
            <p:nvSpPr>
              <p:cNvPr id="15383" name="Line 31"/>
              <p:cNvSpPr>
                <a:spLocks noChangeShapeType="1"/>
              </p:cNvSpPr>
              <p:nvPr/>
            </p:nvSpPr>
            <p:spPr bwMode="auto">
              <a:xfrm>
                <a:off x="3312" y="1248"/>
                <a:ext cx="1872" cy="0"/>
              </a:xfrm>
              <a:prstGeom prst="line">
                <a:avLst/>
              </a:prstGeom>
              <a:noFill/>
              <a:ln w="9525">
                <a:solidFill>
                  <a:schemeClr val="tx1"/>
                </a:solidFill>
                <a:round/>
                <a:headEnd/>
                <a:tailEnd/>
              </a:ln>
            </p:spPr>
            <p:txBody>
              <a:bodyPr wrap="none" anchor="ctr"/>
              <a:lstStyle/>
              <a:p>
                <a:endParaRPr lang="en-US"/>
              </a:p>
            </p:txBody>
          </p:sp>
          <p:sp>
            <p:nvSpPr>
              <p:cNvPr id="15384" name="Line 32"/>
              <p:cNvSpPr>
                <a:spLocks noChangeShapeType="1"/>
              </p:cNvSpPr>
              <p:nvPr/>
            </p:nvSpPr>
            <p:spPr bwMode="auto">
              <a:xfrm>
                <a:off x="3312" y="1728"/>
                <a:ext cx="1872" cy="0"/>
              </a:xfrm>
              <a:prstGeom prst="line">
                <a:avLst/>
              </a:prstGeom>
              <a:noFill/>
              <a:ln w="9525">
                <a:solidFill>
                  <a:schemeClr val="tx1"/>
                </a:solidFill>
                <a:round/>
                <a:headEnd/>
                <a:tailEnd/>
              </a:ln>
            </p:spPr>
            <p:txBody>
              <a:bodyPr wrap="none" anchor="ctr"/>
              <a:lstStyle/>
              <a:p>
                <a:endParaRPr lang="en-US"/>
              </a:p>
            </p:txBody>
          </p:sp>
          <p:sp>
            <p:nvSpPr>
              <p:cNvPr id="15385" name="Line 33"/>
              <p:cNvSpPr>
                <a:spLocks noChangeShapeType="1"/>
              </p:cNvSpPr>
              <p:nvPr/>
            </p:nvSpPr>
            <p:spPr bwMode="auto">
              <a:xfrm>
                <a:off x="3312" y="1488"/>
                <a:ext cx="1872" cy="0"/>
              </a:xfrm>
              <a:prstGeom prst="line">
                <a:avLst/>
              </a:prstGeom>
              <a:noFill/>
              <a:ln w="9525">
                <a:solidFill>
                  <a:schemeClr val="tx1"/>
                </a:solidFill>
                <a:round/>
                <a:headEnd/>
                <a:tailEnd/>
              </a:ln>
            </p:spPr>
            <p:txBody>
              <a:bodyPr wrap="none" anchor="ctr"/>
              <a:lstStyle/>
              <a:p>
                <a:endParaRPr lang="en-US"/>
              </a:p>
            </p:txBody>
          </p:sp>
          <p:sp>
            <p:nvSpPr>
              <p:cNvPr id="15386" name="Line 34"/>
              <p:cNvSpPr>
                <a:spLocks noChangeShapeType="1"/>
              </p:cNvSpPr>
              <p:nvPr/>
            </p:nvSpPr>
            <p:spPr bwMode="auto">
              <a:xfrm>
                <a:off x="3408" y="1344"/>
                <a:ext cx="0" cy="144"/>
              </a:xfrm>
              <a:prstGeom prst="line">
                <a:avLst/>
              </a:prstGeom>
              <a:noFill/>
              <a:ln w="28575">
                <a:solidFill>
                  <a:schemeClr val="tx1"/>
                </a:solidFill>
                <a:round/>
                <a:headEnd/>
                <a:tailEnd/>
              </a:ln>
            </p:spPr>
            <p:txBody>
              <a:bodyPr wrap="none" anchor="ctr"/>
              <a:lstStyle/>
              <a:p>
                <a:endParaRPr lang="en-US"/>
              </a:p>
            </p:txBody>
          </p:sp>
          <p:sp>
            <p:nvSpPr>
              <p:cNvPr id="15387" name="Line 35"/>
              <p:cNvSpPr>
                <a:spLocks noChangeShapeType="1"/>
              </p:cNvSpPr>
              <p:nvPr/>
            </p:nvSpPr>
            <p:spPr bwMode="auto">
              <a:xfrm>
                <a:off x="3744" y="1104"/>
                <a:ext cx="0" cy="144"/>
              </a:xfrm>
              <a:prstGeom prst="line">
                <a:avLst/>
              </a:prstGeom>
              <a:noFill/>
              <a:ln w="28575">
                <a:solidFill>
                  <a:schemeClr val="tx1"/>
                </a:solidFill>
                <a:round/>
                <a:headEnd/>
                <a:tailEnd/>
              </a:ln>
            </p:spPr>
            <p:txBody>
              <a:bodyPr wrap="none" anchor="ctr"/>
              <a:lstStyle/>
              <a:p>
                <a:endParaRPr lang="en-US"/>
              </a:p>
            </p:txBody>
          </p:sp>
          <p:sp>
            <p:nvSpPr>
              <p:cNvPr id="15388" name="Line 36"/>
              <p:cNvSpPr>
                <a:spLocks noChangeShapeType="1"/>
              </p:cNvSpPr>
              <p:nvPr/>
            </p:nvSpPr>
            <p:spPr bwMode="auto">
              <a:xfrm>
                <a:off x="3840" y="1344"/>
                <a:ext cx="0" cy="144"/>
              </a:xfrm>
              <a:prstGeom prst="line">
                <a:avLst/>
              </a:prstGeom>
              <a:noFill/>
              <a:ln w="28575">
                <a:solidFill>
                  <a:schemeClr val="tx1"/>
                </a:solidFill>
                <a:round/>
                <a:headEnd/>
                <a:tailEnd/>
              </a:ln>
            </p:spPr>
            <p:txBody>
              <a:bodyPr wrap="none" anchor="ctr"/>
              <a:lstStyle/>
              <a:p>
                <a:endParaRPr lang="en-US"/>
              </a:p>
            </p:txBody>
          </p:sp>
          <p:sp>
            <p:nvSpPr>
              <p:cNvPr id="15389" name="Line 37"/>
              <p:cNvSpPr>
                <a:spLocks noChangeShapeType="1"/>
              </p:cNvSpPr>
              <p:nvPr/>
            </p:nvSpPr>
            <p:spPr bwMode="auto">
              <a:xfrm>
                <a:off x="3648" y="1584"/>
                <a:ext cx="0" cy="144"/>
              </a:xfrm>
              <a:prstGeom prst="line">
                <a:avLst/>
              </a:prstGeom>
              <a:noFill/>
              <a:ln w="28575">
                <a:solidFill>
                  <a:schemeClr val="tx1"/>
                </a:solidFill>
                <a:round/>
                <a:headEnd/>
                <a:tailEnd/>
              </a:ln>
            </p:spPr>
            <p:txBody>
              <a:bodyPr wrap="none" anchor="ctr"/>
              <a:lstStyle/>
              <a:p>
                <a:endParaRPr lang="en-US"/>
              </a:p>
            </p:txBody>
          </p:sp>
          <p:sp>
            <p:nvSpPr>
              <p:cNvPr id="15390" name="Line 38"/>
              <p:cNvSpPr>
                <a:spLocks noChangeShapeType="1"/>
              </p:cNvSpPr>
              <p:nvPr/>
            </p:nvSpPr>
            <p:spPr bwMode="auto">
              <a:xfrm>
                <a:off x="4176" y="1584"/>
                <a:ext cx="0" cy="144"/>
              </a:xfrm>
              <a:prstGeom prst="line">
                <a:avLst/>
              </a:prstGeom>
              <a:noFill/>
              <a:ln w="28575">
                <a:solidFill>
                  <a:schemeClr val="tx1"/>
                </a:solidFill>
                <a:round/>
                <a:headEnd/>
                <a:tailEnd/>
              </a:ln>
            </p:spPr>
            <p:txBody>
              <a:bodyPr wrap="none" anchor="ctr"/>
              <a:lstStyle/>
              <a:p>
                <a:endParaRPr lang="en-US"/>
              </a:p>
            </p:txBody>
          </p:sp>
          <p:sp>
            <p:nvSpPr>
              <p:cNvPr id="15391" name="Line 39"/>
              <p:cNvSpPr>
                <a:spLocks noChangeShapeType="1"/>
              </p:cNvSpPr>
              <p:nvPr/>
            </p:nvSpPr>
            <p:spPr bwMode="auto">
              <a:xfrm>
                <a:off x="3888" y="1824"/>
                <a:ext cx="0" cy="144"/>
              </a:xfrm>
              <a:prstGeom prst="line">
                <a:avLst/>
              </a:prstGeom>
              <a:noFill/>
              <a:ln w="28575">
                <a:solidFill>
                  <a:schemeClr val="tx1"/>
                </a:solidFill>
                <a:round/>
                <a:headEnd/>
                <a:tailEnd/>
              </a:ln>
            </p:spPr>
            <p:txBody>
              <a:bodyPr wrap="none" anchor="ctr"/>
              <a:lstStyle/>
              <a:p>
                <a:endParaRPr lang="en-US"/>
              </a:p>
            </p:txBody>
          </p:sp>
          <p:sp>
            <p:nvSpPr>
              <p:cNvPr id="15392" name="Line 40"/>
              <p:cNvSpPr>
                <a:spLocks noChangeShapeType="1"/>
              </p:cNvSpPr>
              <p:nvPr/>
            </p:nvSpPr>
            <p:spPr bwMode="auto">
              <a:xfrm>
                <a:off x="4416" y="1824"/>
                <a:ext cx="0" cy="144"/>
              </a:xfrm>
              <a:prstGeom prst="line">
                <a:avLst/>
              </a:prstGeom>
              <a:noFill/>
              <a:ln w="28575">
                <a:solidFill>
                  <a:schemeClr val="tx1"/>
                </a:solidFill>
                <a:round/>
                <a:headEnd/>
                <a:tailEnd/>
              </a:ln>
            </p:spPr>
            <p:txBody>
              <a:bodyPr wrap="none" anchor="ctr"/>
              <a:lstStyle/>
              <a:p>
                <a:endParaRPr lang="en-US"/>
              </a:p>
            </p:txBody>
          </p:sp>
          <p:sp>
            <p:nvSpPr>
              <p:cNvPr id="15393" name="Line 41"/>
              <p:cNvSpPr>
                <a:spLocks noChangeShapeType="1"/>
              </p:cNvSpPr>
              <p:nvPr/>
            </p:nvSpPr>
            <p:spPr bwMode="auto">
              <a:xfrm>
                <a:off x="3744" y="2064"/>
                <a:ext cx="0" cy="144"/>
              </a:xfrm>
              <a:prstGeom prst="line">
                <a:avLst/>
              </a:prstGeom>
              <a:noFill/>
              <a:ln w="28575">
                <a:solidFill>
                  <a:schemeClr val="tx1"/>
                </a:solidFill>
                <a:round/>
                <a:headEnd/>
                <a:tailEnd/>
              </a:ln>
            </p:spPr>
            <p:txBody>
              <a:bodyPr wrap="none" anchor="ctr"/>
              <a:lstStyle/>
              <a:p>
                <a:endParaRPr lang="en-US"/>
              </a:p>
            </p:txBody>
          </p:sp>
          <p:sp>
            <p:nvSpPr>
              <p:cNvPr id="15394" name="Line 42"/>
              <p:cNvSpPr>
                <a:spLocks noChangeShapeType="1"/>
              </p:cNvSpPr>
              <p:nvPr/>
            </p:nvSpPr>
            <p:spPr bwMode="auto">
              <a:xfrm>
                <a:off x="4320" y="2064"/>
                <a:ext cx="0" cy="144"/>
              </a:xfrm>
              <a:prstGeom prst="line">
                <a:avLst/>
              </a:prstGeom>
              <a:noFill/>
              <a:ln w="28575">
                <a:solidFill>
                  <a:schemeClr val="tx1"/>
                </a:solidFill>
                <a:round/>
                <a:headEnd/>
                <a:tailEnd/>
              </a:ln>
            </p:spPr>
            <p:txBody>
              <a:bodyPr wrap="none" anchor="ctr"/>
              <a:lstStyle/>
              <a:p>
                <a:endParaRPr lang="en-US"/>
              </a:p>
            </p:txBody>
          </p:sp>
          <p:sp>
            <p:nvSpPr>
              <p:cNvPr id="15395" name="Line 43"/>
              <p:cNvSpPr>
                <a:spLocks noChangeShapeType="1"/>
              </p:cNvSpPr>
              <p:nvPr/>
            </p:nvSpPr>
            <p:spPr bwMode="auto">
              <a:xfrm>
                <a:off x="4704" y="1344"/>
                <a:ext cx="0" cy="144"/>
              </a:xfrm>
              <a:prstGeom prst="line">
                <a:avLst/>
              </a:prstGeom>
              <a:noFill/>
              <a:ln w="28575">
                <a:solidFill>
                  <a:schemeClr val="tx1"/>
                </a:solidFill>
                <a:round/>
                <a:headEnd/>
                <a:tailEnd/>
              </a:ln>
            </p:spPr>
            <p:txBody>
              <a:bodyPr wrap="none" anchor="ctr"/>
              <a:lstStyle/>
              <a:p>
                <a:endParaRPr lang="en-US"/>
              </a:p>
            </p:txBody>
          </p:sp>
          <p:sp>
            <p:nvSpPr>
              <p:cNvPr id="15396" name="Line 44"/>
              <p:cNvSpPr>
                <a:spLocks noChangeShapeType="1"/>
              </p:cNvSpPr>
              <p:nvPr/>
            </p:nvSpPr>
            <p:spPr bwMode="auto">
              <a:xfrm>
                <a:off x="4368" y="2304"/>
                <a:ext cx="0" cy="144"/>
              </a:xfrm>
              <a:prstGeom prst="line">
                <a:avLst/>
              </a:prstGeom>
              <a:noFill/>
              <a:ln w="28575">
                <a:solidFill>
                  <a:schemeClr val="tx1"/>
                </a:solidFill>
                <a:round/>
                <a:headEnd/>
                <a:tailEnd/>
              </a:ln>
            </p:spPr>
            <p:txBody>
              <a:bodyPr wrap="none" anchor="ctr"/>
              <a:lstStyle/>
              <a:p>
                <a:endParaRPr lang="en-US"/>
              </a:p>
            </p:txBody>
          </p:sp>
          <p:sp>
            <p:nvSpPr>
              <p:cNvPr id="15397" name="Line 45"/>
              <p:cNvSpPr>
                <a:spLocks noChangeShapeType="1"/>
              </p:cNvSpPr>
              <p:nvPr/>
            </p:nvSpPr>
            <p:spPr bwMode="auto">
              <a:xfrm>
                <a:off x="4656" y="2064"/>
                <a:ext cx="0" cy="144"/>
              </a:xfrm>
              <a:prstGeom prst="line">
                <a:avLst/>
              </a:prstGeom>
              <a:noFill/>
              <a:ln w="28575">
                <a:solidFill>
                  <a:schemeClr val="tx1"/>
                </a:solidFill>
                <a:round/>
                <a:headEnd/>
                <a:tailEnd/>
              </a:ln>
            </p:spPr>
            <p:txBody>
              <a:bodyPr wrap="none" anchor="ctr"/>
              <a:lstStyle/>
              <a:p>
                <a:endParaRPr lang="en-US"/>
              </a:p>
            </p:txBody>
          </p:sp>
          <p:sp>
            <p:nvSpPr>
              <p:cNvPr id="15398" name="Line 46"/>
              <p:cNvSpPr>
                <a:spLocks noChangeShapeType="1"/>
              </p:cNvSpPr>
              <p:nvPr/>
            </p:nvSpPr>
            <p:spPr bwMode="auto">
              <a:xfrm>
                <a:off x="4224" y="1104"/>
                <a:ext cx="0" cy="144"/>
              </a:xfrm>
              <a:prstGeom prst="line">
                <a:avLst/>
              </a:prstGeom>
              <a:noFill/>
              <a:ln w="28575">
                <a:solidFill>
                  <a:schemeClr val="tx1"/>
                </a:solidFill>
                <a:round/>
                <a:headEnd/>
                <a:tailEnd/>
              </a:ln>
            </p:spPr>
            <p:txBody>
              <a:bodyPr wrap="none" anchor="ctr"/>
              <a:lstStyle/>
              <a:p>
                <a:endParaRPr lang="en-US"/>
              </a:p>
            </p:txBody>
          </p:sp>
          <p:sp>
            <p:nvSpPr>
              <p:cNvPr id="15399" name="Line 47"/>
              <p:cNvSpPr>
                <a:spLocks noChangeShapeType="1"/>
              </p:cNvSpPr>
              <p:nvPr/>
            </p:nvSpPr>
            <p:spPr bwMode="auto">
              <a:xfrm>
                <a:off x="4992" y="1104"/>
                <a:ext cx="0" cy="144"/>
              </a:xfrm>
              <a:prstGeom prst="line">
                <a:avLst/>
              </a:prstGeom>
              <a:noFill/>
              <a:ln w="28575">
                <a:solidFill>
                  <a:schemeClr val="tx1"/>
                </a:solidFill>
                <a:round/>
                <a:headEnd/>
                <a:tailEnd/>
              </a:ln>
            </p:spPr>
            <p:txBody>
              <a:bodyPr wrap="none" anchor="ctr"/>
              <a:lstStyle/>
              <a:p>
                <a:endParaRPr lang="en-US"/>
              </a:p>
            </p:txBody>
          </p:sp>
          <p:sp>
            <p:nvSpPr>
              <p:cNvPr id="15400" name="Line 48"/>
              <p:cNvSpPr>
                <a:spLocks noChangeShapeType="1"/>
              </p:cNvSpPr>
              <p:nvPr/>
            </p:nvSpPr>
            <p:spPr bwMode="auto">
              <a:xfrm>
                <a:off x="4848" y="2544"/>
                <a:ext cx="0" cy="144"/>
              </a:xfrm>
              <a:prstGeom prst="line">
                <a:avLst/>
              </a:prstGeom>
              <a:noFill/>
              <a:ln w="28575">
                <a:solidFill>
                  <a:schemeClr val="tx1"/>
                </a:solidFill>
                <a:round/>
                <a:headEnd/>
                <a:tailEnd/>
              </a:ln>
            </p:spPr>
            <p:txBody>
              <a:bodyPr wrap="none" anchor="ctr"/>
              <a:lstStyle/>
              <a:p>
                <a:endParaRPr lang="en-US"/>
              </a:p>
            </p:txBody>
          </p:sp>
          <p:sp>
            <p:nvSpPr>
              <p:cNvPr id="15401" name="Line 49"/>
              <p:cNvSpPr>
                <a:spLocks noChangeShapeType="1"/>
              </p:cNvSpPr>
              <p:nvPr/>
            </p:nvSpPr>
            <p:spPr bwMode="auto">
              <a:xfrm>
                <a:off x="3984" y="2544"/>
                <a:ext cx="0" cy="144"/>
              </a:xfrm>
              <a:prstGeom prst="line">
                <a:avLst/>
              </a:prstGeom>
              <a:noFill/>
              <a:ln w="28575">
                <a:solidFill>
                  <a:schemeClr val="tx1"/>
                </a:solidFill>
                <a:round/>
                <a:headEnd/>
                <a:tailEnd/>
              </a:ln>
            </p:spPr>
            <p:txBody>
              <a:bodyPr wrap="none" anchor="ctr"/>
              <a:lstStyle/>
              <a:p>
                <a:endParaRPr lang="en-US"/>
              </a:p>
            </p:txBody>
          </p:sp>
          <p:sp>
            <p:nvSpPr>
              <p:cNvPr id="15402" name="Line 50"/>
              <p:cNvSpPr>
                <a:spLocks noChangeShapeType="1"/>
              </p:cNvSpPr>
              <p:nvPr/>
            </p:nvSpPr>
            <p:spPr bwMode="auto">
              <a:xfrm>
                <a:off x="5040" y="1824"/>
                <a:ext cx="0" cy="144"/>
              </a:xfrm>
              <a:prstGeom prst="line">
                <a:avLst/>
              </a:prstGeom>
              <a:noFill/>
              <a:ln w="28575">
                <a:solidFill>
                  <a:schemeClr val="tx1"/>
                </a:solidFill>
                <a:round/>
                <a:headEnd/>
                <a:tailEnd/>
              </a:ln>
            </p:spPr>
            <p:txBody>
              <a:bodyPr wrap="none" anchor="ctr"/>
              <a:lstStyle/>
              <a:p>
                <a:endParaRPr lang="en-US"/>
              </a:p>
            </p:txBody>
          </p:sp>
        </p:grpSp>
        <p:sp>
          <p:nvSpPr>
            <p:cNvPr id="15378" name="Text Box 51"/>
            <p:cNvSpPr txBox="1">
              <a:spLocks noChangeArrowheads="1"/>
            </p:cNvSpPr>
            <p:nvPr/>
          </p:nvSpPr>
          <p:spPr bwMode="auto">
            <a:xfrm>
              <a:off x="5232" y="2592"/>
              <a:ext cx="98" cy="312"/>
            </a:xfrm>
            <a:prstGeom prst="rect">
              <a:avLst/>
            </a:prstGeom>
            <a:noFill/>
            <a:ln w="9525">
              <a:solidFill>
                <a:schemeClr val="tx1"/>
              </a:solidFill>
              <a:miter lim="800000"/>
              <a:headEnd/>
              <a:tailEnd/>
            </a:ln>
          </p:spPr>
          <p:txBody>
            <a:bodyPr wrap="none">
              <a:spAutoFit/>
            </a:bodyPr>
            <a:lstStyle/>
            <a:p>
              <a:r>
                <a:rPr lang="en-US" sz="5100" dirty="0"/>
                <a:t>t</a:t>
              </a:r>
              <a:endParaRPr lang="en-US" sz="5100" dirty="0">
                <a:solidFill>
                  <a:srgbClr val="FFFF00"/>
                </a:solidFill>
              </a:endParaRPr>
            </a:p>
          </p:txBody>
        </p:sp>
      </p:grpSp>
      <p:sp>
        <p:nvSpPr>
          <p:cNvPr id="360500" name="Line 52"/>
          <p:cNvSpPr>
            <a:spLocks noChangeShapeType="1"/>
          </p:cNvSpPr>
          <p:nvPr/>
        </p:nvSpPr>
        <p:spPr bwMode="auto">
          <a:xfrm>
            <a:off x="15305286" y="2835540"/>
            <a:ext cx="0" cy="5536054"/>
          </a:xfrm>
          <a:prstGeom prst="line">
            <a:avLst/>
          </a:prstGeom>
          <a:noFill/>
          <a:ln w="9525">
            <a:solidFill>
              <a:srgbClr val="3550FE"/>
            </a:solidFill>
            <a:prstDash val="sysDot"/>
            <a:round/>
            <a:headEnd/>
            <a:tailEnd/>
          </a:ln>
        </p:spPr>
        <p:txBody>
          <a:bodyPr wrap="none" lIns="192911" tIns="96455" rIns="192911" bIns="96455" anchor="ctr"/>
          <a:lstStyle/>
          <a:p>
            <a:endParaRPr lang="en-US"/>
          </a:p>
        </p:txBody>
      </p:sp>
      <p:sp>
        <p:nvSpPr>
          <p:cNvPr id="360501" name="Line 53"/>
          <p:cNvSpPr>
            <a:spLocks noChangeShapeType="1"/>
          </p:cNvSpPr>
          <p:nvPr/>
        </p:nvSpPr>
        <p:spPr bwMode="auto">
          <a:xfrm>
            <a:off x="15845473" y="2835540"/>
            <a:ext cx="0" cy="5536054"/>
          </a:xfrm>
          <a:prstGeom prst="line">
            <a:avLst/>
          </a:prstGeom>
          <a:noFill/>
          <a:ln w="9525">
            <a:solidFill>
              <a:srgbClr val="3550FE"/>
            </a:solidFill>
            <a:prstDash val="sysDot"/>
            <a:round/>
            <a:headEnd/>
            <a:tailEnd/>
          </a:ln>
        </p:spPr>
        <p:txBody>
          <a:bodyPr wrap="none" lIns="192911" tIns="96455" rIns="192911" bIns="96455" anchor="ctr"/>
          <a:lstStyle/>
          <a:p>
            <a:endParaRPr lang="en-US"/>
          </a:p>
        </p:txBody>
      </p:sp>
      <p:sp>
        <p:nvSpPr>
          <p:cNvPr id="360502" name="Line 54"/>
          <p:cNvSpPr>
            <a:spLocks noChangeShapeType="1"/>
          </p:cNvSpPr>
          <p:nvPr/>
        </p:nvSpPr>
        <p:spPr bwMode="auto">
          <a:xfrm>
            <a:off x="15485348" y="7156362"/>
            <a:ext cx="0" cy="405077"/>
          </a:xfrm>
          <a:prstGeom prst="line">
            <a:avLst/>
          </a:prstGeom>
          <a:noFill/>
          <a:ln w="28575">
            <a:solidFill>
              <a:schemeClr val="tx1"/>
            </a:solidFill>
            <a:round/>
            <a:headEnd/>
            <a:tailEnd/>
          </a:ln>
        </p:spPr>
        <p:txBody>
          <a:bodyPr wrap="none" lIns="192911" tIns="96455" rIns="192911" bIns="96455" anchor="ctr"/>
          <a:lstStyle/>
          <a:p>
            <a:endParaRPr lang="en-US"/>
          </a:p>
        </p:txBody>
      </p:sp>
      <p:sp>
        <p:nvSpPr>
          <p:cNvPr id="360503" name="Text Box 55"/>
          <p:cNvSpPr txBox="1">
            <a:spLocks noChangeArrowheads="1"/>
          </p:cNvSpPr>
          <p:nvPr/>
        </p:nvSpPr>
        <p:spPr bwMode="auto">
          <a:xfrm>
            <a:off x="15485349" y="2295438"/>
            <a:ext cx="524242" cy="779569"/>
          </a:xfrm>
          <a:prstGeom prst="rect">
            <a:avLst/>
          </a:prstGeom>
          <a:noFill/>
          <a:ln w="9525">
            <a:noFill/>
            <a:miter lim="800000"/>
            <a:headEnd/>
            <a:tailEnd/>
          </a:ln>
        </p:spPr>
        <p:txBody>
          <a:bodyPr wrap="none" lIns="192911" tIns="96455" rIns="192911" bIns="96455">
            <a:spAutoFit/>
          </a:bodyPr>
          <a:lstStyle/>
          <a:p>
            <a:r>
              <a:rPr lang="en-US" sz="3800" dirty="0"/>
              <a:t>t</a:t>
            </a:r>
          </a:p>
        </p:txBody>
      </p:sp>
      <p:sp>
        <p:nvSpPr>
          <p:cNvPr id="360504" name="AutoShape 56"/>
          <p:cNvSpPr>
            <a:spLocks noChangeArrowheads="1"/>
          </p:cNvSpPr>
          <p:nvPr/>
        </p:nvSpPr>
        <p:spPr bwMode="auto">
          <a:xfrm flipH="1">
            <a:off x="15305286" y="2430463"/>
            <a:ext cx="360124" cy="270051"/>
          </a:xfrm>
          <a:prstGeom prst="triangle">
            <a:avLst>
              <a:gd name="adj" fmla="val 50000"/>
            </a:avLst>
          </a:prstGeom>
          <a:noFill/>
          <a:ln w="9525">
            <a:solidFill>
              <a:schemeClr val="tx1"/>
            </a:solidFill>
            <a:miter lim="800000"/>
            <a:headEnd/>
            <a:tailEnd/>
          </a:ln>
        </p:spPr>
        <p:txBody>
          <a:bodyPr wrap="none" lIns="192911" tIns="96455" rIns="192911" bIns="96455" anchor="ctr"/>
          <a:lstStyle/>
          <a:p>
            <a:endParaRPr lang="en-US"/>
          </a:p>
        </p:txBody>
      </p:sp>
      <p:grpSp>
        <p:nvGrpSpPr>
          <p:cNvPr id="4" name="Group 57"/>
          <p:cNvGrpSpPr>
            <a:grpSpLocks/>
          </p:cNvGrpSpPr>
          <p:nvPr/>
        </p:nvGrpSpPr>
        <p:grpSpPr bwMode="auto">
          <a:xfrm>
            <a:off x="7911484" y="7989020"/>
            <a:ext cx="12064167" cy="2430463"/>
            <a:chOff x="2112" y="3072"/>
            <a:chExt cx="3216" cy="864"/>
          </a:xfrm>
        </p:grpSpPr>
        <p:sp>
          <p:nvSpPr>
            <p:cNvPr id="15375" name="Rectangle 58"/>
            <p:cNvSpPr>
              <a:spLocks noChangeArrowheads="1"/>
            </p:cNvSpPr>
            <p:nvPr/>
          </p:nvSpPr>
          <p:spPr bwMode="auto">
            <a:xfrm>
              <a:off x="3072" y="3072"/>
              <a:ext cx="2256" cy="864"/>
            </a:xfrm>
            <a:prstGeom prst="rect">
              <a:avLst/>
            </a:prstGeom>
            <a:solidFill>
              <a:schemeClr val="bg1"/>
            </a:solidFill>
            <a:ln w="28575">
              <a:solidFill>
                <a:srgbClr val="FF0000"/>
              </a:solidFill>
              <a:miter lim="800000"/>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5362" name="Object 59"/>
                <p:cNvSpPr txBox="1"/>
                <p:nvPr/>
              </p:nvSpPr>
              <p:spPr bwMode="auto">
                <a:xfrm>
                  <a:off x="3264" y="3168"/>
                  <a:ext cx="1873" cy="67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𝑁</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den>
                        </m:f>
                      </m:oMath>
                    </m:oMathPara>
                  </a14:m>
                  <a:endParaRPr lang="zh-CN" altLang="en-US"/>
                </a:p>
              </p:txBody>
            </p:sp>
          </mc:Choice>
          <mc:Fallback>
            <p:sp>
              <p:nvSpPr>
                <p:cNvPr id="15362" name="Object 59"/>
                <p:cNvSpPr txBox="1">
                  <a:spLocks noRot="1" noChangeAspect="1" noMove="1" noResize="1" noEditPoints="1" noAdjustHandles="1" noChangeArrowheads="1" noChangeShapeType="1" noTextEdit="1"/>
                </p:cNvSpPr>
                <p:nvPr/>
              </p:nvSpPr>
              <p:spPr bwMode="auto">
                <a:xfrm>
                  <a:off x="3264" y="3168"/>
                  <a:ext cx="1873" cy="671"/>
                </a:xfrm>
                <a:prstGeom prst="rect">
                  <a:avLst/>
                </a:prstGeom>
                <a:blipFill>
                  <a:blip r:embed="rId3"/>
                  <a:stretch>
                    <a:fillRect/>
                  </a:stretch>
                </a:blipFill>
                <a:ln>
                  <a:noFill/>
                </a:ln>
              </p:spPr>
              <p:txBody>
                <a:bodyPr/>
                <a:lstStyle/>
                <a:p>
                  <a:r>
                    <a:rPr lang="zh-CN" altLang="en-US">
                      <a:noFill/>
                    </a:rPr>
                    <a:t> </a:t>
                  </a:r>
                </a:p>
              </p:txBody>
            </p:sp>
          </mc:Fallback>
        </mc:AlternateContent>
        <p:sp>
          <p:nvSpPr>
            <p:cNvPr id="15376" name="Text Box 60"/>
            <p:cNvSpPr txBox="1">
              <a:spLocks noChangeArrowheads="1"/>
            </p:cNvSpPr>
            <p:nvPr/>
          </p:nvSpPr>
          <p:spPr bwMode="auto">
            <a:xfrm>
              <a:off x="2112" y="3264"/>
              <a:ext cx="854" cy="591"/>
            </a:xfrm>
            <a:prstGeom prst="rect">
              <a:avLst/>
            </a:prstGeom>
            <a:noFill/>
            <a:ln w="9525">
              <a:noFill/>
              <a:miter lim="800000"/>
              <a:headEnd/>
              <a:tailEnd/>
            </a:ln>
          </p:spPr>
          <p:txBody>
            <a:bodyPr wrap="none">
              <a:spAutoFit/>
            </a:bodyPr>
            <a:lstStyle/>
            <a:p>
              <a:r>
                <a:rPr lang="en-US" sz="5100" dirty="0"/>
                <a:t>population</a:t>
              </a:r>
            </a:p>
            <a:p>
              <a:r>
                <a:rPr lang="en-US" sz="5100" dirty="0"/>
                <a:t>activity</a:t>
              </a:r>
            </a:p>
          </p:txBody>
        </p:sp>
      </p:grpSp>
      <p:sp>
        <p:nvSpPr>
          <p:cNvPr id="6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Rate codes: population activity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3" name="Straight Connector 6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64" name="Picture 2"/>
          <p:cNvPicPr>
            <a:picLocks noChangeAspect="1" noChangeArrowheads="1"/>
          </p:cNvPicPr>
          <p:nvPr/>
        </p:nvPicPr>
        <p:blipFill>
          <a:blip r:embed="rId4"/>
          <a:srcRect/>
          <a:stretch>
            <a:fillRect/>
          </a:stretch>
        </p:blipFill>
        <p:spPr bwMode="auto">
          <a:xfrm>
            <a:off x="1475855" y="2700514"/>
            <a:ext cx="6921945" cy="5184064"/>
          </a:xfrm>
          <a:prstGeom prst="rect">
            <a:avLst/>
          </a:prstGeom>
          <a:noFill/>
          <a:ln w="9525">
            <a:noFill/>
            <a:miter lim="800000"/>
            <a:headEnd/>
            <a:tailEnd/>
          </a:ln>
        </p:spPr>
      </p:pic>
      <p:sp>
        <p:nvSpPr>
          <p:cNvPr id="43" name="TextBox 42"/>
          <p:cNvSpPr txBox="1"/>
          <p:nvPr/>
        </p:nvSpPr>
        <p:spPr>
          <a:xfrm>
            <a:off x="1775510" y="8584021"/>
            <a:ext cx="5432898" cy="969496"/>
          </a:xfrm>
          <a:prstGeom prst="rect">
            <a:avLst/>
          </a:prstGeom>
          <a:solidFill>
            <a:srgbClr val="FFFF00"/>
          </a:solidFill>
        </p:spPr>
        <p:txBody>
          <a:bodyPr wrap="none" rtlCol="0">
            <a:spAutoFit/>
          </a:bodyPr>
          <a:lstStyle/>
          <a:p>
            <a:r>
              <a:rPr lang="en-US" dirty="0">
                <a:solidFill>
                  <a:srgbClr val="FF0000"/>
                </a:solidFill>
              </a:rPr>
              <a:t>‘natural readout’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6050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6050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6050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605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6050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500" grpId="0" animBg="1"/>
      <p:bldP spid="360501" grpId="0" animBg="1"/>
      <p:bldP spid="360502" grpId="0" animBg="1"/>
      <p:bldP spid="360503" grpId="0" autoUpdateAnimBg="0"/>
      <p:bldP spid="360504" grpId="0" animBg="1"/>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8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Three definitions of Rate codes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29" name="TextBox 128"/>
          <p:cNvSpPr txBox="1"/>
          <p:nvPr/>
        </p:nvSpPr>
        <p:spPr>
          <a:xfrm>
            <a:off x="11961494" y="1959130"/>
            <a:ext cx="9546203" cy="8079135"/>
          </a:xfrm>
          <a:prstGeom prst="rect">
            <a:avLst/>
          </a:prstGeom>
          <a:noFill/>
        </p:spPr>
        <p:txBody>
          <a:bodyPr wrap="none" rtlCol="0">
            <a:spAutoFit/>
          </a:bodyPr>
          <a:lstStyle/>
          <a:p>
            <a:r>
              <a:rPr lang="en-US" sz="6000" b="1" dirty="0"/>
              <a:t>Three averaging methods</a:t>
            </a:r>
          </a:p>
          <a:p>
            <a:endParaRPr lang="en-US" sz="6000" b="1" dirty="0"/>
          </a:p>
          <a:p>
            <a:pPr>
              <a:buFontTx/>
              <a:buChar char="-"/>
            </a:pPr>
            <a:r>
              <a:rPr lang="en-US" dirty="0"/>
              <a:t>over time</a:t>
            </a:r>
          </a:p>
          <a:p>
            <a:pPr>
              <a:buFontTx/>
              <a:buChar char="-"/>
            </a:pPr>
            <a:endParaRPr lang="en-US" dirty="0"/>
          </a:p>
          <a:p>
            <a:pPr>
              <a:buFontTx/>
              <a:buChar char="-"/>
            </a:pPr>
            <a:endParaRPr lang="en-US" dirty="0"/>
          </a:p>
          <a:p>
            <a:pPr>
              <a:buFontTx/>
              <a:buChar char="-"/>
            </a:pPr>
            <a:r>
              <a:rPr lang="en-US" dirty="0"/>
              <a:t> over repetitions</a:t>
            </a:r>
          </a:p>
          <a:p>
            <a:pPr>
              <a:buFontTx/>
              <a:buChar char="-"/>
            </a:pPr>
            <a:endParaRPr lang="en-US" dirty="0"/>
          </a:p>
          <a:p>
            <a:pPr>
              <a:buFontTx/>
              <a:buChar char="-"/>
            </a:pPr>
            <a:endParaRPr lang="en-US" dirty="0"/>
          </a:p>
          <a:p>
            <a:pPr>
              <a:buFontTx/>
              <a:buChar char="-"/>
            </a:pPr>
            <a:r>
              <a:rPr lang="en-US" dirty="0"/>
              <a:t> over population (space)</a:t>
            </a:r>
          </a:p>
        </p:txBody>
      </p:sp>
      <p:cxnSp>
        <p:nvCxnSpPr>
          <p:cNvPr id="130" name="Straight Connector 1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6726000" y="7291137"/>
            <a:ext cx="4413388" cy="1846659"/>
          </a:xfrm>
          <a:prstGeom prst="rect">
            <a:avLst/>
          </a:prstGeom>
          <a:solidFill>
            <a:srgbClr val="FFFF00"/>
          </a:solidFill>
        </p:spPr>
        <p:txBody>
          <a:bodyPr wrap="none" rtlCol="0">
            <a:spAutoFit/>
          </a:bodyPr>
          <a:lstStyle/>
          <a:p>
            <a:r>
              <a:rPr lang="en-US" dirty="0">
                <a:solidFill>
                  <a:srgbClr val="FF0000"/>
                </a:solidFill>
              </a:rPr>
              <a:t>Not possible </a:t>
            </a:r>
          </a:p>
          <a:p>
            <a:r>
              <a:rPr lang="en-US" dirty="0">
                <a:solidFill>
                  <a:srgbClr val="FF0000"/>
                </a:solidFill>
              </a:rPr>
              <a:t>for animal!!!</a:t>
            </a:r>
          </a:p>
        </p:txBody>
      </p:sp>
      <p:sp>
        <p:nvSpPr>
          <p:cNvPr id="7" name="TextBox 6"/>
          <p:cNvSpPr txBox="1"/>
          <p:nvPr/>
        </p:nvSpPr>
        <p:spPr>
          <a:xfrm>
            <a:off x="15827937" y="4186989"/>
            <a:ext cx="4007828" cy="1846659"/>
          </a:xfrm>
          <a:prstGeom prst="rect">
            <a:avLst/>
          </a:prstGeom>
          <a:solidFill>
            <a:srgbClr val="FFFF00"/>
          </a:solidFill>
        </p:spPr>
        <p:txBody>
          <a:bodyPr wrap="none" rtlCol="0">
            <a:spAutoFit/>
          </a:bodyPr>
          <a:lstStyle/>
          <a:p>
            <a:r>
              <a:rPr lang="en-US" dirty="0">
                <a:solidFill>
                  <a:srgbClr val="FF0000"/>
                </a:solidFill>
              </a:rPr>
              <a:t>Too slow </a:t>
            </a:r>
          </a:p>
          <a:p>
            <a:r>
              <a:rPr lang="en-US" dirty="0">
                <a:solidFill>
                  <a:srgbClr val="FF0000"/>
                </a:solidFill>
              </a:rPr>
              <a:t>for animal!!!</a:t>
            </a:r>
          </a:p>
        </p:txBody>
      </p:sp>
      <p:sp>
        <p:nvSpPr>
          <p:cNvPr id="8" name="TextBox 7"/>
          <p:cNvSpPr txBox="1"/>
          <p:nvPr/>
        </p:nvSpPr>
        <p:spPr>
          <a:xfrm>
            <a:off x="14519306" y="10038265"/>
            <a:ext cx="2723823" cy="969496"/>
          </a:xfrm>
          <a:prstGeom prst="rect">
            <a:avLst/>
          </a:prstGeom>
          <a:solidFill>
            <a:srgbClr val="FFFF00"/>
          </a:solidFill>
        </p:spPr>
        <p:txBody>
          <a:bodyPr wrap="none" rtlCol="0">
            <a:spAutoFit/>
          </a:bodyPr>
          <a:lstStyle/>
          <a:p>
            <a:r>
              <a:rPr lang="en-US" dirty="0">
                <a:solidFill>
                  <a:srgbClr val="FF0000"/>
                </a:solidFill>
              </a:rPr>
              <a:t>‘natural’</a:t>
            </a:r>
          </a:p>
        </p:txBody>
      </p:sp>
      <p:sp>
        <p:nvSpPr>
          <p:cNvPr id="9" name="TextBox 8"/>
          <p:cNvSpPr txBox="1"/>
          <p:nvPr/>
        </p:nvSpPr>
        <p:spPr>
          <a:xfrm>
            <a:off x="4475747" y="4716379"/>
            <a:ext cx="4578497" cy="969496"/>
          </a:xfrm>
          <a:prstGeom prst="rect">
            <a:avLst/>
          </a:prstGeom>
          <a:noFill/>
        </p:spPr>
        <p:txBody>
          <a:bodyPr wrap="none" rtlCol="0">
            <a:spAutoFit/>
          </a:bodyPr>
          <a:lstStyle/>
          <a:p>
            <a:r>
              <a:rPr lang="en-US" i="1" dirty="0"/>
              <a:t>single neuron</a:t>
            </a:r>
          </a:p>
        </p:txBody>
      </p:sp>
      <p:sp>
        <p:nvSpPr>
          <p:cNvPr id="10" name="TextBox 9"/>
          <p:cNvSpPr txBox="1"/>
          <p:nvPr/>
        </p:nvSpPr>
        <p:spPr>
          <a:xfrm>
            <a:off x="4772526" y="7291137"/>
            <a:ext cx="4578497" cy="969496"/>
          </a:xfrm>
          <a:prstGeom prst="rect">
            <a:avLst/>
          </a:prstGeom>
          <a:noFill/>
        </p:spPr>
        <p:txBody>
          <a:bodyPr wrap="none" rtlCol="0">
            <a:spAutoFit/>
          </a:bodyPr>
          <a:lstStyle/>
          <a:p>
            <a:r>
              <a:rPr lang="en-US" i="1" dirty="0"/>
              <a:t>single neuron</a:t>
            </a:r>
          </a:p>
        </p:txBody>
      </p:sp>
      <p:sp>
        <p:nvSpPr>
          <p:cNvPr id="11" name="TextBox 10"/>
          <p:cNvSpPr txBox="1"/>
          <p:nvPr/>
        </p:nvSpPr>
        <p:spPr>
          <a:xfrm>
            <a:off x="4924926" y="9553517"/>
            <a:ext cx="4822154" cy="969496"/>
          </a:xfrm>
          <a:prstGeom prst="rect">
            <a:avLst/>
          </a:prstGeom>
          <a:noFill/>
        </p:spPr>
        <p:txBody>
          <a:bodyPr wrap="none" rtlCol="0">
            <a:spAutoFit/>
          </a:bodyPr>
          <a:lstStyle/>
          <a:p>
            <a:r>
              <a:rPr lang="en-US" i="1" dirty="0"/>
              <a:t>many neurons</a:t>
            </a:r>
          </a:p>
        </p:txBody>
      </p:sp>
      <p:sp>
        <p:nvSpPr>
          <p:cNvPr id="12" name="Oval 70"/>
          <p:cNvSpPr>
            <a:spLocks noChangeArrowheads="1"/>
          </p:cNvSpPr>
          <p:nvPr/>
        </p:nvSpPr>
        <p:spPr bwMode="auto">
          <a:xfrm>
            <a:off x="10385955" y="4698961"/>
            <a:ext cx="848510" cy="859143"/>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3" name="Line 78"/>
          <p:cNvSpPr>
            <a:spLocks noChangeShapeType="1"/>
          </p:cNvSpPr>
          <p:nvPr/>
        </p:nvSpPr>
        <p:spPr bwMode="auto">
          <a:xfrm>
            <a:off x="7778803" y="4919545"/>
            <a:ext cx="2550881" cy="126587"/>
          </a:xfrm>
          <a:prstGeom prst="line">
            <a:avLst/>
          </a:prstGeom>
          <a:noFill/>
          <a:ln w="57150">
            <a:solidFill>
              <a:schemeClr val="accent2"/>
            </a:solidFill>
            <a:round/>
            <a:headEnd/>
            <a:tailEnd type="triangle" w="med" len="med"/>
          </a:ln>
        </p:spPr>
        <p:txBody>
          <a:bodyPr lIns="192911" tIns="96455" rIns="192911" bIns="96455"/>
          <a:lstStyle/>
          <a:p>
            <a:endParaRPr lang="en-US"/>
          </a:p>
        </p:txBody>
      </p:sp>
      <p:sp>
        <p:nvSpPr>
          <p:cNvPr id="14" name="Oval 70"/>
          <p:cNvSpPr>
            <a:spLocks noChangeArrowheads="1"/>
          </p:cNvSpPr>
          <p:nvPr/>
        </p:nvSpPr>
        <p:spPr bwMode="auto">
          <a:xfrm>
            <a:off x="10385955" y="7291137"/>
            <a:ext cx="848510" cy="859143"/>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5" name="Line 78"/>
          <p:cNvSpPr>
            <a:spLocks noChangeShapeType="1"/>
          </p:cNvSpPr>
          <p:nvPr/>
        </p:nvSpPr>
        <p:spPr bwMode="auto">
          <a:xfrm>
            <a:off x="7778803" y="7511721"/>
            <a:ext cx="2550881" cy="126587"/>
          </a:xfrm>
          <a:prstGeom prst="line">
            <a:avLst/>
          </a:prstGeom>
          <a:noFill/>
          <a:ln w="57150">
            <a:solidFill>
              <a:schemeClr val="accent2"/>
            </a:solidFill>
            <a:round/>
            <a:headEnd/>
            <a:tailEnd type="triangle" w="med" len="med"/>
          </a:ln>
        </p:spPr>
        <p:txBody>
          <a:bodyPr lIns="192911" tIns="96455" rIns="192911" bIns="96455"/>
          <a:lstStyle/>
          <a:p>
            <a:endParaRPr lang="en-US"/>
          </a:p>
        </p:txBody>
      </p:sp>
      <p:grpSp>
        <p:nvGrpSpPr>
          <p:cNvPr id="16" name="Group 33"/>
          <p:cNvGrpSpPr>
            <a:grpSpLocks/>
          </p:cNvGrpSpPr>
          <p:nvPr/>
        </p:nvGrpSpPr>
        <p:grpSpPr bwMode="auto">
          <a:xfrm>
            <a:off x="9792307" y="9553517"/>
            <a:ext cx="2169187" cy="1946621"/>
            <a:chOff x="4611" y="3499"/>
            <a:chExt cx="715" cy="692"/>
          </a:xfrm>
        </p:grpSpPr>
        <p:sp>
          <p:nvSpPr>
            <p:cNvPr id="17"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8"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9"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0"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1"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2"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3"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4"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5"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6"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7"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8"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9"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30"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31"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32"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33"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34"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35"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36"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37"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38"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39"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40"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41"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42"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3"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4"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5"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6"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7"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8"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9"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50"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30"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7.3.</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flipH="1">
            <a:off x="697825" y="1171412"/>
            <a:ext cx="16727638" cy="14126944"/>
          </a:xfrm>
          <a:prstGeom prst="rect">
            <a:avLst/>
          </a:prstGeom>
          <a:noFill/>
        </p:spPr>
        <p:txBody>
          <a:bodyPr wrap="square" rtlCol="0">
            <a:spAutoFit/>
          </a:bodyPr>
          <a:lstStyle/>
          <a:p>
            <a:r>
              <a:rPr lang="en-US" sz="3200" b="1" dirty="0"/>
              <a:t>Rate codes. </a:t>
            </a:r>
            <a:r>
              <a:rPr lang="en-US" sz="3200" dirty="0"/>
              <a:t>Suppose that in some brain area we have a group of </a:t>
            </a:r>
            <a:r>
              <a:rPr lang="en-US" sz="3200" b="1" dirty="0"/>
              <a:t>500 neurons</a:t>
            </a:r>
            <a:r>
              <a:rPr lang="en-US" sz="3200" dirty="0"/>
              <a:t>. All neurons </a:t>
            </a:r>
            <a:r>
              <a:rPr lang="en-US" sz="3200" b="1" dirty="0"/>
              <a:t>have identical parameters </a:t>
            </a:r>
            <a:r>
              <a:rPr lang="en-US" sz="3200" dirty="0"/>
              <a:t>and they all receive </a:t>
            </a:r>
            <a:r>
              <a:rPr lang="en-US" sz="3200" b="1" dirty="0"/>
              <a:t>the same input</a:t>
            </a:r>
            <a:r>
              <a:rPr lang="en-US" sz="3200" dirty="0"/>
              <a:t>. Input is given by sensory stimulation and passes through 2 preliminary neuronal processing steps before it arrives at our group of 500 neurons. Within the group, neurons are </a:t>
            </a:r>
            <a:r>
              <a:rPr lang="en-US" sz="3200" b="1" dirty="0"/>
              <a:t>not connected </a:t>
            </a:r>
            <a:r>
              <a:rPr lang="en-US" sz="3200" dirty="0"/>
              <a:t>to each other.  Imagine the brain as a  model network containing 100 000 nonlinear integrate-and-fire neurons, so that we know exactly how each neuron functions.</a:t>
            </a:r>
          </a:p>
          <a:p>
            <a:endParaRPr lang="en-US" sz="3200" dirty="0"/>
          </a:p>
          <a:p>
            <a:r>
              <a:rPr lang="en-US" sz="3200" dirty="0"/>
              <a:t>Experimentalist A makes a measurement in a </a:t>
            </a:r>
            <a:r>
              <a:rPr lang="en-US" sz="3200" b="1" dirty="0"/>
              <a:t>single trial on all 500 neurons </a:t>
            </a:r>
            <a:r>
              <a:rPr lang="en-US" sz="3200" dirty="0"/>
              <a:t>using a multi-electrode array, during a period of sensory stimulation. </a:t>
            </a:r>
          </a:p>
          <a:p>
            <a:endParaRPr lang="en-US" sz="3200" dirty="0"/>
          </a:p>
          <a:p>
            <a:r>
              <a:rPr lang="en-US" sz="3200" dirty="0"/>
              <a:t>Experimentalist B picks an arbitrary </a:t>
            </a:r>
            <a:r>
              <a:rPr lang="en-US" sz="3200" b="1" dirty="0"/>
              <a:t>single neuron and repeats </a:t>
            </a:r>
            <a:r>
              <a:rPr lang="en-US" sz="3200" dirty="0"/>
              <a:t>the same sensory stimulation 500 times (with long pauses in between, say one per day).</a:t>
            </a:r>
          </a:p>
          <a:p>
            <a:endParaRPr lang="en-US" sz="3200" dirty="0"/>
          </a:p>
          <a:p>
            <a:r>
              <a:rPr lang="en-US" sz="3200" dirty="0"/>
              <a:t>Experimentalist C </a:t>
            </a:r>
            <a:r>
              <a:rPr lang="en-US" sz="3200" b="1" dirty="0"/>
              <a:t>repeats </a:t>
            </a:r>
            <a:r>
              <a:rPr lang="en-US" sz="3200" dirty="0"/>
              <a:t>the same sensory stimulation 500 times (1 per day), but every day he </a:t>
            </a:r>
            <a:r>
              <a:rPr lang="en-US" sz="3200" b="1" dirty="0"/>
              <a:t>picks a random neuron </a:t>
            </a:r>
            <a:r>
              <a:rPr lang="en-US" sz="3200" dirty="0"/>
              <a:t>(amongst the 500 neurons).</a:t>
            </a:r>
          </a:p>
          <a:p>
            <a:endParaRPr lang="en-US" sz="3200" dirty="0"/>
          </a:p>
          <a:p>
            <a:r>
              <a:rPr lang="en-US" sz="3200" dirty="0"/>
              <a:t>All three determine the time-dependent firing rate.</a:t>
            </a:r>
          </a:p>
          <a:p>
            <a:r>
              <a:rPr lang="en-US" sz="3200" dirty="0"/>
              <a:t>[ ] A and B and C are expected to find the same result.</a:t>
            </a:r>
          </a:p>
          <a:p>
            <a:r>
              <a:rPr lang="en-US" sz="3200" dirty="0"/>
              <a:t>[ ] A and B are expected to find the same result, but that of C is expected to be  different.</a:t>
            </a:r>
          </a:p>
          <a:p>
            <a:r>
              <a:rPr lang="en-US" sz="3200" dirty="0"/>
              <a:t>[ ] B and C are expected to find the same result, but that of A is expected to be  different.</a:t>
            </a:r>
          </a:p>
          <a:p>
            <a:r>
              <a:rPr lang="en-US" sz="3200" dirty="0"/>
              <a:t>[ ] None of the above three options is correct.</a:t>
            </a:r>
            <a:endParaRPr lang="en-US" sz="4000" dirty="0"/>
          </a:p>
          <a:p>
            <a:endParaRPr lang="en-US" sz="4000" dirty="0"/>
          </a:p>
          <a:p>
            <a:endParaRPr lang="en-US" sz="4000" dirty="0"/>
          </a:p>
          <a:p>
            <a:endParaRPr lang="en-US" sz="4000" dirty="0"/>
          </a:p>
          <a:p>
            <a:endParaRPr lang="en-US" sz="4000" dirty="0"/>
          </a:p>
          <a:p>
            <a:endParaRPr lang="en-US" sz="4000" dirty="0"/>
          </a:p>
          <a:p>
            <a:r>
              <a:rPr lang="en-US" sz="4000" dirty="0"/>
              <a:t> </a:t>
            </a:r>
          </a:p>
        </p:txBody>
      </p:sp>
      <p:sp>
        <p:nvSpPr>
          <p:cNvPr id="36" name="Rectangle 46"/>
          <p:cNvSpPr>
            <a:spLocks noChangeArrowheads="1"/>
          </p:cNvSpPr>
          <p:nvPr/>
        </p:nvSpPr>
        <p:spPr bwMode="auto">
          <a:xfrm>
            <a:off x="0" y="1171412"/>
            <a:ext cx="21443098" cy="10547346"/>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grpSp>
        <p:nvGrpSpPr>
          <p:cNvPr id="2" name="Group 33"/>
          <p:cNvGrpSpPr>
            <a:grpSpLocks/>
          </p:cNvGrpSpPr>
          <p:nvPr/>
        </p:nvGrpSpPr>
        <p:grpSpPr bwMode="auto">
          <a:xfrm>
            <a:off x="18440190" y="2195765"/>
            <a:ext cx="2169187" cy="1946621"/>
            <a:chOff x="4611" y="3499"/>
            <a:chExt cx="715" cy="692"/>
          </a:xfrm>
        </p:grpSpPr>
        <p:sp>
          <p:nvSpPr>
            <p:cNvPr id="9"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0"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1"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2"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3"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4"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7"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8"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9"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0"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1"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22"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3"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24"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25"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26"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28"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32"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33"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34"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35"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37"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38"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39"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40"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41"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42"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43"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44"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45"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46"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47"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48" name="Line 72"/>
          <p:cNvSpPr>
            <a:spLocks noChangeShapeType="1"/>
          </p:cNvSpPr>
          <p:nvPr/>
        </p:nvSpPr>
        <p:spPr bwMode="auto">
          <a:xfrm flipH="1">
            <a:off x="20066322" y="1436247"/>
            <a:ext cx="1361719" cy="1274304"/>
          </a:xfrm>
          <a:prstGeom prst="line">
            <a:avLst/>
          </a:prstGeom>
          <a:noFill/>
          <a:ln w="9525">
            <a:solidFill>
              <a:schemeClr val="accent2"/>
            </a:solidFill>
            <a:round/>
            <a:headEnd/>
            <a:tailEnd/>
          </a:ln>
        </p:spPr>
        <p:txBody>
          <a:bodyPr lIns="192911" tIns="96455" rIns="192911" bIns="96455"/>
          <a:lstStyle/>
          <a:p>
            <a:endParaRPr lang="en-US"/>
          </a:p>
        </p:txBody>
      </p:sp>
      <p:pic>
        <p:nvPicPr>
          <p:cNvPr id="49" name="Picture 7" descr="pipe_cervelle"/>
          <p:cNvPicPr>
            <a:picLocks noChangeAspect="1" noChangeArrowheads="1"/>
          </p:cNvPicPr>
          <p:nvPr/>
        </p:nvPicPr>
        <p:blipFill>
          <a:blip r:embed="rId3"/>
          <a:srcRect/>
          <a:stretch>
            <a:fillRect/>
          </a:stretch>
        </p:blipFill>
        <p:spPr bwMode="auto">
          <a:xfrm>
            <a:off x="17425463" y="6851338"/>
            <a:ext cx="3117326" cy="2745523"/>
          </a:xfrm>
          <a:prstGeom prst="rect">
            <a:avLst/>
          </a:prstGeom>
          <a:noFill/>
          <a:ln w="9525">
            <a:noFill/>
            <a:miter lim="800000"/>
            <a:headEnd/>
            <a:tailEnd/>
          </a:ln>
        </p:spPr>
      </p:pic>
      <p:sp>
        <p:nvSpPr>
          <p:cNvPr id="50" name="Rectangle 49"/>
          <p:cNvSpPr/>
          <p:nvPr/>
        </p:nvSpPr>
        <p:spPr>
          <a:xfrm>
            <a:off x="17425464" y="8835783"/>
            <a:ext cx="3183914" cy="737015"/>
          </a:xfrm>
          <a:prstGeom prst="rect">
            <a:avLst/>
          </a:prstGeom>
          <a:solidFill>
            <a:schemeClr val="accent6">
              <a:lumMod val="20000"/>
              <a:lumOff val="80000"/>
            </a:schemeClr>
          </a:solidFill>
          <a:ln>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Line 76"/>
          <p:cNvSpPr>
            <a:spLocks noChangeShapeType="1"/>
          </p:cNvSpPr>
          <p:nvPr/>
        </p:nvSpPr>
        <p:spPr bwMode="auto">
          <a:xfrm flipH="1">
            <a:off x="18267629" y="3529144"/>
            <a:ext cx="2275159" cy="3642879"/>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52" name="Line 75"/>
          <p:cNvSpPr>
            <a:spLocks noChangeShapeType="1"/>
          </p:cNvSpPr>
          <p:nvPr/>
        </p:nvSpPr>
        <p:spPr bwMode="auto">
          <a:xfrm flipH="1">
            <a:off x="18267630" y="3346297"/>
            <a:ext cx="172560" cy="3699142"/>
          </a:xfrm>
          <a:prstGeom prst="line">
            <a:avLst/>
          </a:prstGeom>
          <a:noFill/>
          <a:ln w="9525">
            <a:solidFill>
              <a:schemeClr val="tx1"/>
            </a:solidFill>
            <a:prstDash val="lgDash"/>
            <a:round/>
            <a:headEnd/>
            <a:tailEnd/>
          </a:ln>
        </p:spPr>
        <p:txBody>
          <a:bodyPr lIns="192911" tIns="96455" rIns="192911" bIns="96455"/>
          <a:lstStyle/>
          <a:p>
            <a:endParaRPr lang="en-US"/>
          </a:p>
        </p:txBody>
      </p:sp>
      <p:sp>
        <p:nvSpPr>
          <p:cNvPr id="53" name="Text Box 8"/>
          <p:cNvSpPr txBox="1">
            <a:spLocks noChangeArrowheads="1"/>
          </p:cNvSpPr>
          <p:nvPr/>
        </p:nvSpPr>
        <p:spPr bwMode="auto">
          <a:xfrm>
            <a:off x="16898278" y="8893602"/>
            <a:ext cx="593172" cy="1071957"/>
          </a:xfrm>
          <a:prstGeom prst="rect">
            <a:avLst/>
          </a:prstGeom>
          <a:noFill/>
          <a:ln w="9525">
            <a:noFill/>
            <a:miter lim="800000"/>
            <a:headEnd/>
            <a:tailEnd/>
          </a:ln>
        </p:spPr>
        <p:txBody>
          <a:bodyPr wrap="none" lIns="192911" tIns="96455" rIns="192911" bIns="96455">
            <a:spAutoFit/>
          </a:bodyPr>
          <a:lstStyle/>
          <a:p>
            <a:r>
              <a:rPr lang="en-US" dirty="0"/>
              <a:t> </a:t>
            </a:r>
          </a:p>
        </p:txBody>
      </p:sp>
      <p:sp>
        <p:nvSpPr>
          <p:cNvPr id="54" name="Text Box 98"/>
          <p:cNvSpPr txBox="1">
            <a:spLocks noChangeArrowheads="1"/>
          </p:cNvSpPr>
          <p:nvPr/>
        </p:nvSpPr>
        <p:spPr bwMode="auto">
          <a:xfrm>
            <a:off x="11554056" y="7972232"/>
            <a:ext cx="6429705" cy="1856787"/>
          </a:xfrm>
          <a:prstGeom prst="rect">
            <a:avLst/>
          </a:prstGeom>
          <a:solidFill>
            <a:srgbClr val="FFFF00"/>
          </a:solidFill>
          <a:ln w="38100">
            <a:solidFill>
              <a:schemeClr val="accent2"/>
            </a:solidFill>
            <a:miter lim="800000"/>
            <a:headEnd/>
            <a:tailEnd/>
          </a:ln>
        </p:spPr>
        <p:txBody>
          <a:bodyPr wrap="none" lIns="192911" tIns="96455" rIns="192911" bIns="96455">
            <a:spAutoFit/>
          </a:bodyPr>
          <a:lstStyle/>
          <a:p>
            <a:r>
              <a:rPr lang="fr-CH" sz="5400" i="1" dirty="0"/>
              <a:t>Start </a:t>
            </a:r>
            <a:r>
              <a:rPr lang="fr-CH" sz="5400" i="1" dirty="0" err="1"/>
              <a:t>at</a:t>
            </a:r>
            <a:r>
              <a:rPr lang="fr-CH" sz="5400" i="1" dirty="0"/>
              <a:t> 10:50, </a:t>
            </a:r>
          </a:p>
          <a:p>
            <a:r>
              <a:rPr lang="fr-CH" sz="5400" i="1" dirty="0"/>
              <a:t>Discussion </a:t>
            </a:r>
            <a:r>
              <a:rPr lang="fr-CH" sz="5400" i="1" dirty="0" err="1"/>
              <a:t>at</a:t>
            </a:r>
            <a:r>
              <a:rPr lang="fr-CH" sz="5400" i="1" dirty="0"/>
              <a:t> 10:55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lang="fr-CH" sz="5400" b="1" noProof="0" dirty="0">
                <a:latin typeface="Arial Narrow" pitchFamily="34" charset="0"/>
                <a:cs typeface="ＭＳ Ｐゴシック" charset="0"/>
              </a:rPr>
              <a:t>Poisson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Poisson Model</a:t>
            </a:r>
          </a:p>
          <a:p>
            <a:pPr marL="1079500" lvl="0" indent="-568325" eaLnBrk="0" hangingPunct="0">
              <a:buClr>
                <a:srgbClr val="FF0000"/>
              </a:buClr>
              <a:buSzPct val="150000"/>
              <a:defRPr/>
            </a:pPr>
            <a:r>
              <a:rPr lang="fr-CH" sz="4400" dirty="0">
                <a:latin typeface="Arial Narrow" pitchFamily="34" charset="0"/>
              </a:rPr>
              <a:t>         - 3 </a:t>
            </a:r>
            <a:r>
              <a:rPr lang="fr-CH" sz="4400" dirty="0" err="1">
                <a:latin typeface="Arial Narrow" pitchFamily="34" charset="0"/>
              </a:rPr>
              <a:t>definitions</a:t>
            </a:r>
            <a:r>
              <a:rPr lang="fr-CH" sz="4400" dirty="0">
                <a:latin typeface="Arial Narrow" pitchFamily="34" charset="0"/>
              </a:rPr>
              <a:t> of rate </a:t>
            </a:r>
            <a:r>
              <a:rPr lang="fr-CH" sz="4400" dirty="0" err="1">
                <a:latin typeface="Arial Narrow" pitchFamily="34" charset="0"/>
              </a:rPr>
              <a:t>coding</a:t>
            </a:r>
            <a:endParaRPr lang="fr-CH" sz="4400" dirty="0">
              <a:latin typeface="Arial Narrow" pitchFamily="34"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3</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Poisson Model – rate coding</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313929"/>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5245770"/>
            <a:ext cx="9773651" cy="2141621"/>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3837920"/>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952340" y="3382981"/>
            <a:ext cx="9250439" cy="2921566"/>
          </a:xfrm>
          <a:prstGeom prst="rect">
            <a:avLst/>
          </a:prstGeom>
        </p:spPr>
        <p:txBody>
          <a:bodyPr vert="horz" wrap="square" lIns="91440" tIns="45720" rIns="91440" bIns="45720"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ct val="0"/>
              </a:spcAft>
              <a:buClrTx/>
              <a:buSzTx/>
              <a:buFontTx/>
              <a:buNone/>
              <a:tabLst/>
              <a:defRPr/>
            </a:pPr>
            <a:r>
              <a:rPr kumimoji="0" lang="en-US" sz="6600" b="0" i="0" u="none" strike="noStrike" kern="1200" cap="none" spc="236" normalizeH="0" baseline="0" noProof="0">
                <a:ln>
                  <a:noFill/>
                </a:ln>
                <a:solidFill>
                  <a:srgbClr val="000000"/>
                </a:solidFill>
                <a:effectLst/>
                <a:uLnTx/>
                <a:uFillTx/>
                <a:latin typeface="Impact" charset="0"/>
                <a:ea typeface="ＭＳ Ｐゴシック" charset="0"/>
                <a:cs typeface="Impact" charset="0"/>
              </a:rPr>
              <a:t>Biological Modeling of Neural Networks</a:t>
            </a:r>
            <a:br>
              <a:rPr kumimoji="0" lang="en-US" sz="6600" b="0" i="0" u="none" strike="noStrike" kern="1200" cap="none" spc="236" normalizeH="0" baseline="0" noProof="0">
                <a:ln>
                  <a:noFill/>
                </a:ln>
                <a:solidFill>
                  <a:srgbClr val="000000"/>
                </a:solidFill>
                <a:effectLst/>
                <a:uLnTx/>
                <a:uFillTx/>
                <a:latin typeface="Impact" charset="0"/>
                <a:ea typeface="ＭＳ Ｐゴシック" charset="0"/>
                <a:cs typeface="Impact" charset="0"/>
              </a:rPr>
            </a:br>
            <a:endParaRPr kumimoji="0" lang="en-US" sz="6600" b="0" i="0" u="none" strike="noStrike" kern="1200" cap="none" spc="236" normalizeH="0" baseline="0" noProof="0" dirty="0">
              <a:ln>
                <a:noFill/>
              </a:ln>
              <a:solidFill>
                <a:srgbClr val="000000"/>
              </a:solidFill>
              <a:effectLst/>
              <a:uLnTx/>
              <a:uFillTx/>
              <a:latin typeface="Impact" charset="0"/>
              <a:ea typeface="ＭＳ Ｐゴシック" charset="0"/>
              <a:cs typeface="Impact"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D94998-65CC-4552-B753-B9435ABFC876}"/>
              </a:ext>
            </a:extLst>
          </p:cNvPr>
          <p:cNvPicPr>
            <a:picLocks noChangeAspect="1"/>
          </p:cNvPicPr>
          <p:nvPr/>
        </p:nvPicPr>
        <p:blipFill>
          <a:blip r:embed="rId2"/>
          <a:stretch>
            <a:fillRect/>
          </a:stretch>
        </p:blipFill>
        <p:spPr>
          <a:xfrm>
            <a:off x="0" y="0"/>
            <a:ext cx="21728699" cy="12152313"/>
          </a:xfrm>
          <a:prstGeom prst="rect">
            <a:avLst/>
          </a:prstGeom>
        </p:spPr>
      </p:pic>
    </p:spTree>
    <p:extLst>
      <p:ext uri="{BB962C8B-B14F-4D97-AF65-F5344CB8AC3E}">
        <p14:creationId xmlns:p14="http://schemas.microsoft.com/office/powerpoint/2010/main" val="236904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25603" name="Text Box 3"/>
          <p:cNvSpPr txBox="1">
            <a:spLocks noChangeArrowheads="1"/>
          </p:cNvSpPr>
          <p:nvPr/>
        </p:nvSpPr>
        <p:spPr bwMode="auto">
          <a:xfrm>
            <a:off x="2160746" y="590739"/>
            <a:ext cx="10300380" cy="979624"/>
          </a:xfrm>
          <a:prstGeom prst="rect">
            <a:avLst/>
          </a:prstGeom>
          <a:noFill/>
          <a:ln w="9525">
            <a:solidFill>
              <a:srgbClr val="FF0000"/>
            </a:solidFill>
            <a:miter lim="800000"/>
            <a:headEnd/>
            <a:tailEnd/>
          </a:ln>
        </p:spPr>
        <p:txBody>
          <a:bodyPr wrap="none" lIns="192911" tIns="96455" rIns="192911" bIns="96455">
            <a:spAutoFit/>
          </a:bodyPr>
          <a:lstStyle/>
          <a:p>
            <a:r>
              <a:rPr lang="en-US" sz="5100" dirty="0"/>
              <a:t>Detour: Receptive fields in V5/MT </a:t>
            </a:r>
          </a:p>
        </p:txBody>
      </p:sp>
      <p:sp>
        <p:nvSpPr>
          <p:cNvPr id="25604" name="Rectangle 5"/>
          <p:cNvSpPr>
            <a:spLocks noChangeArrowheads="1"/>
          </p:cNvSpPr>
          <p:nvPr/>
        </p:nvSpPr>
        <p:spPr bwMode="auto">
          <a:xfrm>
            <a:off x="12341763" y="7053687"/>
            <a:ext cx="9265700" cy="166250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605" name="Rectangle 24"/>
          <p:cNvSpPr>
            <a:spLocks noChangeArrowheads="1"/>
          </p:cNvSpPr>
          <p:nvPr/>
        </p:nvSpPr>
        <p:spPr bwMode="auto">
          <a:xfrm>
            <a:off x="12341762" y="6927100"/>
            <a:ext cx="9700851" cy="1662503"/>
          </a:xfrm>
          <a:prstGeom prst="rect">
            <a:avLst/>
          </a:prstGeom>
          <a:solidFill>
            <a:schemeClr val="bg1"/>
          </a:solidFill>
          <a:ln w="9525">
            <a:noFill/>
            <a:miter lim="800000"/>
            <a:headEnd/>
            <a:tailEnd/>
          </a:ln>
        </p:spPr>
        <p:txBody>
          <a:bodyPr wrap="none" lIns="192911" tIns="96455" rIns="192911" bIns="96455" anchor="ctr"/>
          <a:lstStyle/>
          <a:p>
            <a:endParaRPr lang="en-US"/>
          </a:p>
        </p:txBody>
      </p:sp>
      <p:pic>
        <p:nvPicPr>
          <p:cNvPr id="25608" name="Picture 43" descr="http://www.nature.com/nrn/journal/v4/n3/images/nrn1055-f1.jpg"/>
          <p:cNvPicPr>
            <a:picLocks noChangeAspect="1" noChangeArrowheads="1"/>
          </p:cNvPicPr>
          <p:nvPr/>
        </p:nvPicPr>
        <p:blipFill>
          <a:blip r:embed="rId3"/>
          <a:srcRect/>
          <a:stretch>
            <a:fillRect/>
          </a:stretch>
        </p:blipFill>
        <p:spPr bwMode="auto">
          <a:xfrm>
            <a:off x="3259874" y="1824255"/>
            <a:ext cx="10853307" cy="5890496"/>
          </a:xfrm>
          <a:prstGeom prst="rect">
            <a:avLst/>
          </a:prstGeom>
          <a:noFill/>
          <a:ln w="9525">
            <a:noFill/>
            <a:miter lim="800000"/>
            <a:headEnd/>
            <a:tailEnd/>
          </a:ln>
        </p:spPr>
      </p:pic>
      <p:sp>
        <p:nvSpPr>
          <p:cNvPr id="25609" name="Text Box 6"/>
          <p:cNvSpPr txBox="1">
            <a:spLocks noChangeArrowheads="1"/>
          </p:cNvSpPr>
          <p:nvPr/>
        </p:nvSpPr>
        <p:spPr bwMode="auto">
          <a:xfrm>
            <a:off x="3687522" y="2589401"/>
            <a:ext cx="2244265" cy="1764454"/>
          </a:xfrm>
          <a:prstGeom prst="rect">
            <a:avLst/>
          </a:prstGeom>
          <a:noFill/>
          <a:ln w="9525">
            <a:noFill/>
            <a:miter lim="800000"/>
            <a:headEnd/>
            <a:tailEnd/>
          </a:ln>
        </p:spPr>
        <p:txBody>
          <a:bodyPr wrap="none" lIns="192911" tIns="96455" rIns="192911" bIns="96455">
            <a:spAutoFit/>
          </a:bodyPr>
          <a:lstStyle/>
          <a:p>
            <a:r>
              <a:rPr lang="en-US" sz="5100" dirty="0"/>
              <a:t>visual </a:t>
            </a:r>
          </a:p>
          <a:p>
            <a:r>
              <a:rPr lang="en-US" sz="5100" dirty="0"/>
              <a:t>cortex</a:t>
            </a:r>
            <a:endParaRPr lang="en-US" sz="3800" dirty="0"/>
          </a:p>
        </p:txBody>
      </p:sp>
      <p:sp>
        <p:nvSpPr>
          <p:cNvPr id="25610" name="Text Box 35"/>
          <p:cNvSpPr txBox="1">
            <a:spLocks noChangeArrowheads="1"/>
          </p:cNvSpPr>
          <p:nvPr/>
        </p:nvSpPr>
        <p:spPr bwMode="auto">
          <a:xfrm>
            <a:off x="4111249" y="7741632"/>
            <a:ext cx="9454572" cy="1949120"/>
          </a:xfrm>
          <a:prstGeom prst="rect">
            <a:avLst/>
          </a:prstGeom>
          <a:noFill/>
          <a:ln w="9525">
            <a:noFill/>
            <a:miter lim="800000"/>
            <a:headEnd/>
            <a:tailEnd/>
          </a:ln>
        </p:spPr>
        <p:txBody>
          <a:bodyPr wrap="none" lIns="192911" tIns="96455" rIns="192911" bIns="96455">
            <a:spAutoFit/>
          </a:bodyPr>
          <a:lstStyle/>
          <a:p>
            <a:r>
              <a:rPr lang="fr-CH" b="0" dirty="0"/>
              <a:t> </a:t>
            </a:r>
            <a:r>
              <a:rPr lang="fr-CH" dirty="0" err="1"/>
              <a:t>c</a:t>
            </a:r>
            <a:r>
              <a:rPr lang="fr-CH" b="0" dirty="0" err="1"/>
              <a:t>ells</a:t>
            </a:r>
            <a:r>
              <a:rPr lang="fr-CH" b="0" dirty="0"/>
              <a:t> in </a:t>
            </a:r>
            <a:r>
              <a:rPr lang="fr-CH" b="0" dirty="0" err="1"/>
              <a:t>visual</a:t>
            </a:r>
            <a:r>
              <a:rPr lang="fr-CH" b="0" dirty="0"/>
              <a:t> cortex MT/V5</a:t>
            </a:r>
          </a:p>
          <a:p>
            <a:r>
              <a:rPr lang="fr-CH" b="0" dirty="0"/>
              <a:t> </a:t>
            </a:r>
            <a:r>
              <a:rPr lang="fr-CH" b="0" dirty="0" err="1"/>
              <a:t>respond</a:t>
            </a:r>
            <a:r>
              <a:rPr lang="fr-CH" b="0" dirty="0"/>
              <a:t> to motion stimuli</a:t>
            </a:r>
          </a:p>
        </p:txBody>
      </p:sp>
      <p:grpSp>
        <p:nvGrpSpPr>
          <p:cNvPr id="2" name="Group 42"/>
          <p:cNvGrpSpPr>
            <a:grpSpLocks/>
          </p:cNvGrpSpPr>
          <p:nvPr/>
        </p:nvGrpSpPr>
        <p:grpSpPr bwMode="auto">
          <a:xfrm flipH="1">
            <a:off x="13908715" y="1936676"/>
            <a:ext cx="3316144" cy="5167545"/>
            <a:chOff x="7524329" y="4373562"/>
            <a:chExt cx="1403350" cy="2484437"/>
          </a:xfrm>
        </p:grpSpPr>
        <p:sp>
          <p:nvSpPr>
            <p:cNvPr id="25611" name="AutoShape 4"/>
            <p:cNvSpPr>
              <a:spLocks noChangeArrowheads="1"/>
            </p:cNvSpPr>
            <p:nvPr/>
          </p:nvSpPr>
          <p:spPr bwMode="auto">
            <a:xfrm rot="16200000" flipH="1">
              <a:off x="6983785" y="4914106"/>
              <a:ext cx="2484437" cy="1403350"/>
            </a:xfrm>
            <a:prstGeom prst="parallelogram">
              <a:avLst>
                <a:gd name="adj" fmla="val 44259"/>
              </a:avLst>
            </a:prstGeom>
            <a:solidFill>
              <a:schemeClr val="bg1">
                <a:lumMod val="95000"/>
              </a:schemeClr>
            </a:solidFill>
            <a:ln w="9525">
              <a:solidFill>
                <a:schemeClr val="tx1"/>
              </a:solidFill>
              <a:miter lim="800000"/>
              <a:headEnd/>
              <a:tailEnd/>
            </a:ln>
          </p:spPr>
          <p:txBody>
            <a:bodyPr wrap="none" anchor="ctr"/>
            <a:lstStyle/>
            <a:p>
              <a:endParaRPr lang="en-US"/>
            </a:p>
          </p:txBody>
        </p:sp>
        <p:sp>
          <p:nvSpPr>
            <p:cNvPr id="25612" name="Oval 29"/>
            <p:cNvSpPr>
              <a:spLocks noChangeArrowheads="1"/>
            </p:cNvSpPr>
            <p:nvPr/>
          </p:nvSpPr>
          <p:spPr bwMode="auto">
            <a:xfrm>
              <a:off x="7596410" y="5238029"/>
              <a:ext cx="576263" cy="863600"/>
            </a:xfrm>
            <a:prstGeom prst="ellipse">
              <a:avLst/>
            </a:prstGeom>
            <a:noFill/>
            <a:ln w="28575">
              <a:solidFill>
                <a:srgbClr val="008000"/>
              </a:solidFill>
              <a:round/>
              <a:headEnd/>
              <a:tailEnd/>
            </a:ln>
          </p:spPr>
          <p:txBody>
            <a:bodyPr wrap="none" anchor="ctr"/>
            <a:lstStyle/>
            <a:p>
              <a:endParaRPr lang="en-US"/>
            </a:p>
          </p:txBody>
        </p:sp>
        <p:sp>
          <p:nvSpPr>
            <p:cNvPr id="25613" name="Oval 37"/>
            <p:cNvSpPr>
              <a:spLocks noChangeArrowheads="1"/>
            </p:cNvSpPr>
            <p:nvPr/>
          </p:nvSpPr>
          <p:spPr bwMode="auto">
            <a:xfrm flipH="1">
              <a:off x="7669435" y="5669829"/>
              <a:ext cx="71438"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4" name="Oval 38"/>
            <p:cNvSpPr>
              <a:spLocks noChangeArrowheads="1"/>
            </p:cNvSpPr>
            <p:nvPr/>
          </p:nvSpPr>
          <p:spPr bwMode="auto">
            <a:xfrm flipH="1">
              <a:off x="7885335" y="5885729"/>
              <a:ext cx="71438"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5" name="Oval 39"/>
            <p:cNvSpPr>
              <a:spLocks noChangeArrowheads="1"/>
            </p:cNvSpPr>
            <p:nvPr/>
          </p:nvSpPr>
          <p:spPr bwMode="auto">
            <a:xfrm flipH="1">
              <a:off x="7812310" y="5453929"/>
              <a:ext cx="71438"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6" name="Oval 40"/>
            <p:cNvSpPr>
              <a:spLocks noChangeArrowheads="1"/>
            </p:cNvSpPr>
            <p:nvPr/>
          </p:nvSpPr>
          <p:spPr bwMode="auto">
            <a:xfrm flipH="1">
              <a:off x="7883748" y="5669829"/>
              <a:ext cx="71437"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7" name="Oval 41"/>
            <p:cNvSpPr>
              <a:spLocks noChangeArrowheads="1"/>
            </p:cNvSpPr>
            <p:nvPr/>
          </p:nvSpPr>
          <p:spPr bwMode="auto">
            <a:xfrm flipH="1">
              <a:off x="8028210" y="5742854"/>
              <a:ext cx="71438"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8" name="Oval 42"/>
            <p:cNvSpPr>
              <a:spLocks noChangeArrowheads="1"/>
            </p:cNvSpPr>
            <p:nvPr/>
          </p:nvSpPr>
          <p:spPr bwMode="auto">
            <a:xfrm flipH="1">
              <a:off x="7956773" y="5526954"/>
              <a:ext cx="71437" cy="71438"/>
            </a:xfrm>
            <a:prstGeom prst="ellipse">
              <a:avLst/>
            </a:prstGeom>
            <a:solidFill>
              <a:srgbClr val="FF6600"/>
            </a:solidFill>
            <a:ln w="9525">
              <a:solidFill>
                <a:srgbClr val="FF3300"/>
              </a:solidFill>
              <a:round/>
              <a:headEnd/>
              <a:tailEnd/>
            </a:ln>
          </p:spPr>
          <p:txBody>
            <a:bodyPr wrap="none" anchor="ctr"/>
            <a:lstStyle/>
            <a:p>
              <a:endParaRPr lang="en-US"/>
            </a:p>
          </p:txBody>
        </p:sp>
        <p:sp>
          <p:nvSpPr>
            <p:cNvPr id="25619" name="Line 43"/>
            <p:cNvSpPr>
              <a:spLocks noChangeShapeType="1"/>
            </p:cNvSpPr>
            <p:nvPr/>
          </p:nvSpPr>
          <p:spPr bwMode="auto">
            <a:xfrm flipV="1">
              <a:off x="7740873" y="5598392"/>
              <a:ext cx="71437" cy="71437"/>
            </a:xfrm>
            <a:prstGeom prst="line">
              <a:avLst/>
            </a:prstGeom>
            <a:noFill/>
            <a:ln w="9525">
              <a:solidFill>
                <a:schemeClr val="tx1"/>
              </a:solidFill>
              <a:round/>
              <a:headEnd/>
              <a:tailEnd type="triangle" w="med" len="med"/>
            </a:ln>
          </p:spPr>
          <p:txBody>
            <a:bodyPr/>
            <a:lstStyle/>
            <a:p>
              <a:endParaRPr lang="en-US"/>
            </a:p>
          </p:txBody>
        </p:sp>
        <p:sp>
          <p:nvSpPr>
            <p:cNvPr id="25620" name="Line 44"/>
            <p:cNvSpPr>
              <a:spLocks noChangeShapeType="1"/>
            </p:cNvSpPr>
            <p:nvPr/>
          </p:nvSpPr>
          <p:spPr bwMode="auto">
            <a:xfrm flipV="1">
              <a:off x="7956773" y="5814292"/>
              <a:ext cx="71437" cy="71437"/>
            </a:xfrm>
            <a:prstGeom prst="line">
              <a:avLst/>
            </a:prstGeom>
            <a:noFill/>
            <a:ln w="9525">
              <a:solidFill>
                <a:schemeClr val="tx1"/>
              </a:solidFill>
              <a:round/>
              <a:headEnd/>
              <a:tailEnd type="triangle" w="med" len="med"/>
            </a:ln>
          </p:spPr>
          <p:txBody>
            <a:bodyPr/>
            <a:lstStyle/>
            <a:p>
              <a:endParaRPr lang="en-US"/>
            </a:p>
          </p:txBody>
        </p:sp>
        <p:sp>
          <p:nvSpPr>
            <p:cNvPr id="25621" name="Line 45"/>
            <p:cNvSpPr>
              <a:spLocks noChangeShapeType="1"/>
            </p:cNvSpPr>
            <p:nvPr/>
          </p:nvSpPr>
          <p:spPr bwMode="auto">
            <a:xfrm flipV="1">
              <a:off x="8099648" y="5669829"/>
              <a:ext cx="71437" cy="71438"/>
            </a:xfrm>
            <a:prstGeom prst="line">
              <a:avLst/>
            </a:prstGeom>
            <a:noFill/>
            <a:ln w="9525">
              <a:solidFill>
                <a:schemeClr val="tx1"/>
              </a:solidFill>
              <a:round/>
              <a:headEnd/>
              <a:tailEnd type="triangle" w="med" len="med"/>
            </a:ln>
          </p:spPr>
          <p:txBody>
            <a:bodyPr/>
            <a:lstStyle/>
            <a:p>
              <a:endParaRPr lang="en-US"/>
            </a:p>
          </p:txBody>
        </p:sp>
        <p:sp>
          <p:nvSpPr>
            <p:cNvPr id="25622" name="Line 46"/>
            <p:cNvSpPr>
              <a:spLocks noChangeShapeType="1"/>
            </p:cNvSpPr>
            <p:nvPr/>
          </p:nvSpPr>
          <p:spPr bwMode="auto">
            <a:xfrm flipV="1">
              <a:off x="8028210" y="5453929"/>
              <a:ext cx="71438" cy="71438"/>
            </a:xfrm>
            <a:prstGeom prst="line">
              <a:avLst/>
            </a:prstGeom>
            <a:noFill/>
            <a:ln w="9525">
              <a:solidFill>
                <a:schemeClr val="tx1"/>
              </a:solidFill>
              <a:round/>
              <a:headEnd/>
              <a:tailEnd type="triangle" w="med" len="med"/>
            </a:ln>
          </p:spPr>
          <p:txBody>
            <a:bodyPr/>
            <a:lstStyle/>
            <a:p>
              <a:endParaRPr lang="en-US"/>
            </a:p>
          </p:txBody>
        </p:sp>
        <p:sp>
          <p:nvSpPr>
            <p:cNvPr id="25623" name="Line 47"/>
            <p:cNvSpPr>
              <a:spLocks noChangeShapeType="1"/>
            </p:cNvSpPr>
            <p:nvPr/>
          </p:nvSpPr>
          <p:spPr bwMode="auto">
            <a:xfrm flipV="1">
              <a:off x="7956773" y="5598392"/>
              <a:ext cx="71437" cy="71437"/>
            </a:xfrm>
            <a:prstGeom prst="line">
              <a:avLst/>
            </a:prstGeom>
            <a:noFill/>
            <a:ln w="9525">
              <a:solidFill>
                <a:schemeClr val="tx1"/>
              </a:solidFill>
              <a:round/>
              <a:headEnd/>
              <a:tailEnd type="triangle" w="med" len="med"/>
            </a:ln>
          </p:spPr>
          <p:txBody>
            <a:bodyPr/>
            <a:lstStyle/>
            <a:p>
              <a:endParaRPr lang="en-US"/>
            </a:p>
          </p:txBody>
        </p:sp>
        <p:sp>
          <p:nvSpPr>
            <p:cNvPr id="25624" name="Line 48"/>
            <p:cNvSpPr>
              <a:spLocks noChangeShapeType="1"/>
            </p:cNvSpPr>
            <p:nvPr/>
          </p:nvSpPr>
          <p:spPr bwMode="auto">
            <a:xfrm flipV="1">
              <a:off x="7883748" y="5382492"/>
              <a:ext cx="71437" cy="71437"/>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11269" name="Text Box 3"/>
          <p:cNvSpPr txBox="1">
            <a:spLocks noChangeArrowheads="1"/>
          </p:cNvSpPr>
          <p:nvPr/>
        </p:nvSpPr>
        <p:spPr bwMode="auto">
          <a:xfrm>
            <a:off x="2078218" y="1068829"/>
            <a:ext cx="17562561" cy="1241234"/>
          </a:xfrm>
          <a:prstGeom prst="rect">
            <a:avLst/>
          </a:prstGeom>
          <a:noFill/>
          <a:ln w="9525">
            <a:solidFill>
              <a:srgbClr val="FF0000"/>
            </a:solidFill>
            <a:miter lim="800000"/>
            <a:headEnd/>
            <a:tailEnd/>
          </a:ln>
        </p:spPr>
        <p:txBody>
          <a:bodyPr wrap="none" lIns="192911" tIns="96455" rIns="192911" bIns="96455">
            <a:spAutoFit/>
          </a:bodyPr>
          <a:lstStyle/>
          <a:p>
            <a:r>
              <a:rPr lang="en-US" sz="6800" dirty="0"/>
              <a:t>Homogeneous Poisson model: constant rate</a:t>
            </a:r>
            <a:endParaRPr lang="en-US" sz="5100" dirty="0"/>
          </a:p>
        </p:txBody>
      </p:sp>
      <p:sp>
        <p:nvSpPr>
          <p:cNvPr id="11270" name="Text Box 28"/>
          <p:cNvSpPr txBox="1">
            <a:spLocks noChangeArrowheads="1"/>
          </p:cNvSpPr>
          <p:nvPr/>
        </p:nvSpPr>
        <p:spPr bwMode="auto">
          <a:xfrm>
            <a:off x="3476581" y="9297079"/>
            <a:ext cx="12043421" cy="1071957"/>
          </a:xfrm>
          <a:prstGeom prst="rect">
            <a:avLst/>
          </a:prstGeom>
          <a:noFill/>
          <a:ln w="57150">
            <a:solidFill>
              <a:srgbClr val="FF0000"/>
            </a:solidFill>
            <a:miter lim="800000"/>
            <a:headEnd/>
            <a:tailEnd/>
          </a:ln>
        </p:spPr>
        <p:txBody>
          <a:bodyPr wrap="none" lIns="192911" tIns="96455" rIns="192911" bIns="96455">
            <a:spAutoFit/>
          </a:bodyPr>
          <a:lstStyle/>
          <a:p>
            <a:r>
              <a:rPr lang="fr-CH" dirty="0" err="1"/>
              <a:t>stochastic</a:t>
            </a:r>
            <a:r>
              <a:rPr lang="fr-CH" dirty="0"/>
              <a:t> </a:t>
            </a:r>
            <a:r>
              <a:rPr lang="fr-CH" dirty="0" err="1"/>
              <a:t>spiking</a:t>
            </a:r>
            <a:r>
              <a:rPr lang="fr-CH" dirty="0"/>
              <a:t> </a:t>
            </a:r>
            <a:r>
              <a:rPr lang="fr-CH" dirty="0">
                <a:sym typeface="Wingdings" pitchFamily="2" charset="2"/>
              </a:rPr>
              <a:t> Poisson model</a:t>
            </a:r>
            <a:endParaRPr lang="fr-FR" dirty="0"/>
          </a:p>
        </p:txBody>
      </p:sp>
      <p:sp>
        <p:nvSpPr>
          <p:cNvPr id="11271" name="Text Box 98"/>
          <p:cNvSpPr txBox="1">
            <a:spLocks noChangeArrowheads="1"/>
          </p:cNvSpPr>
          <p:nvPr/>
        </p:nvSpPr>
        <p:spPr bwMode="auto">
          <a:xfrm>
            <a:off x="10712080" y="2310063"/>
            <a:ext cx="6598021" cy="2287675"/>
          </a:xfrm>
          <a:prstGeom prst="rect">
            <a:avLst/>
          </a:prstGeom>
          <a:solidFill>
            <a:srgbClr val="87D4F7"/>
          </a:solidFill>
          <a:ln w="38100">
            <a:solidFill>
              <a:schemeClr val="accent2"/>
            </a:solidFill>
            <a:miter lim="800000"/>
            <a:headEnd/>
            <a:tailEnd/>
          </a:ln>
        </p:spPr>
        <p:txBody>
          <a:bodyPr wrap="none" lIns="192911" tIns="96455" rIns="192911" bIns="96455">
            <a:spAutoFit/>
          </a:bodyPr>
          <a:lstStyle/>
          <a:p>
            <a:r>
              <a:rPr lang="fr-CH" sz="6800" i="1" dirty="0" err="1"/>
              <a:t>Blackboard</a:t>
            </a:r>
            <a:r>
              <a:rPr lang="fr-CH" sz="6800" i="1" dirty="0"/>
              <a:t>:</a:t>
            </a:r>
          </a:p>
          <a:p>
            <a:r>
              <a:rPr lang="fr-CH" sz="6800" i="1" dirty="0"/>
              <a:t>  Poisson model</a:t>
            </a:r>
            <a:endParaRPr lang="fr-FR" sz="6800" i="1" dirty="0"/>
          </a:p>
        </p:txBody>
      </p:sp>
      <p:grpSp>
        <p:nvGrpSpPr>
          <p:cNvPr id="2" name="Group 90"/>
          <p:cNvGrpSpPr>
            <a:grpSpLocks/>
          </p:cNvGrpSpPr>
          <p:nvPr/>
        </p:nvGrpSpPr>
        <p:grpSpPr bwMode="auto">
          <a:xfrm>
            <a:off x="3544977" y="5867993"/>
            <a:ext cx="14348705" cy="714511"/>
            <a:chOff x="1500166" y="3311845"/>
            <a:chExt cx="6072230" cy="402907"/>
          </a:xfrm>
        </p:grpSpPr>
        <p:sp>
          <p:nvSpPr>
            <p:cNvPr id="11296"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1297"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1298"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1299"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1300"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1301"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1302"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1303"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3" name="Group 91"/>
          <p:cNvGrpSpPr>
            <a:grpSpLocks/>
          </p:cNvGrpSpPr>
          <p:nvPr/>
        </p:nvGrpSpPr>
        <p:grpSpPr bwMode="auto">
          <a:xfrm>
            <a:off x="10462365" y="5063464"/>
            <a:ext cx="5912042" cy="2661132"/>
            <a:chOff x="4427536" y="2857496"/>
            <a:chExt cx="2501918" cy="1500992"/>
          </a:xfrm>
        </p:grpSpPr>
        <p:cxnSp>
          <p:nvCxnSpPr>
            <p:cNvPr id="11287"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88"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9"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90"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91"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92"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93"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94"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95"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4" name="Group 92"/>
          <p:cNvGrpSpPr>
            <a:grpSpLocks/>
          </p:cNvGrpSpPr>
          <p:nvPr/>
        </p:nvGrpSpPr>
        <p:grpSpPr bwMode="auto">
          <a:xfrm>
            <a:off x="3882592" y="5063464"/>
            <a:ext cx="5912042" cy="2661132"/>
            <a:chOff x="4427536" y="2857496"/>
            <a:chExt cx="2501918" cy="1500992"/>
          </a:xfrm>
        </p:grpSpPr>
        <p:cxnSp>
          <p:nvCxnSpPr>
            <p:cNvPr id="11278"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79"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0"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81"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82"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83"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84"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85"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86"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424965" name="Object 5"/>
              <p:cNvSpPr txBox="1"/>
              <p:nvPr/>
            </p:nvSpPr>
            <p:spPr bwMode="auto">
              <a:xfrm>
                <a:off x="3713783" y="7468611"/>
                <a:ext cx="1069120" cy="632932"/>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424965" name="Object 5"/>
              <p:cNvSpPr txBox="1">
                <a:spLocks noRot="1" noChangeAspect="1" noMove="1" noResize="1" noEditPoints="1" noAdjustHandles="1" noChangeArrowheads="1" noChangeShapeType="1" noTextEdit="1"/>
              </p:cNvSpPr>
              <p:nvPr/>
            </p:nvSpPr>
            <p:spPr bwMode="auto">
              <a:xfrm>
                <a:off x="3713783" y="7468611"/>
                <a:ext cx="1069120" cy="632932"/>
              </a:xfrm>
              <a:prstGeom prst="rect">
                <a:avLst/>
              </a:prstGeom>
              <a:blipFill>
                <a:blip r:embed="rId3"/>
                <a:stretch>
                  <a:fillRect/>
                </a:stretch>
              </a:blipFill>
              <a:ln>
                <a:noFill/>
              </a:ln>
            </p:spPr>
            <p:txBody>
              <a:bodyPr/>
              <a:lstStyle/>
              <a:p>
                <a:r>
                  <a:rPr lang="zh-CN" altLang="en-US">
                    <a:noFill/>
                  </a:rPr>
                  <a:t> </a:t>
                </a:r>
              </a:p>
            </p:txBody>
          </p:sp>
        </mc:Fallback>
      </mc:AlternateContent>
      <p:grpSp>
        <p:nvGrpSpPr>
          <p:cNvPr id="5" name="Group 106"/>
          <p:cNvGrpSpPr>
            <a:grpSpLocks/>
          </p:cNvGrpSpPr>
          <p:nvPr/>
        </p:nvGrpSpPr>
        <p:grpSpPr bwMode="auto">
          <a:xfrm>
            <a:off x="1391733" y="7974954"/>
            <a:ext cx="12619357" cy="1970935"/>
            <a:chOff x="588928" y="4500570"/>
            <a:chExt cx="6094503" cy="1112273"/>
          </a:xfrm>
        </p:grpSpPr>
        <p:sp>
          <p:nvSpPr>
            <p:cNvPr id="11276" name="Text Box 54"/>
            <p:cNvSpPr txBox="1">
              <a:spLocks noChangeArrowheads="1"/>
            </p:cNvSpPr>
            <p:nvPr/>
          </p:nvSpPr>
          <p:spPr bwMode="auto">
            <a:xfrm>
              <a:off x="681032" y="5065720"/>
              <a:ext cx="78176" cy="547123"/>
            </a:xfrm>
            <a:prstGeom prst="rect">
              <a:avLst/>
            </a:prstGeom>
            <a:noFill/>
            <a:ln w="9525">
              <a:noFill/>
              <a:miter lim="800000"/>
              <a:headEnd/>
              <a:tailEnd/>
            </a:ln>
          </p:spPr>
          <p:txBody>
            <a:bodyPr wrap="none">
              <a:spAutoFit/>
            </a:bodyPr>
            <a:lstStyle/>
            <a:p>
              <a:endParaRPr lang="fr-FR"/>
            </a:p>
          </p:txBody>
        </p:sp>
        <mc:AlternateContent xmlns:mc="http://schemas.openxmlformats.org/markup-compatibility/2006">
          <mc:Choice xmlns:a14="http://schemas.microsoft.com/office/drawing/2010/main" Requires="a14">
            <p:sp>
              <p:nvSpPr>
                <p:cNvPr id="11267" name="Object 4"/>
                <p:cNvSpPr txBox="1"/>
                <p:nvPr/>
              </p:nvSpPr>
              <p:spPr bwMode="auto">
                <a:xfrm>
                  <a:off x="5214942" y="4500570"/>
                  <a:ext cx="1468489" cy="7461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1267" name="Object 4"/>
                <p:cNvSpPr txBox="1">
                  <a:spLocks noRot="1" noChangeAspect="1" noMove="1" noResize="1" noEditPoints="1" noAdjustHandles="1" noChangeArrowheads="1" noChangeShapeType="1" noTextEdit="1"/>
                </p:cNvSpPr>
                <p:nvPr/>
              </p:nvSpPr>
              <p:spPr bwMode="auto">
                <a:xfrm>
                  <a:off x="5214942" y="4500570"/>
                  <a:ext cx="1468489" cy="746125"/>
                </a:xfrm>
                <a:prstGeom prst="rect">
                  <a:avLst/>
                </a:prstGeom>
                <a:blipFill>
                  <a:blip r:embed="rId4"/>
                  <a:stretch>
                    <a:fillRect/>
                  </a:stretch>
                </a:blipFill>
                <a:ln>
                  <a:noFill/>
                </a:ln>
              </p:spPr>
              <p:txBody>
                <a:bodyPr/>
                <a:lstStyle/>
                <a:p>
                  <a:r>
                    <a:rPr lang="zh-CN" altLang="en-US">
                      <a:noFill/>
                    </a:rPr>
                    <a:t> </a:t>
                  </a:r>
                </a:p>
              </p:txBody>
            </p:sp>
          </mc:Fallback>
        </mc:AlternateContent>
        <p:sp>
          <p:nvSpPr>
            <p:cNvPr id="11277" name="TextBox 104"/>
            <p:cNvSpPr txBox="1">
              <a:spLocks noChangeArrowheads="1"/>
            </p:cNvSpPr>
            <p:nvPr/>
          </p:nvSpPr>
          <p:spPr bwMode="auto">
            <a:xfrm>
              <a:off x="588928" y="4583129"/>
              <a:ext cx="4983204" cy="547123"/>
            </a:xfrm>
            <a:prstGeom prst="rect">
              <a:avLst/>
            </a:prstGeom>
            <a:noFill/>
            <a:ln w="9525">
              <a:noFill/>
              <a:miter lim="800000"/>
              <a:headEnd/>
              <a:tailEnd/>
            </a:ln>
          </p:spPr>
          <p:txBody>
            <a:bodyPr>
              <a:spAutoFit/>
            </a:bodyPr>
            <a:lstStyle/>
            <a:p>
              <a:r>
                <a:rPr lang="en-US"/>
                <a:t>Probability of finding a spike</a:t>
              </a:r>
            </a:p>
          </p:txBody>
        </p:sp>
      </p:grpSp>
      <p:sp>
        <p:nvSpPr>
          <p:cNvPr id="4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Poisson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08E7C4-0256-4638-AC36-3FCC7DBB7D48}"/>
              </a:ext>
            </a:extLst>
          </p:cNvPr>
          <p:cNvPicPr>
            <a:picLocks noChangeAspect="1"/>
          </p:cNvPicPr>
          <p:nvPr/>
        </p:nvPicPr>
        <p:blipFill>
          <a:blip r:embed="rId2"/>
          <a:stretch>
            <a:fillRect/>
          </a:stretch>
        </p:blipFill>
        <p:spPr>
          <a:xfrm>
            <a:off x="0" y="-1"/>
            <a:ext cx="22175230" cy="12335069"/>
          </a:xfrm>
          <a:prstGeom prst="rect">
            <a:avLst/>
          </a:prstGeom>
        </p:spPr>
      </p:pic>
    </p:spTree>
    <p:extLst>
      <p:ext uri="{BB962C8B-B14F-4D97-AF65-F5344CB8AC3E}">
        <p14:creationId xmlns:p14="http://schemas.microsoft.com/office/powerpoint/2010/main" val="1921159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E0EBAA-8AED-4A01-AA97-499EB45D40F6}"/>
              </a:ext>
            </a:extLst>
          </p:cNvPr>
          <p:cNvPicPr>
            <a:picLocks noChangeAspect="1"/>
          </p:cNvPicPr>
          <p:nvPr/>
        </p:nvPicPr>
        <p:blipFill>
          <a:blip r:embed="rId3"/>
          <a:stretch>
            <a:fillRect/>
          </a:stretch>
        </p:blipFill>
        <p:spPr>
          <a:xfrm>
            <a:off x="0" y="0"/>
            <a:ext cx="21719992" cy="12152313"/>
          </a:xfrm>
          <a:prstGeom prst="rect">
            <a:avLst/>
          </a:prstGeom>
        </p:spPr>
      </p:pic>
    </p:spTree>
    <p:extLst>
      <p:ext uri="{BB962C8B-B14F-4D97-AF65-F5344CB8AC3E}">
        <p14:creationId xmlns:p14="http://schemas.microsoft.com/office/powerpoint/2010/main" val="1992925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grpSp>
        <p:nvGrpSpPr>
          <p:cNvPr id="2" name="Group 43"/>
          <p:cNvGrpSpPr/>
          <p:nvPr/>
        </p:nvGrpSpPr>
        <p:grpSpPr>
          <a:xfrm>
            <a:off x="7632287" y="2027396"/>
            <a:ext cx="13374850" cy="2233550"/>
            <a:chOff x="3544977" y="4341574"/>
            <a:chExt cx="14348705" cy="3038079"/>
          </a:xfrm>
        </p:grpSpPr>
        <p:grpSp>
          <p:nvGrpSpPr>
            <p:cNvPr id="3" name="Group 90"/>
            <p:cNvGrpSpPr>
              <a:grpSpLocks/>
            </p:cNvGrpSpPr>
            <p:nvPr/>
          </p:nvGrpSpPr>
          <p:grpSpPr bwMode="auto">
            <a:xfrm>
              <a:off x="3544977" y="5146103"/>
              <a:ext cx="14348705" cy="714511"/>
              <a:chOff x="1500166" y="3311845"/>
              <a:chExt cx="6072230" cy="402907"/>
            </a:xfrm>
          </p:grpSpPr>
          <p:sp>
            <p:nvSpPr>
              <p:cNvPr id="11296"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1297"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1299"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4" name="Group 91"/>
            <p:cNvGrpSpPr>
              <a:grpSpLocks/>
            </p:cNvGrpSpPr>
            <p:nvPr/>
          </p:nvGrpSpPr>
          <p:grpSpPr bwMode="auto">
            <a:xfrm>
              <a:off x="10539810" y="4341574"/>
              <a:ext cx="5834594" cy="2661132"/>
              <a:chOff x="4460311" y="2857496"/>
              <a:chExt cx="2469143" cy="1500992"/>
            </a:xfrm>
          </p:grpSpPr>
          <p:cxnSp>
            <p:nvCxnSpPr>
              <p:cNvPr id="11288" name="Straight Connector 82"/>
              <p:cNvCxnSpPr>
                <a:cxnSpLocks noChangeShapeType="1"/>
              </p:cNvCxnSpPr>
              <p:nvPr/>
            </p:nvCxnSpPr>
            <p:spPr bwMode="auto">
              <a:xfrm rot="5400000">
                <a:off x="3711006" y="3607595"/>
                <a:ext cx="1500198" cy="1588"/>
              </a:xfrm>
              <a:prstGeom prst="line">
                <a:avLst/>
              </a:prstGeom>
              <a:noFill/>
              <a:ln w="9525" algn="ctr">
                <a:solidFill>
                  <a:schemeClr val="tx1"/>
                </a:solidFill>
                <a:prstDash val="dash"/>
                <a:round/>
                <a:headEnd/>
                <a:tailEnd/>
              </a:ln>
            </p:spPr>
          </p:cxnSp>
          <p:cxnSp>
            <p:nvCxnSpPr>
              <p:cNvPr id="11289"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90"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91"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92"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93"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94"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95"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5" name="Group 92"/>
            <p:cNvGrpSpPr>
              <a:grpSpLocks/>
            </p:cNvGrpSpPr>
            <p:nvPr/>
          </p:nvGrpSpPr>
          <p:grpSpPr bwMode="auto">
            <a:xfrm>
              <a:off x="3882592" y="4341574"/>
              <a:ext cx="5912042" cy="2661132"/>
              <a:chOff x="4427536" y="2857496"/>
              <a:chExt cx="2501918" cy="1500992"/>
            </a:xfrm>
          </p:grpSpPr>
          <p:cxnSp>
            <p:nvCxnSpPr>
              <p:cNvPr id="11278"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79"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0"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81"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82"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83"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84"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85"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86"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424965" name="Object 5"/>
                <p:cNvSpPr txBox="1"/>
                <p:nvPr/>
              </p:nvSpPr>
              <p:spPr bwMode="auto">
                <a:xfrm>
                  <a:off x="3713783" y="6746721"/>
                  <a:ext cx="1069120" cy="632932"/>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424965"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3"/>
                  <a:stretch>
                    <a:fillRect l="-1227"/>
                  </a:stretch>
                </a:blipFill>
                <a:ln>
                  <a:noFill/>
                </a:ln>
              </p:spPr>
              <p:txBody>
                <a:bodyPr/>
                <a:lstStyle/>
                <a:p>
                  <a:r>
                    <a:rPr lang="zh-CN" altLang="en-US">
                      <a:noFill/>
                    </a:rPr>
                    <a:t> </a:t>
                  </a:r>
                </a:p>
              </p:txBody>
            </p:sp>
          </mc:Fallback>
        </mc:AlternateContent>
      </p:grpSp>
      <p:grpSp>
        <p:nvGrpSpPr>
          <p:cNvPr id="7" name="Group 106"/>
          <p:cNvGrpSpPr>
            <a:grpSpLocks/>
          </p:cNvGrpSpPr>
          <p:nvPr/>
        </p:nvGrpSpPr>
        <p:grpSpPr bwMode="auto">
          <a:xfrm>
            <a:off x="547690" y="1824442"/>
            <a:ext cx="11775352" cy="8121447"/>
            <a:chOff x="231738" y="1029604"/>
            <a:chExt cx="4983204" cy="4583239"/>
          </a:xfrm>
        </p:grpSpPr>
        <p:sp>
          <p:nvSpPr>
            <p:cNvPr id="11276" name="Text Box 54"/>
            <p:cNvSpPr txBox="1">
              <a:spLocks noChangeArrowheads="1"/>
            </p:cNvSpPr>
            <p:nvPr/>
          </p:nvSpPr>
          <p:spPr bwMode="auto">
            <a:xfrm>
              <a:off x="681032" y="5065720"/>
              <a:ext cx="78176" cy="547123"/>
            </a:xfrm>
            <a:prstGeom prst="rect">
              <a:avLst/>
            </a:prstGeom>
            <a:noFill/>
            <a:ln w="9525">
              <a:noFill/>
              <a:miter lim="800000"/>
              <a:headEnd/>
              <a:tailEnd/>
            </a:ln>
          </p:spPr>
          <p:txBody>
            <a:bodyPr wrap="none">
              <a:spAutoFit/>
            </a:bodyPr>
            <a:lstStyle/>
            <a:p>
              <a:endParaRPr lang="fr-FR"/>
            </a:p>
          </p:txBody>
        </p:sp>
        <mc:AlternateContent xmlns:mc="http://schemas.openxmlformats.org/markup-compatibility/2006">
          <mc:Choice xmlns:a14="http://schemas.microsoft.com/office/drawing/2010/main" Requires="a14">
            <p:sp>
              <p:nvSpPr>
                <p:cNvPr id="11267" name="Object 4"/>
                <p:cNvSpPr txBox="1"/>
                <p:nvPr/>
              </p:nvSpPr>
              <p:spPr bwMode="auto">
                <a:xfrm>
                  <a:off x="461942" y="1576727"/>
                  <a:ext cx="1931089" cy="7461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1267" name="Object 4"/>
                <p:cNvSpPr txBox="1">
                  <a:spLocks noRot="1" noChangeAspect="1" noMove="1" noResize="1" noEditPoints="1" noAdjustHandles="1" noChangeArrowheads="1" noChangeShapeType="1" noTextEdit="1"/>
                </p:cNvSpPr>
                <p:nvPr/>
              </p:nvSpPr>
              <p:spPr bwMode="auto">
                <a:xfrm>
                  <a:off x="461942" y="1576727"/>
                  <a:ext cx="1931089" cy="746125"/>
                </a:xfrm>
                <a:prstGeom prst="rect">
                  <a:avLst/>
                </a:prstGeom>
                <a:blipFill>
                  <a:blip r:embed="rId4"/>
                  <a:stretch>
                    <a:fillRect/>
                  </a:stretch>
                </a:blipFill>
                <a:ln>
                  <a:noFill/>
                </a:ln>
              </p:spPr>
              <p:txBody>
                <a:bodyPr/>
                <a:lstStyle/>
                <a:p>
                  <a:r>
                    <a:rPr lang="zh-CN" altLang="en-US">
                      <a:noFill/>
                    </a:rPr>
                    <a:t> </a:t>
                  </a:r>
                </a:p>
              </p:txBody>
            </p:sp>
          </mc:Fallback>
        </mc:AlternateContent>
        <p:sp>
          <p:nvSpPr>
            <p:cNvPr id="11277" name="TextBox 104"/>
            <p:cNvSpPr txBox="1">
              <a:spLocks noChangeArrowheads="1"/>
            </p:cNvSpPr>
            <p:nvPr/>
          </p:nvSpPr>
          <p:spPr bwMode="auto">
            <a:xfrm>
              <a:off x="231738" y="1029604"/>
              <a:ext cx="4983204" cy="547123"/>
            </a:xfrm>
            <a:prstGeom prst="rect">
              <a:avLst/>
            </a:prstGeom>
            <a:noFill/>
            <a:ln w="9525">
              <a:noFill/>
              <a:miter lim="800000"/>
              <a:headEnd/>
              <a:tailEnd/>
            </a:ln>
          </p:spPr>
          <p:txBody>
            <a:bodyPr>
              <a:spAutoFit/>
            </a:bodyPr>
            <a:lstStyle/>
            <a:p>
              <a:r>
                <a:rPr lang="en-US" dirty="0"/>
                <a:t>Probability of firing:</a:t>
              </a:r>
            </a:p>
          </p:txBody>
        </p:sp>
      </p:grpSp>
      <p:sp>
        <p:nvSpPr>
          <p:cNvPr id="4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Interval </a:t>
            </a:r>
            <a:r>
              <a:rPr kumimoji="0" lang="en-US" sz="6600" b="0" i="0" u="none" strike="noStrike" kern="1200" cap="none" spc="0" normalizeH="0" noProof="0" dirty="0" err="1">
                <a:ln>
                  <a:noFill/>
                </a:ln>
                <a:solidFill>
                  <a:srgbClr val="FF0000"/>
                </a:solidFill>
                <a:effectLst/>
                <a:uLnTx/>
                <a:uFillTx/>
                <a:latin typeface="Impact" charset="0"/>
                <a:ea typeface="ＭＳ Ｐゴシック" charset="0"/>
                <a:cs typeface="Impact" charset="0"/>
              </a:rPr>
              <a:t>distrib</a:t>
            </a:r>
            <a:r>
              <a:rPr lang="en-US" sz="6600" dirty="0" err="1">
                <a:solidFill>
                  <a:srgbClr val="FF0000"/>
                </a:solidFill>
                <a:latin typeface="Impact" charset="0"/>
                <a:ea typeface="ＭＳ Ｐゴシック" charset="0"/>
                <a:cs typeface="Impact" charset="0"/>
              </a:rPr>
              <a:t>ution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 name="Object 5"/>
              <p:cNvSpPr txBox="1"/>
              <p:nvPr/>
            </p:nvSpPr>
            <p:spPr bwMode="auto">
              <a:xfrm>
                <a:off x="2957841" y="6392227"/>
                <a:ext cx="2697002" cy="121720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m:oMathPara>
                </a14:m>
                <a:endParaRPr lang="zh-CN" altLang="en-US"/>
              </a:p>
            </p:txBody>
          </p:sp>
        </mc:Choice>
        <mc:Fallback>
          <p:sp>
            <p:nvSpPr>
              <p:cNvPr id="6" name="Object 5"/>
              <p:cNvSpPr txBox="1">
                <a:spLocks noRot="1" noChangeAspect="1" noMove="1" noResize="1" noEditPoints="1" noAdjustHandles="1" noChangeArrowheads="1" noChangeShapeType="1" noTextEdit="1"/>
              </p:cNvSpPr>
              <p:nvPr/>
            </p:nvSpPr>
            <p:spPr bwMode="auto">
              <a:xfrm>
                <a:off x="2957841" y="6392227"/>
                <a:ext cx="2697002" cy="1217204"/>
              </a:xfrm>
              <a:prstGeom prst="rect">
                <a:avLst/>
              </a:prstGeom>
              <a:blipFill>
                <a:blip r:embed="rId5"/>
                <a:stretch>
                  <a:fillRect/>
                </a:stretch>
              </a:blipFill>
              <a:ln>
                <a:noFill/>
              </a:ln>
            </p:spPr>
            <p:txBody>
              <a:bodyPr/>
              <a:lstStyle/>
              <a:p>
                <a:r>
                  <a:rPr lang="zh-CN" altLang="en-US">
                    <a:noFill/>
                  </a:rPr>
                  <a:t> </a:t>
                </a:r>
              </a:p>
            </p:txBody>
          </p:sp>
        </mc:Fallback>
      </mc:AlternateContent>
      <p:sp>
        <p:nvSpPr>
          <p:cNvPr id="43" name="TextBox 42"/>
          <p:cNvSpPr txBox="1"/>
          <p:nvPr/>
        </p:nvSpPr>
        <p:spPr>
          <a:xfrm>
            <a:off x="16742182" y="1222867"/>
            <a:ext cx="591829" cy="969496"/>
          </a:xfrm>
          <a:prstGeom prst="rect">
            <a:avLst/>
          </a:prstGeom>
          <a:noFill/>
        </p:spPr>
        <p:txBody>
          <a:bodyPr wrap="none" rtlCol="0">
            <a:spAutoFit/>
          </a:bodyPr>
          <a:lstStyle/>
          <a:p>
            <a:r>
              <a:rPr lang="en-US" dirty="0">
                <a:solidFill>
                  <a:srgbClr val="FF0000"/>
                </a:solidFill>
              </a:rPr>
              <a:t>?</a:t>
            </a:r>
          </a:p>
        </p:txBody>
      </p:sp>
      <p:sp>
        <p:nvSpPr>
          <p:cNvPr id="45" name="TextBox 44"/>
          <p:cNvSpPr txBox="1"/>
          <p:nvPr/>
        </p:nvSpPr>
        <p:spPr>
          <a:xfrm>
            <a:off x="547690" y="4457552"/>
            <a:ext cx="5394425" cy="969496"/>
          </a:xfrm>
          <a:prstGeom prst="rect">
            <a:avLst/>
          </a:prstGeom>
          <a:noFill/>
        </p:spPr>
        <p:txBody>
          <a:bodyPr wrap="none" rtlCol="0">
            <a:spAutoFit/>
          </a:bodyPr>
          <a:lstStyle/>
          <a:p>
            <a:r>
              <a:rPr lang="en-US" dirty="0"/>
              <a:t>(</a:t>
            </a:r>
            <a:r>
              <a:rPr lang="en-US" sz="4800" dirty="0" err="1"/>
              <a:t>i</a:t>
            </a:r>
            <a:r>
              <a:rPr lang="en-US" sz="4800" dirty="0"/>
              <a:t>) Continuous time</a:t>
            </a:r>
          </a:p>
        </p:txBody>
      </p:sp>
      <p:grpSp>
        <p:nvGrpSpPr>
          <p:cNvPr id="8" name="Group 33"/>
          <p:cNvGrpSpPr>
            <a:grpSpLocks/>
          </p:cNvGrpSpPr>
          <p:nvPr/>
        </p:nvGrpSpPr>
        <p:grpSpPr bwMode="auto">
          <a:xfrm>
            <a:off x="8430035" y="4255295"/>
            <a:ext cx="3536848" cy="3428667"/>
            <a:chOff x="4611" y="3499"/>
            <a:chExt cx="715" cy="692"/>
          </a:xfrm>
        </p:grpSpPr>
        <p:sp>
          <p:nvSpPr>
            <p:cNvPr id="47"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8"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49"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0"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1"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2"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3"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4"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5"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6"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7"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8"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59"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60"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1"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2"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63"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64"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65"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66"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67"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68"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69"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70"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71"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72"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73"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74"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75"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76"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77"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78"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79"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80"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81" name="TextBox 80"/>
          <p:cNvSpPr txBox="1"/>
          <p:nvPr/>
        </p:nvSpPr>
        <p:spPr>
          <a:xfrm>
            <a:off x="13891081" y="4552020"/>
            <a:ext cx="6316153" cy="969496"/>
          </a:xfrm>
          <a:prstGeom prst="rect">
            <a:avLst/>
          </a:prstGeom>
          <a:noFill/>
        </p:spPr>
        <p:txBody>
          <a:bodyPr wrap="none" rtlCol="0">
            <a:spAutoFit/>
          </a:bodyPr>
          <a:lstStyle/>
          <a:p>
            <a:r>
              <a:rPr lang="en-US" dirty="0"/>
              <a:t>(</a:t>
            </a:r>
            <a:r>
              <a:rPr lang="en-US" sz="4800" dirty="0"/>
              <a:t>ii) Discrete time steps</a:t>
            </a:r>
          </a:p>
        </p:txBody>
      </p:sp>
      <p:sp>
        <p:nvSpPr>
          <p:cNvPr id="82" name="TextBox 81"/>
          <p:cNvSpPr txBox="1"/>
          <p:nvPr/>
        </p:nvSpPr>
        <p:spPr>
          <a:xfrm>
            <a:off x="547690" y="5622786"/>
            <a:ext cx="4137671" cy="769441"/>
          </a:xfrm>
          <a:prstGeom prst="rect">
            <a:avLst/>
          </a:prstGeom>
          <a:noFill/>
        </p:spPr>
        <p:txBody>
          <a:bodyPr wrap="none" rtlCol="0">
            <a:spAutoFit/>
          </a:bodyPr>
          <a:lstStyle/>
          <a:p>
            <a:r>
              <a:rPr lang="en-US" sz="4400" i="1" dirty="0" err="1">
                <a:solidFill>
                  <a:srgbClr val="FF0000"/>
                </a:solidFill>
              </a:rPr>
              <a:t>prob</a:t>
            </a:r>
            <a:r>
              <a:rPr lang="en-US" sz="4400" i="1" dirty="0">
                <a:solidFill>
                  <a:srgbClr val="FF0000"/>
                </a:solidFill>
              </a:rPr>
              <a:t> to ‘survive’</a:t>
            </a:r>
          </a:p>
        </p:txBody>
      </p:sp>
      <mc:AlternateContent xmlns:mc="http://schemas.openxmlformats.org/markup-compatibility/2006">
        <mc:Choice xmlns:a14="http://schemas.microsoft.com/office/drawing/2010/main" Requires="a14">
          <p:sp>
            <p:nvSpPr>
              <p:cNvPr id="34821" name="Object 5"/>
              <p:cNvSpPr txBox="1"/>
              <p:nvPr/>
            </p:nvSpPr>
            <p:spPr bwMode="auto">
              <a:xfrm>
                <a:off x="4311650" y="8809038"/>
                <a:ext cx="7948613" cy="22733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34821" name="Object 5"/>
              <p:cNvSpPr txBox="1">
                <a:spLocks noRot="1" noChangeAspect="1" noMove="1" noResize="1" noEditPoints="1" noAdjustHandles="1" noChangeArrowheads="1" noChangeShapeType="1" noTextEdit="1"/>
              </p:cNvSpPr>
              <p:nvPr/>
            </p:nvSpPr>
            <p:spPr bwMode="auto">
              <a:xfrm>
                <a:off x="4311650" y="8809038"/>
                <a:ext cx="7948613" cy="2273300"/>
              </a:xfrm>
              <a:prstGeom prst="rect">
                <a:avLst/>
              </a:prstGeom>
              <a:blipFill>
                <a:blip r:embed="rId6"/>
                <a:stretch>
                  <a:fillRect/>
                </a:stretch>
              </a:blipFill>
              <a:ln>
                <a:noFill/>
              </a:ln>
            </p:spPr>
            <p:txBody>
              <a:bodyPr/>
              <a:lstStyle/>
              <a:p>
                <a:r>
                  <a:rPr lang="zh-CN" altLang="en-US">
                    <a:noFill/>
                  </a:rPr>
                  <a:t> </a:t>
                </a:r>
              </a:p>
            </p:txBody>
          </p:sp>
        </mc:Fallback>
      </mc:AlternateContent>
      <p:sp>
        <p:nvSpPr>
          <p:cNvPr id="83" name="Text Box 98"/>
          <p:cNvSpPr txBox="1">
            <a:spLocks noChangeArrowheads="1"/>
          </p:cNvSpPr>
          <p:nvPr/>
        </p:nvSpPr>
        <p:spPr bwMode="auto">
          <a:xfrm>
            <a:off x="13609213" y="5791260"/>
            <a:ext cx="6598021" cy="2287675"/>
          </a:xfrm>
          <a:prstGeom prst="rect">
            <a:avLst/>
          </a:prstGeom>
          <a:solidFill>
            <a:srgbClr val="87D4F7"/>
          </a:solidFill>
          <a:ln w="38100">
            <a:solidFill>
              <a:schemeClr val="accent2"/>
            </a:solidFill>
            <a:miter lim="800000"/>
            <a:headEnd/>
            <a:tailEnd/>
          </a:ln>
        </p:spPr>
        <p:txBody>
          <a:bodyPr wrap="none" lIns="192911" tIns="96455" rIns="192911" bIns="96455">
            <a:spAutoFit/>
          </a:bodyPr>
          <a:lstStyle/>
          <a:p>
            <a:r>
              <a:rPr lang="fr-CH" sz="6800" i="1" dirty="0" err="1"/>
              <a:t>Blackboard</a:t>
            </a:r>
            <a:r>
              <a:rPr lang="fr-CH" sz="6800" i="1" dirty="0"/>
              <a:t>:</a:t>
            </a:r>
          </a:p>
          <a:p>
            <a:r>
              <a:rPr lang="fr-CH" sz="6800" i="1" dirty="0"/>
              <a:t>  Poisson model</a:t>
            </a:r>
            <a:endParaRPr lang="fr-FR" sz="6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39D9E7-7844-40FC-AB33-AC394F9EAA5D}"/>
              </a:ext>
            </a:extLst>
          </p:cNvPr>
          <p:cNvPicPr>
            <a:picLocks noChangeAspect="1"/>
          </p:cNvPicPr>
          <p:nvPr/>
        </p:nvPicPr>
        <p:blipFill>
          <a:blip r:embed="rId3"/>
          <a:stretch>
            <a:fillRect/>
          </a:stretch>
        </p:blipFill>
        <p:spPr>
          <a:xfrm>
            <a:off x="0" y="-94175"/>
            <a:ext cx="21915570" cy="12246488"/>
          </a:xfrm>
          <a:prstGeom prst="rect">
            <a:avLst/>
          </a:prstGeom>
        </p:spPr>
      </p:pic>
    </p:spTree>
    <p:extLst>
      <p:ext uri="{BB962C8B-B14F-4D97-AF65-F5344CB8AC3E}">
        <p14:creationId xmlns:p14="http://schemas.microsoft.com/office/powerpoint/2010/main" val="210715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11269" name="Text Box 3"/>
          <p:cNvSpPr txBox="1">
            <a:spLocks noChangeArrowheads="1"/>
          </p:cNvSpPr>
          <p:nvPr/>
        </p:nvSpPr>
        <p:spPr bwMode="auto">
          <a:xfrm>
            <a:off x="331121" y="1434427"/>
            <a:ext cx="5677897" cy="1241234"/>
          </a:xfrm>
          <a:prstGeom prst="rect">
            <a:avLst/>
          </a:prstGeom>
          <a:noFill/>
          <a:ln w="9525">
            <a:solidFill>
              <a:srgbClr val="FF0000"/>
            </a:solidFill>
            <a:miter lim="800000"/>
            <a:headEnd/>
            <a:tailEnd/>
          </a:ln>
        </p:spPr>
        <p:txBody>
          <a:bodyPr wrap="none" lIns="192911" tIns="96455" rIns="192911" bIns="96455">
            <a:spAutoFit/>
          </a:bodyPr>
          <a:lstStyle/>
          <a:p>
            <a:r>
              <a:rPr lang="en-US" sz="6800" dirty="0"/>
              <a:t> rate changes</a:t>
            </a:r>
            <a:endParaRPr lang="en-US" sz="5100" dirty="0"/>
          </a:p>
        </p:txBody>
      </p:sp>
      <p:grpSp>
        <p:nvGrpSpPr>
          <p:cNvPr id="2" name="Group 41"/>
          <p:cNvGrpSpPr/>
          <p:nvPr/>
        </p:nvGrpSpPr>
        <p:grpSpPr>
          <a:xfrm>
            <a:off x="6287181" y="1381970"/>
            <a:ext cx="14348705" cy="3038079"/>
            <a:chOff x="3544977" y="5063464"/>
            <a:chExt cx="14348705" cy="3038079"/>
          </a:xfrm>
        </p:grpSpPr>
        <p:grpSp>
          <p:nvGrpSpPr>
            <p:cNvPr id="3" name="Group 90"/>
            <p:cNvGrpSpPr>
              <a:grpSpLocks/>
            </p:cNvGrpSpPr>
            <p:nvPr/>
          </p:nvGrpSpPr>
          <p:grpSpPr bwMode="auto">
            <a:xfrm>
              <a:off x="3544977" y="5867993"/>
              <a:ext cx="14348705" cy="714511"/>
              <a:chOff x="1500166" y="3311845"/>
              <a:chExt cx="6072230" cy="402907"/>
            </a:xfrm>
          </p:grpSpPr>
          <p:sp>
            <p:nvSpPr>
              <p:cNvPr id="11296"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1297"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1298"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1299"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1300"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1301"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1302"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1303"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4" name="Group 91"/>
            <p:cNvGrpSpPr>
              <a:grpSpLocks/>
            </p:cNvGrpSpPr>
            <p:nvPr/>
          </p:nvGrpSpPr>
          <p:grpSpPr bwMode="auto">
            <a:xfrm>
              <a:off x="10462365" y="5063464"/>
              <a:ext cx="5912042" cy="2661132"/>
              <a:chOff x="4427536" y="2857496"/>
              <a:chExt cx="2501918" cy="1500992"/>
            </a:xfrm>
          </p:grpSpPr>
          <p:cxnSp>
            <p:nvCxnSpPr>
              <p:cNvPr id="11287"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88"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9"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90"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91"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92"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93"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94"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95"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5" name="Group 92"/>
            <p:cNvGrpSpPr>
              <a:grpSpLocks/>
            </p:cNvGrpSpPr>
            <p:nvPr/>
          </p:nvGrpSpPr>
          <p:grpSpPr bwMode="auto">
            <a:xfrm>
              <a:off x="3882592" y="5063464"/>
              <a:ext cx="5912042" cy="2661132"/>
              <a:chOff x="4427536" y="2857496"/>
              <a:chExt cx="2501918" cy="1500992"/>
            </a:xfrm>
          </p:grpSpPr>
          <p:cxnSp>
            <p:nvCxnSpPr>
              <p:cNvPr id="11278"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79"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0"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81"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82"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83"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84"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85"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86"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424965" name="Object 5"/>
                <p:cNvSpPr txBox="1"/>
                <p:nvPr/>
              </p:nvSpPr>
              <p:spPr bwMode="auto">
                <a:xfrm>
                  <a:off x="3713783" y="7468611"/>
                  <a:ext cx="1069120" cy="632932"/>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424965" name="Object 5"/>
                <p:cNvSpPr txBox="1">
                  <a:spLocks noRot="1" noChangeAspect="1" noMove="1" noResize="1" noEditPoints="1" noAdjustHandles="1" noChangeArrowheads="1" noChangeShapeType="1" noTextEdit="1"/>
                </p:cNvSpPr>
                <p:nvPr/>
              </p:nvSpPr>
              <p:spPr bwMode="auto">
                <a:xfrm>
                  <a:off x="3713783" y="7468611"/>
                  <a:ext cx="1069120" cy="632932"/>
                </a:xfrm>
                <a:prstGeom prst="rect">
                  <a:avLst/>
                </a:prstGeom>
                <a:blipFill>
                  <a:blip r:embed="rId3"/>
                  <a:stretch>
                    <a:fillRect/>
                  </a:stretch>
                </a:blipFill>
                <a:ln>
                  <a:noFill/>
                </a:ln>
              </p:spPr>
              <p:txBody>
                <a:bodyPr/>
                <a:lstStyle/>
                <a:p>
                  <a:r>
                    <a:rPr lang="zh-CN" altLang="en-US">
                      <a:noFill/>
                    </a:rPr>
                    <a:t> </a:t>
                  </a:r>
                </a:p>
              </p:txBody>
            </p:sp>
          </mc:Fallback>
        </mc:AlternateContent>
      </p:grpSp>
      <p:grpSp>
        <p:nvGrpSpPr>
          <p:cNvPr id="6" name="Group 106"/>
          <p:cNvGrpSpPr>
            <a:grpSpLocks/>
          </p:cNvGrpSpPr>
          <p:nvPr/>
        </p:nvGrpSpPr>
        <p:grpSpPr bwMode="auto">
          <a:xfrm>
            <a:off x="611805" y="5113542"/>
            <a:ext cx="10318287" cy="1970288"/>
            <a:chOff x="588928" y="4500935"/>
            <a:chExt cx="4983204" cy="1111908"/>
          </a:xfrm>
        </p:grpSpPr>
        <p:sp>
          <p:nvSpPr>
            <p:cNvPr id="11276" name="Text Box 54"/>
            <p:cNvSpPr txBox="1">
              <a:spLocks noChangeArrowheads="1"/>
            </p:cNvSpPr>
            <p:nvPr/>
          </p:nvSpPr>
          <p:spPr bwMode="auto">
            <a:xfrm>
              <a:off x="681032" y="5065720"/>
              <a:ext cx="78176" cy="547123"/>
            </a:xfrm>
            <a:prstGeom prst="rect">
              <a:avLst/>
            </a:prstGeom>
            <a:noFill/>
            <a:ln w="9525">
              <a:noFill/>
              <a:miter lim="800000"/>
              <a:headEnd/>
              <a:tailEnd/>
            </a:ln>
          </p:spPr>
          <p:txBody>
            <a:bodyPr wrap="none">
              <a:spAutoFit/>
            </a:bodyPr>
            <a:lstStyle/>
            <a:p>
              <a:endParaRPr lang="fr-FR"/>
            </a:p>
          </p:txBody>
        </p:sp>
        <mc:AlternateContent xmlns:mc="http://schemas.openxmlformats.org/markup-compatibility/2006">
          <mc:Choice xmlns:a14="http://schemas.microsoft.com/office/drawing/2010/main" Requires="a14">
            <p:sp>
              <p:nvSpPr>
                <p:cNvPr id="11267" name="Object 4"/>
                <p:cNvSpPr txBox="1"/>
                <p:nvPr/>
              </p:nvSpPr>
              <p:spPr bwMode="auto">
                <a:xfrm>
                  <a:off x="3616996" y="4500935"/>
                  <a:ext cx="1690532" cy="74537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1267" name="Object 4"/>
                <p:cNvSpPr txBox="1">
                  <a:spLocks noRot="1" noChangeAspect="1" noMove="1" noResize="1" noEditPoints="1" noAdjustHandles="1" noChangeArrowheads="1" noChangeShapeType="1" noTextEdit="1"/>
                </p:cNvSpPr>
                <p:nvPr/>
              </p:nvSpPr>
              <p:spPr bwMode="auto">
                <a:xfrm>
                  <a:off x="3616996" y="4500935"/>
                  <a:ext cx="1690532" cy="745377"/>
                </a:xfrm>
                <a:prstGeom prst="rect">
                  <a:avLst/>
                </a:prstGeom>
                <a:blipFill>
                  <a:blip r:embed="rId4"/>
                  <a:stretch>
                    <a:fillRect/>
                  </a:stretch>
                </a:blipFill>
                <a:ln>
                  <a:noFill/>
                </a:ln>
              </p:spPr>
              <p:txBody>
                <a:bodyPr/>
                <a:lstStyle/>
                <a:p>
                  <a:r>
                    <a:rPr lang="zh-CN" altLang="en-US">
                      <a:noFill/>
                    </a:rPr>
                    <a:t> </a:t>
                  </a:r>
                </a:p>
              </p:txBody>
            </p:sp>
          </mc:Fallback>
        </mc:AlternateContent>
        <p:sp>
          <p:nvSpPr>
            <p:cNvPr id="11277" name="TextBox 104"/>
            <p:cNvSpPr txBox="1">
              <a:spLocks noChangeArrowheads="1"/>
            </p:cNvSpPr>
            <p:nvPr/>
          </p:nvSpPr>
          <p:spPr bwMode="auto">
            <a:xfrm>
              <a:off x="588928" y="4583129"/>
              <a:ext cx="4983204" cy="547123"/>
            </a:xfrm>
            <a:prstGeom prst="rect">
              <a:avLst/>
            </a:prstGeom>
            <a:noFill/>
            <a:ln w="9525">
              <a:noFill/>
              <a:miter lim="800000"/>
              <a:headEnd/>
              <a:tailEnd/>
            </a:ln>
          </p:spPr>
          <p:txBody>
            <a:bodyPr>
              <a:spAutoFit/>
            </a:bodyPr>
            <a:lstStyle/>
            <a:p>
              <a:r>
                <a:rPr lang="en-US" dirty="0"/>
                <a:t>Probability of firing</a:t>
              </a:r>
            </a:p>
          </p:txBody>
        </p:sp>
      </p:grpSp>
      <p:sp>
        <p:nvSpPr>
          <p:cNvPr id="4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5400" dirty="0">
                <a:solidFill>
                  <a:srgbClr val="FF0000"/>
                </a:solidFill>
                <a:latin typeface="Impact" charset="0"/>
                <a:ea typeface="ＭＳ Ｐゴシック" charset="0"/>
                <a:cs typeface="Impact" charset="0"/>
              </a:rPr>
              <a:t>7</a:t>
            </a:r>
            <a:r>
              <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5400" b="0" i="0" u="none" strike="noStrike" kern="1200" cap="none" spc="0" normalizeH="0" noProof="0" dirty="0">
                <a:ln>
                  <a:noFill/>
                </a:ln>
                <a:solidFill>
                  <a:srgbClr val="FF0000"/>
                </a:solidFill>
                <a:effectLst/>
                <a:uLnTx/>
                <a:uFillTx/>
                <a:latin typeface="Impact" charset="0"/>
                <a:ea typeface="ＭＳ Ｐゴシック" charset="0"/>
                <a:cs typeface="Impact" charset="0"/>
              </a:rPr>
              <a:t>  Inhomogeneous Poisson Process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3" name="Object 4"/>
              <p:cNvSpPr txBox="1"/>
              <p:nvPr/>
            </p:nvSpPr>
            <p:spPr bwMode="auto">
              <a:xfrm>
                <a:off x="6881761" y="6554656"/>
                <a:ext cx="8075028" cy="27146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sub>
                        <m:sup>
                          <m:r>
                            <a:rPr lang="zh-CN" altLang="en-US" i="1">
                              <a:solidFill>
                                <a:srgbClr val="000000"/>
                              </a:solidFill>
                              <a:latin typeface="Cambria Math" panose="02040503050406030204" pitchFamily="18" charset="0"/>
                            </a:rPr>
                            <m:t>𝑡</m:t>
                          </m:r>
                        </m:sup>
                        <m:e/>
                      </m:nary>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43" name="Object 4"/>
              <p:cNvSpPr txBox="1">
                <a:spLocks noRot="1" noChangeAspect="1" noMove="1" noResize="1" noEditPoints="1" noAdjustHandles="1" noChangeArrowheads="1" noChangeShapeType="1" noTextEdit="1"/>
              </p:cNvSpPr>
              <p:nvPr/>
            </p:nvSpPr>
            <p:spPr bwMode="auto">
              <a:xfrm>
                <a:off x="6881761" y="6554656"/>
                <a:ext cx="8075028" cy="2714625"/>
              </a:xfrm>
              <a:prstGeom prst="rect">
                <a:avLst/>
              </a:prstGeom>
              <a:blipFill>
                <a:blip r:embed="rId5"/>
                <a:stretch>
                  <a:fillRect/>
                </a:stretch>
              </a:blipFill>
              <a:ln>
                <a:noFill/>
              </a:ln>
            </p:spPr>
            <p:txBody>
              <a:bodyPr/>
              <a:lstStyle/>
              <a:p>
                <a:r>
                  <a:rPr lang="zh-CN" altLang="en-US">
                    <a:noFill/>
                  </a:rPr>
                  <a:t> </a:t>
                </a:r>
              </a:p>
            </p:txBody>
          </p:sp>
        </mc:Fallback>
      </mc:AlternateContent>
      <p:sp>
        <p:nvSpPr>
          <p:cNvPr id="44" name="TextBox 43"/>
          <p:cNvSpPr txBox="1"/>
          <p:nvPr/>
        </p:nvSpPr>
        <p:spPr>
          <a:xfrm>
            <a:off x="964389" y="7359855"/>
            <a:ext cx="5633273" cy="969496"/>
          </a:xfrm>
          <a:prstGeom prst="rect">
            <a:avLst/>
          </a:prstGeom>
          <a:noFill/>
        </p:spPr>
        <p:txBody>
          <a:bodyPr wrap="none" rtlCol="0">
            <a:spAutoFit/>
          </a:bodyPr>
          <a:lstStyle/>
          <a:p>
            <a:r>
              <a:rPr lang="en-US" dirty="0"/>
              <a:t>Survivor function</a:t>
            </a:r>
          </a:p>
        </p:txBody>
      </p:sp>
      <p:sp>
        <p:nvSpPr>
          <p:cNvPr id="45" name="TextBox 44"/>
          <p:cNvSpPr txBox="1"/>
          <p:nvPr/>
        </p:nvSpPr>
        <p:spPr>
          <a:xfrm>
            <a:off x="995275" y="9269281"/>
            <a:ext cx="6325771" cy="969496"/>
          </a:xfrm>
          <a:prstGeom prst="rect">
            <a:avLst/>
          </a:prstGeom>
          <a:noFill/>
        </p:spPr>
        <p:txBody>
          <a:bodyPr wrap="none" rtlCol="0">
            <a:spAutoFit/>
          </a:bodyPr>
          <a:lstStyle/>
          <a:p>
            <a:r>
              <a:rPr lang="en-US" dirty="0"/>
              <a:t>Interval distribution</a:t>
            </a:r>
          </a:p>
        </p:txBody>
      </p:sp>
      <mc:AlternateContent xmlns:mc="http://schemas.openxmlformats.org/markup-compatibility/2006">
        <mc:Choice xmlns:a14="http://schemas.microsoft.com/office/drawing/2010/main" Requires="a14">
          <p:sp>
            <p:nvSpPr>
              <p:cNvPr id="35845" name="Object 5"/>
              <p:cNvSpPr txBox="1"/>
              <p:nvPr/>
            </p:nvSpPr>
            <p:spPr bwMode="auto">
              <a:xfrm>
                <a:off x="7321046" y="9117208"/>
                <a:ext cx="7869238" cy="2243138"/>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sub>
                        <m:sup>
                          <m:r>
                            <a:rPr lang="zh-CN" altLang="en-US" i="1">
                              <a:solidFill>
                                <a:srgbClr val="000000"/>
                              </a:solidFill>
                              <a:latin typeface="Cambria Math" panose="02040503050406030204" pitchFamily="18" charset="0"/>
                            </a:rPr>
                            <m:t>𝑡</m:t>
                          </m:r>
                        </m:sup>
                        <m:e/>
                      </m:nary>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5845" name="Object 5"/>
              <p:cNvSpPr txBox="1">
                <a:spLocks noRot="1" noChangeAspect="1" noMove="1" noResize="1" noEditPoints="1" noAdjustHandles="1" noChangeArrowheads="1" noChangeShapeType="1" noTextEdit="1"/>
              </p:cNvSpPr>
              <p:nvPr/>
            </p:nvSpPr>
            <p:spPr bwMode="auto">
              <a:xfrm>
                <a:off x="7321046" y="9117208"/>
                <a:ext cx="7869238" cy="2243138"/>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10246" name="Oval 4"/>
          <p:cNvSpPr>
            <a:spLocks noChangeArrowheads="1"/>
          </p:cNvSpPr>
          <p:nvPr/>
        </p:nvSpPr>
        <p:spPr bwMode="auto">
          <a:xfrm>
            <a:off x="3327402" y="3463493"/>
            <a:ext cx="352622" cy="23066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0247" name="Line 9"/>
          <p:cNvSpPr>
            <a:spLocks noChangeShapeType="1"/>
          </p:cNvSpPr>
          <p:nvPr/>
        </p:nvSpPr>
        <p:spPr bwMode="auto">
          <a:xfrm>
            <a:off x="3507463" y="2383286"/>
            <a:ext cx="0" cy="1080206"/>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48" name="Line 10"/>
          <p:cNvSpPr>
            <a:spLocks noChangeShapeType="1"/>
          </p:cNvSpPr>
          <p:nvPr/>
        </p:nvSpPr>
        <p:spPr bwMode="auto">
          <a:xfrm>
            <a:off x="3147338" y="2518312"/>
            <a:ext cx="360124" cy="270051"/>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49" name="Line 11"/>
          <p:cNvSpPr>
            <a:spLocks noChangeShapeType="1"/>
          </p:cNvSpPr>
          <p:nvPr/>
        </p:nvSpPr>
        <p:spPr bwMode="auto">
          <a:xfrm flipV="1">
            <a:off x="3507462" y="2518312"/>
            <a:ext cx="540187" cy="675129"/>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50" name="Line 13"/>
          <p:cNvSpPr>
            <a:spLocks noChangeShapeType="1"/>
          </p:cNvSpPr>
          <p:nvPr/>
        </p:nvSpPr>
        <p:spPr bwMode="auto">
          <a:xfrm>
            <a:off x="1106633" y="7359547"/>
            <a:ext cx="5443129"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51" name="Line 14"/>
          <p:cNvSpPr>
            <a:spLocks noChangeShapeType="1"/>
          </p:cNvSpPr>
          <p:nvPr/>
        </p:nvSpPr>
        <p:spPr bwMode="auto">
          <a:xfrm>
            <a:off x="2074468"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2" name="Line 15"/>
          <p:cNvSpPr>
            <a:spLocks noChangeShapeType="1"/>
          </p:cNvSpPr>
          <p:nvPr/>
        </p:nvSpPr>
        <p:spPr bwMode="auto">
          <a:xfrm>
            <a:off x="3207359"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3" name="Line 16"/>
          <p:cNvSpPr>
            <a:spLocks noChangeShapeType="1"/>
          </p:cNvSpPr>
          <p:nvPr/>
        </p:nvSpPr>
        <p:spPr bwMode="auto">
          <a:xfrm>
            <a:off x="3695027"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4" name="Line 17"/>
          <p:cNvSpPr>
            <a:spLocks noChangeShapeType="1"/>
          </p:cNvSpPr>
          <p:nvPr/>
        </p:nvSpPr>
        <p:spPr bwMode="auto">
          <a:xfrm>
            <a:off x="4017639"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5" name="Line 18"/>
          <p:cNvSpPr>
            <a:spLocks noChangeShapeType="1"/>
          </p:cNvSpPr>
          <p:nvPr/>
        </p:nvSpPr>
        <p:spPr bwMode="auto">
          <a:xfrm>
            <a:off x="5154280"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6" name="Line 19"/>
          <p:cNvSpPr>
            <a:spLocks noChangeShapeType="1"/>
          </p:cNvSpPr>
          <p:nvPr/>
        </p:nvSpPr>
        <p:spPr bwMode="auto">
          <a:xfrm>
            <a:off x="5799503" y="6630970"/>
            <a:ext cx="0" cy="689195"/>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0257" name="Line 20"/>
          <p:cNvSpPr>
            <a:spLocks noChangeShapeType="1"/>
          </p:cNvSpPr>
          <p:nvPr/>
        </p:nvSpPr>
        <p:spPr bwMode="auto">
          <a:xfrm>
            <a:off x="3507463" y="3733544"/>
            <a:ext cx="0" cy="1215231"/>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58" name="Line 21"/>
          <p:cNvSpPr>
            <a:spLocks noChangeShapeType="1"/>
          </p:cNvSpPr>
          <p:nvPr/>
        </p:nvSpPr>
        <p:spPr bwMode="auto">
          <a:xfrm>
            <a:off x="3507463" y="4948775"/>
            <a:ext cx="720249"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0259" name="Line 22"/>
          <p:cNvSpPr>
            <a:spLocks noChangeShapeType="1"/>
          </p:cNvSpPr>
          <p:nvPr/>
        </p:nvSpPr>
        <p:spPr bwMode="auto">
          <a:xfrm>
            <a:off x="1616810" y="7758998"/>
            <a:ext cx="4501555" cy="0"/>
          </a:xfrm>
          <a:prstGeom prst="line">
            <a:avLst/>
          </a:prstGeom>
          <a:noFill/>
          <a:ln w="28575">
            <a:solidFill>
              <a:schemeClr val="tx1"/>
            </a:solidFill>
            <a:round/>
            <a:headEnd type="triangle" w="med" len="med"/>
            <a:tailEnd type="triangle" w="med" len="med"/>
          </a:ln>
        </p:spPr>
        <p:txBody>
          <a:bodyPr wrap="none" lIns="192911" tIns="96455" rIns="192911" bIns="96455" anchor="ctr"/>
          <a:lstStyle/>
          <a:p>
            <a:endParaRPr lang="en-US"/>
          </a:p>
        </p:txBody>
      </p:sp>
      <p:sp>
        <p:nvSpPr>
          <p:cNvPr id="10260" name="Text Box 23"/>
          <p:cNvSpPr txBox="1">
            <a:spLocks noChangeArrowheads="1"/>
          </p:cNvSpPr>
          <p:nvPr/>
        </p:nvSpPr>
        <p:spPr bwMode="auto">
          <a:xfrm>
            <a:off x="3199857" y="7742120"/>
            <a:ext cx="949077" cy="1071957"/>
          </a:xfrm>
          <a:prstGeom prst="rect">
            <a:avLst/>
          </a:prstGeom>
          <a:noFill/>
          <a:ln w="9525">
            <a:noFill/>
            <a:miter lim="800000"/>
            <a:headEnd/>
            <a:tailEnd/>
          </a:ln>
        </p:spPr>
        <p:txBody>
          <a:bodyPr lIns="192911" tIns="96455" rIns="192911" bIns="96455">
            <a:spAutoFit/>
          </a:bodyPr>
          <a:lstStyle/>
          <a:p>
            <a:r>
              <a:rPr lang="en-US"/>
              <a:t>T</a:t>
            </a:r>
          </a:p>
        </p:txBody>
      </p:sp>
      <p:sp>
        <p:nvSpPr>
          <p:cNvPr id="10261" name="Text Box 24"/>
          <p:cNvSpPr txBox="1">
            <a:spLocks noChangeArrowheads="1"/>
          </p:cNvSpPr>
          <p:nvPr/>
        </p:nvSpPr>
        <p:spPr bwMode="auto">
          <a:xfrm>
            <a:off x="3796312" y="5263836"/>
            <a:ext cx="1311317" cy="1071957"/>
          </a:xfrm>
          <a:prstGeom prst="rect">
            <a:avLst/>
          </a:prstGeom>
          <a:noFill/>
          <a:ln w="9525">
            <a:noFill/>
            <a:miter lim="800000"/>
            <a:headEnd/>
            <a:tailEnd/>
          </a:ln>
        </p:spPr>
        <p:txBody>
          <a:bodyPr wrap="none" lIns="192911" tIns="96455" rIns="192911" bIns="96455">
            <a:spAutoFit/>
          </a:bodyPr>
          <a:lstStyle/>
          <a:p>
            <a:r>
              <a:rPr lang="en-US"/>
              <a:t>n</a:t>
            </a:r>
            <a:r>
              <a:rPr lang="en-US" baseline="-25000"/>
              <a:t>sp</a:t>
            </a:r>
            <a:endParaRPr lang="en-US"/>
          </a:p>
        </p:txBody>
      </p:sp>
      <p:sp>
        <p:nvSpPr>
          <p:cNvPr id="394268" name="Text Box 28"/>
          <p:cNvSpPr txBox="1">
            <a:spLocks noChangeArrowheads="1"/>
          </p:cNvSpPr>
          <p:nvPr/>
        </p:nvSpPr>
        <p:spPr bwMode="auto">
          <a:xfrm>
            <a:off x="1106633" y="9784385"/>
            <a:ext cx="19466928" cy="1071957"/>
          </a:xfrm>
          <a:prstGeom prst="rect">
            <a:avLst/>
          </a:prstGeom>
          <a:noFill/>
          <a:ln w="57150">
            <a:solidFill>
              <a:srgbClr val="FF0000"/>
            </a:solidFill>
            <a:miter lim="800000"/>
            <a:headEnd/>
            <a:tailEnd/>
          </a:ln>
        </p:spPr>
        <p:txBody>
          <a:bodyPr wrap="none" lIns="192911" tIns="96455" rIns="192911" bIns="96455">
            <a:spAutoFit/>
          </a:bodyPr>
          <a:lstStyle/>
          <a:p>
            <a:r>
              <a:rPr lang="fr-CH" dirty="0" err="1">
                <a:sym typeface="Wingdings" pitchFamily="2" charset="2"/>
              </a:rPr>
              <a:t>inhomogeneous</a:t>
            </a:r>
            <a:r>
              <a:rPr lang="fr-CH" dirty="0">
                <a:sym typeface="Wingdings" pitchFamily="2" charset="2"/>
              </a:rPr>
              <a:t> Poisson model consistent </a:t>
            </a:r>
            <a:r>
              <a:rPr lang="fr-CH" dirty="0" err="1">
                <a:sym typeface="Wingdings" pitchFamily="2" charset="2"/>
              </a:rPr>
              <a:t>with</a:t>
            </a:r>
            <a:r>
              <a:rPr lang="fr-CH" dirty="0">
                <a:sym typeface="Wingdings" pitchFamily="2" charset="2"/>
              </a:rPr>
              <a:t> rate </a:t>
            </a:r>
            <a:r>
              <a:rPr lang="fr-CH" dirty="0" err="1">
                <a:sym typeface="Wingdings" pitchFamily="2" charset="2"/>
              </a:rPr>
              <a:t>coding</a:t>
            </a:r>
            <a:endParaRPr lang="fr-FR" dirty="0"/>
          </a:p>
        </p:txBody>
      </p:sp>
      <p:grpSp>
        <p:nvGrpSpPr>
          <p:cNvPr id="2" name="Group 29"/>
          <p:cNvGrpSpPr>
            <a:grpSpLocks/>
          </p:cNvGrpSpPr>
          <p:nvPr/>
        </p:nvGrpSpPr>
        <p:grpSpPr bwMode="auto">
          <a:xfrm>
            <a:off x="15486624" y="1824900"/>
            <a:ext cx="4771511" cy="3277185"/>
            <a:chOff x="384" y="1104"/>
            <a:chExt cx="2230" cy="1392"/>
          </a:xfrm>
        </p:grpSpPr>
        <p:sp>
          <p:nvSpPr>
            <p:cNvPr id="10298" name="AutoShape 30"/>
            <p:cNvSpPr>
              <a:spLocks noChangeArrowheads="1"/>
            </p:cNvSpPr>
            <p:nvPr/>
          </p:nvSpPr>
          <p:spPr bwMode="auto">
            <a:xfrm>
              <a:off x="384" y="1104"/>
              <a:ext cx="2230" cy="1392"/>
            </a:xfrm>
            <a:prstGeom prst="roundRect">
              <a:avLst>
                <a:gd name="adj" fmla="val 16667"/>
              </a:avLst>
            </a:prstGeom>
            <a:noFill/>
            <a:ln w="9525">
              <a:solidFill>
                <a:schemeClr val="tx1"/>
              </a:solidFill>
              <a:round/>
              <a:headEnd/>
              <a:tailEnd/>
            </a:ln>
          </p:spPr>
          <p:txBody>
            <a:bodyPr wrap="none" anchor="ctr"/>
            <a:lstStyle/>
            <a:p>
              <a:endParaRPr lang="en-US"/>
            </a:p>
          </p:txBody>
        </p:sp>
        <p:sp>
          <p:nvSpPr>
            <p:cNvPr id="10299" name="Text Box 31"/>
            <p:cNvSpPr txBox="1">
              <a:spLocks noChangeArrowheads="1"/>
            </p:cNvSpPr>
            <p:nvPr/>
          </p:nvSpPr>
          <p:spPr bwMode="auto">
            <a:xfrm>
              <a:off x="566" y="1962"/>
              <a:ext cx="490" cy="392"/>
            </a:xfrm>
            <a:prstGeom prst="rect">
              <a:avLst/>
            </a:prstGeom>
            <a:noFill/>
            <a:ln w="9525">
              <a:noFill/>
              <a:miter lim="800000"/>
              <a:headEnd/>
              <a:tailEnd/>
            </a:ln>
          </p:spPr>
          <p:txBody>
            <a:bodyPr wrap="square">
              <a:spAutoFit/>
            </a:bodyPr>
            <a:lstStyle/>
            <a:p>
              <a:r>
                <a:rPr lang="en-US" sz="5400" dirty="0"/>
                <a:t>I(t)</a:t>
              </a:r>
              <a:endParaRPr lang="en-US" sz="5400" dirty="0">
                <a:solidFill>
                  <a:srgbClr val="FF0000"/>
                </a:solidFill>
              </a:endParaRPr>
            </a:p>
          </p:txBody>
        </p:sp>
        <p:sp>
          <p:nvSpPr>
            <p:cNvPr id="10300" name="Text Box 32"/>
            <p:cNvSpPr txBox="1">
              <a:spLocks noChangeArrowheads="1"/>
            </p:cNvSpPr>
            <p:nvPr/>
          </p:nvSpPr>
          <p:spPr bwMode="auto">
            <a:xfrm>
              <a:off x="2006" y="1419"/>
              <a:ext cx="550" cy="353"/>
            </a:xfrm>
            <a:prstGeom prst="rect">
              <a:avLst/>
            </a:prstGeom>
            <a:noFill/>
            <a:ln w="9525">
              <a:noFill/>
              <a:miter lim="800000"/>
              <a:headEnd/>
              <a:tailEnd/>
            </a:ln>
          </p:spPr>
          <p:txBody>
            <a:bodyPr wrap="none">
              <a:spAutoFit/>
            </a:bodyPr>
            <a:lstStyle/>
            <a:p>
              <a:r>
                <a:rPr lang="en-US" sz="4800" dirty="0">
                  <a:solidFill>
                    <a:srgbClr val="FF0000"/>
                  </a:solidFill>
                </a:rPr>
                <a:t>A(t)</a:t>
              </a:r>
              <a:endParaRPr lang="en-US" sz="4400" dirty="0"/>
            </a:p>
          </p:txBody>
        </p:sp>
        <p:sp>
          <p:nvSpPr>
            <p:cNvPr id="10301" name="Oval 33"/>
            <p:cNvSpPr>
              <a:spLocks noChangeArrowheads="1"/>
            </p:cNvSpPr>
            <p:nvPr/>
          </p:nvSpPr>
          <p:spPr bwMode="auto">
            <a:xfrm>
              <a:off x="1344" y="1488"/>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2" name="Oval 34"/>
            <p:cNvSpPr>
              <a:spLocks noChangeArrowheads="1"/>
            </p:cNvSpPr>
            <p:nvPr/>
          </p:nvSpPr>
          <p:spPr bwMode="auto">
            <a:xfrm>
              <a:off x="1440" y="158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3" name="Oval 35"/>
            <p:cNvSpPr>
              <a:spLocks noChangeArrowheads="1"/>
            </p:cNvSpPr>
            <p:nvPr/>
          </p:nvSpPr>
          <p:spPr bwMode="auto">
            <a:xfrm>
              <a:off x="1536"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4" name="Oval 36"/>
            <p:cNvSpPr>
              <a:spLocks noChangeArrowheads="1"/>
            </p:cNvSpPr>
            <p:nvPr/>
          </p:nvSpPr>
          <p:spPr bwMode="auto">
            <a:xfrm>
              <a:off x="1488"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5" name="Oval 37"/>
            <p:cNvSpPr>
              <a:spLocks noChangeArrowheads="1"/>
            </p:cNvSpPr>
            <p:nvPr/>
          </p:nvSpPr>
          <p:spPr bwMode="auto">
            <a:xfrm>
              <a:off x="1584" y="177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6" name="Oval 38"/>
            <p:cNvSpPr>
              <a:spLocks noChangeArrowheads="1"/>
            </p:cNvSpPr>
            <p:nvPr/>
          </p:nvSpPr>
          <p:spPr bwMode="auto">
            <a:xfrm>
              <a:off x="1680"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7" name="Oval 39"/>
            <p:cNvSpPr>
              <a:spLocks noChangeArrowheads="1"/>
            </p:cNvSpPr>
            <p:nvPr/>
          </p:nvSpPr>
          <p:spPr bwMode="auto">
            <a:xfrm>
              <a:off x="1440" y="182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8" name="Oval 40"/>
            <p:cNvSpPr>
              <a:spLocks noChangeArrowheads="1"/>
            </p:cNvSpPr>
            <p:nvPr/>
          </p:nvSpPr>
          <p:spPr bwMode="auto">
            <a:xfrm>
              <a:off x="1344"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09" name="Oval 41"/>
            <p:cNvSpPr>
              <a:spLocks noChangeArrowheads="1"/>
            </p:cNvSpPr>
            <p:nvPr/>
          </p:nvSpPr>
          <p:spPr bwMode="auto">
            <a:xfrm>
              <a:off x="1536" y="192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0" name="Oval 42"/>
            <p:cNvSpPr>
              <a:spLocks noChangeArrowheads="1"/>
            </p:cNvSpPr>
            <p:nvPr/>
          </p:nvSpPr>
          <p:spPr bwMode="auto">
            <a:xfrm>
              <a:off x="1680" y="187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1" name="Oval 43"/>
            <p:cNvSpPr>
              <a:spLocks noChangeArrowheads="1"/>
            </p:cNvSpPr>
            <p:nvPr/>
          </p:nvSpPr>
          <p:spPr bwMode="auto">
            <a:xfrm>
              <a:off x="1200" y="192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2" name="Oval 44"/>
            <p:cNvSpPr>
              <a:spLocks noChangeArrowheads="1"/>
            </p:cNvSpPr>
            <p:nvPr/>
          </p:nvSpPr>
          <p:spPr bwMode="auto">
            <a:xfrm>
              <a:off x="1152"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3" name="Oval 45"/>
            <p:cNvSpPr>
              <a:spLocks noChangeArrowheads="1"/>
            </p:cNvSpPr>
            <p:nvPr/>
          </p:nvSpPr>
          <p:spPr bwMode="auto">
            <a:xfrm>
              <a:off x="1056" y="1392"/>
              <a:ext cx="816" cy="768"/>
            </a:xfrm>
            <a:prstGeom prst="ellipse">
              <a:avLst/>
            </a:prstGeom>
            <a:noFill/>
            <a:ln w="9525">
              <a:solidFill>
                <a:schemeClr val="tx1"/>
              </a:solidFill>
              <a:prstDash val="sysDot"/>
              <a:round/>
              <a:headEnd/>
              <a:tailEnd/>
            </a:ln>
          </p:spPr>
          <p:txBody>
            <a:bodyPr wrap="none" anchor="ctr"/>
            <a:lstStyle/>
            <a:p>
              <a:endParaRPr lang="en-US"/>
            </a:p>
          </p:txBody>
        </p:sp>
        <p:sp>
          <p:nvSpPr>
            <p:cNvPr id="10314" name="Oval 46"/>
            <p:cNvSpPr>
              <a:spLocks noChangeArrowheads="1"/>
            </p:cNvSpPr>
            <p:nvPr/>
          </p:nvSpPr>
          <p:spPr bwMode="auto">
            <a:xfrm>
              <a:off x="1296" y="201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5" name="Oval 47"/>
            <p:cNvSpPr>
              <a:spLocks noChangeArrowheads="1"/>
            </p:cNvSpPr>
            <p:nvPr/>
          </p:nvSpPr>
          <p:spPr bwMode="auto">
            <a:xfrm>
              <a:off x="1248" y="177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0316" name="Freeform 48"/>
            <p:cNvSpPr>
              <a:spLocks/>
            </p:cNvSpPr>
            <p:nvPr/>
          </p:nvSpPr>
          <p:spPr bwMode="auto">
            <a:xfrm>
              <a:off x="480" y="1608"/>
              <a:ext cx="480" cy="368"/>
            </a:xfrm>
            <a:custGeom>
              <a:avLst/>
              <a:gdLst>
                <a:gd name="T0" fmla="*/ 0 w 480"/>
                <a:gd name="T1" fmla="*/ 216 h 368"/>
                <a:gd name="T2" fmla="*/ 144 w 480"/>
                <a:gd name="T3" fmla="*/ 24 h 368"/>
                <a:gd name="T4" fmla="*/ 336 w 480"/>
                <a:gd name="T5" fmla="*/ 360 h 368"/>
                <a:gd name="T6" fmla="*/ 432 w 480"/>
                <a:gd name="T7" fmla="*/ 72 h 368"/>
                <a:gd name="T8" fmla="*/ 480 w 480"/>
                <a:gd name="T9" fmla="*/ 168 h 368"/>
                <a:gd name="T10" fmla="*/ 0 60000 65536"/>
                <a:gd name="T11" fmla="*/ 0 60000 65536"/>
                <a:gd name="T12" fmla="*/ 0 60000 65536"/>
                <a:gd name="T13" fmla="*/ 0 60000 65536"/>
                <a:gd name="T14" fmla="*/ 0 60000 65536"/>
                <a:gd name="T15" fmla="*/ 0 w 480"/>
                <a:gd name="T16" fmla="*/ 0 h 368"/>
                <a:gd name="T17" fmla="*/ 480 w 480"/>
                <a:gd name="T18" fmla="*/ 368 h 368"/>
              </a:gdLst>
              <a:ahLst/>
              <a:cxnLst>
                <a:cxn ang="T10">
                  <a:pos x="T0" y="T1"/>
                </a:cxn>
                <a:cxn ang="T11">
                  <a:pos x="T2" y="T3"/>
                </a:cxn>
                <a:cxn ang="T12">
                  <a:pos x="T4" y="T5"/>
                </a:cxn>
                <a:cxn ang="T13">
                  <a:pos x="T6" y="T7"/>
                </a:cxn>
                <a:cxn ang="T14">
                  <a:pos x="T8" y="T9"/>
                </a:cxn>
              </a:cxnLst>
              <a:rect l="T15" t="T16" r="T17" b="T18"/>
              <a:pathLst>
                <a:path w="480" h="368">
                  <a:moveTo>
                    <a:pt x="0" y="216"/>
                  </a:moveTo>
                  <a:cubicBezTo>
                    <a:pt x="44" y="108"/>
                    <a:pt x="88" y="0"/>
                    <a:pt x="144" y="24"/>
                  </a:cubicBezTo>
                  <a:cubicBezTo>
                    <a:pt x="200" y="48"/>
                    <a:pt x="288" y="352"/>
                    <a:pt x="336" y="360"/>
                  </a:cubicBezTo>
                  <a:cubicBezTo>
                    <a:pt x="384" y="368"/>
                    <a:pt x="408" y="104"/>
                    <a:pt x="432" y="72"/>
                  </a:cubicBezTo>
                  <a:cubicBezTo>
                    <a:pt x="456" y="40"/>
                    <a:pt x="472" y="160"/>
                    <a:pt x="480" y="168"/>
                  </a:cubicBezTo>
                </a:path>
              </a:pathLst>
            </a:custGeom>
            <a:noFill/>
            <a:ln w="28575">
              <a:solidFill>
                <a:schemeClr val="tx1"/>
              </a:solidFill>
              <a:round/>
              <a:headEnd/>
              <a:tailEnd/>
            </a:ln>
          </p:spPr>
          <p:txBody>
            <a:bodyPr wrap="none" anchor="ctr"/>
            <a:lstStyle/>
            <a:p>
              <a:endParaRPr lang="en-US"/>
            </a:p>
          </p:txBody>
        </p:sp>
      </p:grpSp>
      <mc:AlternateContent xmlns:mc="http://schemas.openxmlformats.org/markup-compatibility/2006">
        <mc:Choice xmlns:a14="http://schemas.microsoft.com/office/drawing/2010/main" Requires="a14">
          <p:sp>
            <p:nvSpPr>
              <p:cNvPr id="10242" name="Object 51"/>
              <p:cNvSpPr txBox="1"/>
              <p:nvPr/>
            </p:nvSpPr>
            <p:spPr bwMode="auto">
              <a:xfrm>
                <a:off x="15001258" y="6211828"/>
                <a:ext cx="5256255" cy="172157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𝑁</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den>
                      </m:f>
                    </m:oMath>
                  </m:oMathPara>
                </a14:m>
                <a:endParaRPr lang="zh-CN" altLang="en-US"/>
              </a:p>
            </p:txBody>
          </p:sp>
        </mc:Choice>
        <mc:Fallback>
          <p:sp>
            <p:nvSpPr>
              <p:cNvPr id="10242" name="Object 51"/>
              <p:cNvSpPr txBox="1">
                <a:spLocks noRot="1" noChangeAspect="1" noMove="1" noResize="1" noEditPoints="1" noAdjustHandles="1" noChangeArrowheads="1" noChangeShapeType="1" noTextEdit="1"/>
              </p:cNvSpPr>
              <p:nvPr/>
            </p:nvSpPr>
            <p:spPr bwMode="auto">
              <a:xfrm>
                <a:off x="15001258" y="6211828"/>
                <a:ext cx="5256255" cy="1721578"/>
              </a:xfrm>
              <a:prstGeom prst="rect">
                <a:avLst/>
              </a:prstGeom>
              <a:blipFill>
                <a:blip r:embed="rId3"/>
                <a:stretch>
                  <a:fillRect/>
                </a:stretch>
              </a:blipFill>
              <a:ln>
                <a:noFill/>
              </a:ln>
            </p:spPr>
            <p:txBody>
              <a:bodyPr/>
              <a:lstStyle/>
              <a:p>
                <a:r>
                  <a:rPr lang="zh-CN" altLang="en-US">
                    <a:noFill/>
                  </a:rPr>
                  <a:t> </a:t>
                </a:r>
              </a:p>
            </p:txBody>
          </p:sp>
        </mc:Fallback>
      </mc:AlternateContent>
      <p:sp>
        <p:nvSpPr>
          <p:cNvPr id="10264" name="Text Box 52"/>
          <p:cNvSpPr txBox="1">
            <a:spLocks noChangeArrowheads="1"/>
          </p:cNvSpPr>
          <p:nvPr/>
        </p:nvSpPr>
        <p:spPr bwMode="auto">
          <a:xfrm>
            <a:off x="16141826" y="7998106"/>
            <a:ext cx="3409647" cy="1764454"/>
          </a:xfrm>
          <a:prstGeom prst="rect">
            <a:avLst/>
          </a:prstGeom>
          <a:noFill/>
          <a:ln w="9525">
            <a:noFill/>
            <a:miter lim="800000"/>
            <a:headEnd/>
            <a:tailEnd/>
          </a:ln>
        </p:spPr>
        <p:txBody>
          <a:bodyPr wrap="none" lIns="192911" tIns="96455" rIns="192911" bIns="96455">
            <a:spAutoFit/>
          </a:bodyPr>
          <a:lstStyle/>
          <a:p>
            <a:r>
              <a:rPr lang="en-US" sz="5100" dirty="0"/>
              <a:t>population</a:t>
            </a:r>
          </a:p>
          <a:p>
            <a:r>
              <a:rPr lang="en-US" sz="5100" dirty="0"/>
              <a:t>activity</a:t>
            </a:r>
          </a:p>
        </p:txBody>
      </p:sp>
      <p:sp>
        <p:nvSpPr>
          <p:cNvPr id="10265" name="Text Box 54"/>
          <p:cNvSpPr txBox="1">
            <a:spLocks noChangeArrowheads="1"/>
          </p:cNvSpPr>
          <p:nvPr/>
        </p:nvSpPr>
        <p:spPr bwMode="auto">
          <a:xfrm>
            <a:off x="1399235" y="8836391"/>
            <a:ext cx="389654" cy="1071957"/>
          </a:xfrm>
          <a:prstGeom prst="rect">
            <a:avLst/>
          </a:prstGeom>
          <a:noFill/>
          <a:ln w="9525">
            <a:noFill/>
            <a:miter lim="800000"/>
            <a:headEnd/>
            <a:tailEnd/>
          </a:ln>
        </p:spPr>
        <p:txBody>
          <a:bodyPr wrap="none" lIns="192911" tIns="96455" rIns="192911" bIns="96455">
            <a:spAutoFit/>
          </a:bodyPr>
          <a:lstStyle/>
          <a:p>
            <a:endParaRPr lang="fr-FR"/>
          </a:p>
        </p:txBody>
      </p:sp>
      <mc:AlternateContent xmlns:mc="http://schemas.openxmlformats.org/markup-compatibility/2006">
        <mc:Choice xmlns:a14="http://schemas.microsoft.com/office/drawing/2010/main" Requires="a14">
          <p:sp>
            <p:nvSpPr>
              <p:cNvPr id="10243" name="Object 55"/>
              <p:cNvSpPr txBox="1"/>
              <p:nvPr/>
            </p:nvSpPr>
            <p:spPr bwMode="auto">
              <a:xfrm>
                <a:off x="7899916" y="6434519"/>
                <a:ext cx="5499713" cy="1850056"/>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𝑃𝑆𝑇𝐻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𝐾</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den>
                      </m:f>
                    </m:oMath>
                  </m:oMathPara>
                </a14:m>
                <a:endParaRPr lang="zh-CN" altLang="en-US"/>
              </a:p>
            </p:txBody>
          </p:sp>
        </mc:Choice>
        <mc:Fallback>
          <p:sp>
            <p:nvSpPr>
              <p:cNvPr id="10243" name="Object 55"/>
              <p:cNvSpPr txBox="1">
                <a:spLocks noRot="1" noChangeAspect="1" noMove="1" noResize="1" noEditPoints="1" noAdjustHandles="1" noChangeArrowheads="1" noChangeShapeType="1" noTextEdit="1"/>
              </p:cNvSpPr>
              <p:nvPr/>
            </p:nvSpPr>
            <p:spPr bwMode="auto">
              <a:xfrm>
                <a:off x="7899916" y="6434519"/>
                <a:ext cx="5499713" cy="1850056"/>
              </a:xfrm>
              <a:prstGeom prst="rect">
                <a:avLst/>
              </a:prstGeom>
              <a:blipFill>
                <a:blip r:embed="rId4"/>
                <a:stretch>
                  <a:fillRect/>
                </a:stretch>
              </a:blipFill>
              <a:ln>
                <a:noFill/>
              </a:ln>
            </p:spPr>
            <p:txBody>
              <a:bodyPr/>
              <a:lstStyle/>
              <a:p>
                <a:r>
                  <a:rPr lang="zh-CN" altLang="en-US">
                    <a:noFill/>
                  </a:rPr>
                  <a:t> </a:t>
                </a:r>
              </a:p>
            </p:txBody>
          </p:sp>
        </mc:Fallback>
      </mc:AlternateContent>
      <p:sp>
        <p:nvSpPr>
          <p:cNvPr id="10266" name="Line 56"/>
          <p:cNvSpPr>
            <a:spLocks noChangeShapeType="1"/>
          </p:cNvSpPr>
          <p:nvPr/>
        </p:nvSpPr>
        <p:spPr bwMode="auto">
          <a:xfrm flipH="1">
            <a:off x="6891131" y="1744728"/>
            <a:ext cx="0" cy="8166241"/>
          </a:xfrm>
          <a:prstGeom prst="line">
            <a:avLst/>
          </a:prstGeom>
          <a:noFill/>
          <a:ln w="9525">
            <a:solidFill>
              <a:schemeClr val="tx1"/>
            </a:solidFill>
            <a:round/>
            <a:headEnd/>
            <a:tailEnd/>
          </a:ln>
        </p:spPr>
        <p:txBody>
          <a:bodyPr lIns="192911" tIns="96455" rIns="192911" bIns="96455"/>
          <a:lstStyle/>
          <a:p>
            <a:endParaRPr lang="en-US"/>
          </a:p>
        </p:txBody>
      </p:sp>
      <p:sp>
        <p:nvSpPr>
          <p:cNvPr id="10267" name="Line 57"/>
          <p:cNvSpPr>
            <a:spLocks noChangeShapeType="1"/>
          </p:cNvSpPr>
          <p:nvPr/>
        </p:nvSpPr>
        <p:spPr bwMode="auto">
          <a:xfrm flipH="1">
            <a:off x="14037348" y="1618142"/>
            <a:ext cx="0" cy="8166243"/>
          </a:xfrm>
          <a:prstGeom prst="line">
            <a:avLst/>
          </a:prstGeom>
          <a:noFill/>
          <a:ln w="9525">
            <a:solidFill>
              <a:schemeClr val="tx1"/>
            </a:solidFill>
            <a:round/>
            <a:headEnd/>
            <a:tailEnd/>
          </a:ln>
        </p:spPr>
        <p:txBody>
          <a:bodyPr lIns="192911" tIns="96455" rIns="192911" bIns="96455"/>
          <a:lstStyle/>
          <a:p>
            <a:endParaRPr lang="en-US"/>
          </a:p>
        </p:txBody>
      </p:sp>
      <p:grpSp>
        <p:nvGrpSpPr>
          <p:cNvPr id="3" name="Group 69"/>
          <p:cNvGrpSpPr>
            <a:grpSpLocks/>
          </p:cNvGrpSpPr>
          <p:nvPr/>
        </p:nvGrpSpPr>
        <p:grpSpPr bwMode="auto">
          <a:xfrm>
            <a:off x="7570116" y="2748982"/>
            <a:ext cx="5829513" cy="2888988"/>
            <a:chOff x="3312" y="1104"/>
            <a:chExt cx="1872" cy="1584"/>
          </a:xfrm>
        </p:grpSpPr>
        <p:sp>
          <p:nvSpPr>
            <p:cNvPr id="10274" name="Line 70"/>
            <p:cNvSpPr>
              <a:spLocks noChangeShapeType="1"/>
            </p:cNvSpPr>
            <p:nvPr/>
          </p:nvSpPr>
          <p:spPr bwMode="auto">
            <a:xfrm>
              <a:off x="3312" y="2448"/>
              <a:ext cx="1872" cy="0"/>
            </a:xfrm>
            <a:prstGeom prst="line">
              <a:avLst/>
            </a:prstGeom>
            <a:noFill/>
            <a:ln w="9525">
              <a:solidFill>
                <a:schemeClr val="tx1"/>
              </a:solidFill>
              <a:round/>
              <a:headEnd/>
              <a:tailEnd/>
            </a:ln>
          </p:spPr>
          <p:txBody>
            <a:bodyPr wrap="none" anchor="ctr"/>
            <a:lstStyle/>
            <a:p>
              <a:endParaRPr lang="en-US"/>
            </a:p>
          </p:txBody>
        </p:sp>
        <p:sp>
          <p:nvSpPr>
            <p:cNvPr id="10275" name="Line 71"/>
            <p:cNvSpPr>
              <a:spLocks noChangeShapeType="1"/>
            </p:cNvSpPr>
            <p:nvPr/>
          </p:nvSpPr>
          <p:spPr bwMode="auto">
            <a:xfrm>
              <a:off x="3312" y="2208"/>
              <a:ext cx="1872" cy="0"/>
            </a:xfrm>
            <a:prstGeom prst="line">
              <a:avLst/>
            </a:prstGeom>
            <a:noFill/>
            <a:ln w="9525">
              <a:solidFill>
                <a:schemeClr val="tx1"/>
              </a:solidFill>
              <a:round/>
              <a:headEnd/>
              <a:tailEnd/>
            </a:ln>
          </p:spPr>
          <p:txBody>
            <a:bodyPr wrap="none" anchor="ctr"/>
            <a:lstStyle/>
            <a:p>
              <a:endParaRPr lang="en-US"/>
            </a:p>
          </p:txBody>
        </p:sp>
        <p:sp>
          <p:nvSpPr>
            <p:cNvPr id="10276" name="Line 72"/>
            <p:cNvSpPr>
              <a:spLocks noChangeShapeType="1"/>
            </p:cNvSpPr>
            <p:nvPr/>
          </p:nvSpPr>
          <p:spPr bwMode="auto">
            <a:xfrm>
              <a:off x="3312" y="1968"/>
              <a:ext cx="1872" cy="0"/>
            </a:xfrm>
            <a:prstGeom prst="line">
              <a:avLst/>
            </a:prstGeom>
            <a:noFill/>
            <a:ln w="9525">
              <a:solidFill>
                <a:schemeClr val="tx1"/>
              </a:solidFill>
              <a:round/>
              <a:headEnd/>
              <a:tailEnd/>
            </a:ln>
          </p:spPr>
          <p:txBody>
            <a:bodyPr wrap="none" anchor="ctr"/>
            <a:lstStyle/>
            <a:p>
              <a:endParaRPr lang="en-US"/>
            </a:p>
          </p:txBody>
        </p:sp>
        <p:sp>
          <p:nvSpPr>
            <p:cNvPr id="10277" name="Line 73"/>
            <p:cNvSpPr>
              <a:spLocks noChangeShapeType="1"/>
            </p:cNvSpPr>
            <p:nvPr/>
          </p:nvSpPr>
          <p:spPr bwMode="auto">
            <a:xfrm>
              <a:off x="3312" y="2688"/>
              <a:ext cx="1872" cy="0"/>
            </a:xfrm>
            <a:prstGeom prst="line">
              <a:avLst/>
            </a:prstGeom>
            <a:noFill/>
            <a:ln w="9525">
              <a:solidFill>
                <a:schemeClr val="tx1"/>
              </a:solidFill>
              <a:round/>
              <a:headEnd/>
              <a:tailEnd/>
            </a:ln>
          </p:spPr>
          <p:txBody>
            <a:bodyPr wrap="none" anchor="ctr"/>
            <a:lstStyle/>
            <a:p>
              <a:endParaRPr lang="en-US"/>
            </a:p>
          </p:txBody>
        </p:sp>
        <p:sp>
          <p:nvSpPr>
            <p:cNvPr id="10278" name="Line 74"/>
            <p:cNvSpPr>
              <a:spLocks noChangeShapeType="1"/>
            </p:cNvSpPr>
            <p:nvPr/>
          </p:nvSpPr>
          <p:spPr bwMode="auto">
            <a:xfrm>
              <a:off x="3312" y="1248"/>
              <a:ext cx="1872" cy="0"/>
            </a:xfrm>
            <a:prstGeom prst="line">
              <a:avLst/>
            </a:prstGeom>
            <a:noFill/>
            <a:ln w="9525">
              <a:solidFill>
                <a:schemeClr val="tx1"/>
              </a:solidFill>
              <a:round/>
              <a:headEnd/>
              <a:tailEnd/>
            </a:ln>
          </p:spPr>
          <p:txBody>
            <a:bodyPr wrap="none" anchor="ctr"/>
            <a:lstStyle/>
            <a:p>
              <a:endParaRPr lang="en-US"/>
            </a:p>
          </p:txBody>
        </p:sp>
        <p:sp>
          <p:nvSpPr>
            <p:cNvPr id="10279" name="Line 75"/>
            <p:cNvSpPr>
              <a:spLocks noChangeShapeType="1"/>
            </p:cNvSpPr>
            <p:nvPr/>
          </p:nvSpPr>
          <p:spPr bwMode="auto">
            <a:xfrm>
              <a:off x="3312" y="1728"/>
              <a:ext cx="1872" cy="0"/>
            </a:xfrm>
            <a:prstGeom prst="line">
              <a:avLst/>
            </a:prstGeom>
            <a:noFill/>
            <a:ln w="9525">
              <a:solidFill>
                <a:schemeClr val="tx1"/>
              </a:solidFill>
              <a:round/>
              <a:headEnd/>
              <a:tailEnd/>
            </a:ln>
          </p:spPr>
          <p:txBody>
            <a:bodyPr wrap="none" anchor="ctr"/>
            <a:lstStyle/>
            <a:p>
              <a:endParaRPr lang="en-US"/>
            </a:p>
          </p:txBody>
        </p:sp>
        <p:sp>
          <p:nvSpPr>
            <p:cNvPr id="10280" name="Line 76"/>
            <p:cNvSpPr>
              <a:spLocks noChangeShapeType="1"/>
            </p:cNvSpPr>
            <p:nvPr/>
          </p:nvSpPr>
          <p:spPr bwMode="auto">
            <a:xfrm>
              <a:off x="3312" y="1488"/>
              <a:ext cx="1872" cy="0"/>
            </a:xfrm>
            <a:prstGeom prst="line">
              <a:avLst/>
            </a:prstGeom>
            <a:noFill/>
            <a:ln w="9525">
              <a:solidFill>
                <a:schemeClr val="tx1"/>
              </a:solidFill>
              <a:round/>
              <a:headEnd/>
              <a:tailEnd/>
            </a:ln>
          </p:spPr>
          <p:txBody>
            <a:bodyPr wrap="none" anchor="ctr"/>
            <a:lstStyle/>
            <a:p>
              <a:endParaRPr lang="en-US"/>
            </a:p>
          </p:txBody>
        </p:sp>
        <p:sp>
          <p:nvSpPr>
            <p:cNvPr id="10281" name="Line 77"/>
            <p:cNvSpPr>
              <a:spLocks noChangeShapeType="1"/>
            </p:cNvSpPr>
            <p:nvPr/>
          </p:nvSpPr>
          <p:spPr bwMode="auto">
            <a:xfrm>
              <a:off x="3408" y="1344"/>
              <a:ext cx="0" cy="144"/>
            </a:xfrm>
            <a:prstGeom prst="line">
              <a:avLst/>
            </a:prstGeom>
            <a:noFill/>
            <a:ln w="28575">
              <a:solidFill>
                <a:schemeClr val="tx1"/>
              </a:solidFill>
              <a:round/>
              <a:headEnd/>
              <a:tailEnd/>
            </a:ln>
          </p:spPr>
          <p:txBody>
            <a:bodyPr wrap="none" anchor="ctr"/>
            <a:lstStyle/>
            <a:p>
              <a:endParaRPr lang="en-US"/>
            </a:p>
          </p:txBody>
        </p:sp>
        <p:sp>
          <p:nvSpPr>
            <p:cNvPr id="10282" name="Line 78"/>
            <p:cNvSpPr>
              <a:spLocks noChangeShapeType="1"/>
            </p:cNvSpPr>
            <p:nvPr/>
          </p:nvSpPr>
          <p:spPr bwMode="auto">
            <a:xfrm>
              <a:off x="3744" y="1104"/>
              <a:ext cx="0" cy="144"/>
            </a:xfrm>
            <a:prstGeom prst="line">
              <a:avLst/>
            </a:prstGeom>
            <a:noFill/>
            <a:ln w="28575">
              <a:solidFill>
                <a:schemeClr val="tx1"/>
              </a:solidFill>
              <a:round/>
              <a:headEnd/>
              <a:tailEnd/>
            </a:ln>
          </p:spPr>
          <p:txBody>
            <a:bodyPr wrap="none" anchor="ctr"/>
            <a:lstStyle/>
            <a:p>
              <a:endParaRPr lang="en-US"/>
            </a:p>
          </p:txBody>
        </p:sp>
        <p:sp>
          <p:nvSpPr>
            <p:cNvPr id="10283" name="Line 79"/>
            <p:cNvSpPr>
              <a:spLocks noChangeShapeType="1"/>
            </p:cNvSpPr>
            <p:nvPr/>
          </p:nvSpPr>
          <p:spPr bwMode="auto">
            <a:xfrm>
              <a:off x="3840" y="1344"/>
              <a:ext cx="0" cy="144"/>
            </a:xfrm>
            <a:prstGeom prst="line">
              <a:avLst/>
            </a:prstGeom>
            <a:noFill/>
            <a:ln w="28575">
              <a:solidFill>
                <a:schemeClr val="tx1"/>
              </a:solidFill>
              <a:round/>
              <a:headEnd/>
              <a:tailEnd/>
            </a:ln>
          </p:spPr>
          <p:txBody>
            <a:bodyPr wrap="none" anchor="ctr"/>
            <a:lstStyle/>
            <a:p>
              <a:endParaRPr lang="en-US"/>
            </a:p>
          </p:txBody>
        </p:sp>
        <p:sp>
          <p:nvSpPr>
            <p:cNvPr id="10284" name="Line 80"/>
            <p:cNvSpPr>
              <a:spLocks noChangeShapeType="1"/>
            </p:cNvSpPr>
            <p:nvPr/>
          </p:nvSpPr>
          <p:spPr bwMode="auto">
            <a:xfrm>
              <a:off x="3648" y="1584"/>
              <a:ext cx="0" cy="144"/>
            </a:xfrm>
            <a:prstGeom prst="line">
              <a:avLst/>
            </a:prstGeom>
            <a:noFill/>
            <a:ln w="28575">
              <a:solidFill>
                <a:schemeClr val="tx1"/>
              </a:solidFill>
              <a:round/>
              <a:headEnd/>
              <a:tailEnd/>
            </a:ln>
          </p:spPr>
          <p:txBody>
            <a:bodyPr wrap="none" anchor="ctr"/>
            <a:lstStyle/>
            <a:p>
              <a:endParaRPr lang="en-US"/>
            </a:p>
          </p:txBody>
        </p:sp>
        <p:sp>
          <p:nvSpPr>
            <p:cNvPr id="10285" name="Line 81"/>
            <p:cNvSpPr>
              <a:spLocks noChangeShapeType="1"/>
            </p:cNvSpPr>
            <p:nvPr/>
          </p:nvSpPr>
          <p:spPr bwMode="auto">
            <a:xfrm>
              <a:off x="4176" y="1584"/>
              <a:ext cx="0" cy="144"/>
            </a:xfrm>
            <a:prstGeom prst="line">
              <a:avLst/>
            </a:prstGeom>
            <a:noFill/>
            <a:ln w="28575">
              <a:solidFill>
                <a:schemeClr val="tx1"/>
              </a:solidFill>
              <a:round/>
              <a:headEnd/>
              <a:tailEnd/>
            </a:ln>
          </p:spPr>
          <p:txBody>
            <a:bodyPr wrap="none" anchor="ctr"/>
            <a:lstStyle/>
            <a:p>
              <a:endParaRPr lang="en-US"/>
            </a:p>
          </p:txBody>
        </p:sp>
        <p:sp>
          <p:nvSpPr>
            <p:cNvPr id="10286" name="Line 82"/>
            <p:cNvSpPr>
              <a:spLocks noChangeShapeType="1"/>
            </p:cNvSpPr>
            <p:nvPr/>
          </p:nvSpPr>
          <p:spPr bwMode="auto">
            <a:xfrm>
              <a:off x="3888" y="1824"/>
              <a:ext cx="0" cy="144"/>
            </a:xfrm>
            <a:prstGeom prst="line">
              <a:avLst/>
            </a:prstGeom>
            <a:noFill/>
            <a:ln w="28575">
              <a:solidFill>
                <a:schemeClr val="tx1"/>
              </a:solidFill>
              <a:round/>
              <a:headEnd/>
              <a:tailEnd/>
            </a:ln>
          </p:spPr>
          <p:txBody>
            <a:bodyPr wrap="none" anchor="ctr"/>
            <a:lstStyle/>
            <a:p>
              <a:endParaRPr lang="en-US"/>
            </a:p>
          </p:txBody>
        </p:sp>
        <p:sp>
          <p:nvSpPr>
            <p:cNvPr id="10287" name="Line 83"/>
            <p:cNvSpPr>
              <a:spLocks noChangeShapeType="1"/>
            </p:cNvSpPr>
            <p:nvPr/>
          </p:nvSpPr>
          <p:spPr bwMode="auto">
            <a:xfrm>
              <a:off x="4416" y="1824"/>
              <a:ext cx="0" cy="144"/>
            </a:xfrm>
            <a:prstGeom prst="line">
              <a:avLst/>
            </a:prstGeom>
            <a:noFill/>
            <a:ln w="28575">
              <a:solidFill>
                <a:schemeClr val="tx1"/>
              </a:solidFill>
              <a:round/>
              <a:headEnd/>
              <a:tailEnd/>
            </a:ln>
          </p:spPr>
          <p:txBody>
            <a:bodyPr wrap="none" anchor="ctr"/>
            <a:lstStyle/>
            <a:p>
              <a:endParaRPr lang="en-US"/>
            </a:p>
          </p:txBody>
        </p:sp>
        <p:sp>
          <p:nvSpPr>
            <p:cNvPr id="10288" name="Line 84"/>
            <p:cNvSpPr>
              <a:spLocks noChangeShapeType="1"/>
            </p:cNvSpPr>
            <p:nvPr/>
          </p:nvSpPr>
          <p:spPr bwMode="auto">
            <a:xfrm>
              <a:off x="3744" y="2064"/>
              <a:ext cx="0" cy="144"/>
            </a:xfrm>
            <a:prstGeom prst="line">
              <a:avLst/>
            </a:prstGeom>
            <a:noFill/>
            <a:ln w="28575">
              <a:solidFill>
                <a:schemeClr val="tx1"/>
              </a:solidFill>
              <a:round/>
              <a:headEnd/>
              <a:tailEnd/>
            </a:ln>
          </p:spPr>
          <p:txBody>
            <a:bodyPr wrap="none" anchor="ctr"/>
            <a:lstStyle/>
            <a:p>
              <a:endParaRPr lang="en-US"/>
            </a:p>
          </p:txBody>
        </p:sp>
        <p:sp>
          <p:nvSpPr>
            <p:cNvPr id="10289" name="Line 85"/>
            <p:cNvSpPr>
              <a:spLocks noChangeShapeType="1"/>
            </p:cNvSpPr>
            <p:nvPr/>
          </p:nvSpPr>
          <p:spPr bwMode="auto">
            <a:xfrm>
              <a:off x="4320" y="2064"/>
              <a:ext cx="0" cy="144"/>
            </a:xfrm>
            <a:prstGeom prst="line">
              <a:avLst/>
            </a:prstGeom>
            <a:noFill/>
            <a:ln w="28575">
              <a:solidFill>
                <a:schemeClr val="tx1"/>
              </a:solidFill>
              <a:round/>
              <a:headEnd/>
              <a:tailEnd/>
            </a:ln>
          </p:spPr>
          <p:txBody>
            <a:bodyPr wrap="none" anchor="ctr"/>
            <a:lstStyle/>
            <a:p>
              <a:endParaRPr lang="en-US"/>
            </a:p>
          </p:txBody>
        </p:sp>
        <p:sp>
          <p:nvSpPr>
            <p:cNvPr id="10290" name="Line 86"/>
            <p:cNvSpPr>
              <a:spLocks noChangeShapeType="1"/>
            </p:cNvSpPr>
            <p:nvPr/>
          </p:nvSpPr>
          <p:spPr bwMode="auto">
            <a:xfrm>
              <a:off x="4704" y="1344"/>
              <a:ext cx="0" cy="144"/>
            </a:xfrm>
            <a:prstGeom prst="line">
              <a:avLst/>
            </a:prstGeom>
            <a:noFill/>
            <a:ln w="28575">
              <a:solidFill>
                <a:schemeClr val="tx1"/>
              </a:solidFill>
              <a:round/>
              <a:headEnd/>
              <a:tailEnd/>
            </a:ln>
          </p:spPr>
          <p:txBody>
            <a:bodyPr wrap="none" anchor="ctr"/>
            <a:lstStyle/>
            <a:p>
              <a:endParaRPr lang="en-US"/>
            </a:p>
          </p:txBody>
        </p:sp>
        <p:sp>
          <p:nvSpPr>
            <p:cNvPr id="10291" name="Line 87"/>
            <p:cNvSpPr>
              <a:spLocks noChangeShapeType="1"/>
            </p:cNvSpPr>
            <p:nvPr/>
          </p:nvSpPr>
          <p:spPr bwMode="auto">
            <a:xfrm>
              <a:off x="4368" y="2304"/>
              <a:ext cx="0" cy="144"/>
            </a:xfrm>
            <a:prstGeom prst="line">
              <a:avLst/>
            </a:prstGeom>
            <a:noFill/>
            <a:ln w="28575">
              <a:solidFill>
                <a:schemeClr val="tx1"/>
              </a:solidFill>
              <a:round/>
              <a:headEnd/>
              <a:tailEnd/>
            </a:ln>
          </p:spPr>
          <p:txBody>
            <a:bodyPr wrap="none" anchor="ctr"/>
            <a:lstStyle/>
            <a:p>
              <a:endParaRPr lang="en-US"/>
            </a:p>
          </p:txBody>
        </p:sp>
        <p:sp>
          <p:nvSpPr>
            <p:cNvPr id="10292" name="Line 88"/>
            <p:cNvSpPr>
              <a:spLocks noChangeShapeType="1"/>
            </p:cNvSpPr>
            <p:nvPr/>
          </p:nvSpPr>
          <p:spPr bwMode="auto">
            <a:xfrm>
              <a:off x="4656" y="2064"/>
              <a:ext cx="0" cy="144"/>
            </a:xfrm>
            <a:prstGeom prst="line">
              <a:avLst/>
            </a:prstGeom>
            <a:noFill/>
            <a:ln w="28575">
              <a:solidFill>
                <a:schemeClr val="tx1"/>
              </a:solidFill>
              <a:round/>
              <a:headEnd/>
              <a:tailEnd/>
            </a:ln>
          </p:spPr>
          <p:txBody>
            <a:bodyPr wrap="none" anchor="ctr"/>
            <a:lstStyle/>
            <a:p>
              <a:endParaRPr lang="en-US"/>
            </a:p>
          </p:txBody>
        </p:sp>
        <p:sp>
          <p:nvSpPr>
            <p:cNvPr id="10293" name="Line 89"/>
            <p:cNvSpPr>
              <a:spLocks noChangeShapeType="1"/>
            </p:cNvSpPr>
            <p:nvPr/>
          </p:nvSpPr>
          <p:spPr bwMode="auto">
            <a:xfrm>
              <a:off x="4224" y="1104"/>
              <a:ext cx="0" cy="144"/>
            </a:xfrm>
            <a:prstGeom prst="line">
              <a:avLst/>
            </a:prstGeom>
            <a:noFill/>
            <a:ln w="28575">
              <a:solidFill>
                <a:schemeClr val="tx1"/>
              </a:solidFill>
              <a:round/>
              <a:headEnd/>
              <a:tailEnd/>
            </a:ln>
          </p:spPr>
          <p:txBody>
            <a:bodyPr wrap="none" anchor="ctr"/>
            <a:lstStyle/>
            <a:p>
              <a:endParaRPr lang="en-US"/>
            </a:p>
          </p:txBody>
        </p:sp>
        <p:sp>
          <p:nvSpPr>
            <p:cNvPr id="10294" name="Line 90"/>
            <p:cNvSpPr>
              <a:spLocks noChangeShapeType="1"/>
            </p:cNvSpPr>
            <p:nvPr/>
          </p:nvSpPr>
          <p:spPr bwMode="auto">
            <a:xfrm>
              <a:off x="4992" y="1104"/>
              <a:ext cx="0" cy="144"/>
            </a:xfrm>
            <a:prstGeom prst="line">
              <a:avLst/>
            </a:prstGeom>
            <a:noFill/>
            <a:ln w="28575">
              <a:solidFill>
                <a:schemeClr val="tx1"/>
              </a:solidFill>
              <a:round/>
              <a:headEnd/>
              <a:tailEnd/>
            </a:ln>
          </p:spPr>
          <p:txBody>
            <a:bodyPr wrap="none" anchor="ctr"/>
            <a:lstStyle/>
            <a:p>
              <a:endParaRPr lang="en-US"/>
            </a:p>
          </p:txBody>
        </p:sp>
        <p:sp>
          <p:nvSpPr>
            <p:cNvPr id="10295" name="Line 91"/>
            <p:cNvSpPr>
              <a:spLocks noChangeShapeType="1"/>
            </p:cNvSpPr>
            <p:nvPr/>
          </p:nvSpPr>
          <p:spPr bwMode="auto">
            <a:xfrm>
              <a:off x="4848" y="2544"/>
              <a:ext cx="0" cy="144"/>
            </a:xfrm>
            <a:prstGeom prst="line">
              <a:avLst/>
            </a:prstGeom>
            <a:noFill/>
            <a:ln w="28575">
              <a:solidFill>
                <a:schemeClr val="tx1"/>
              </a:solidFill>
              <a:round/>
              <a:headEnd/>
              <a:tailEnd/>
            </a:ln>
          </p:spPr>
          <p:txBody>
            <a:bodyPr wrap="none" anchor="ctr"/>
            <a:lstStyle/>
            <a:p>
              <a:endParaRPr lang="en-US"/>
            </a:p>
          </p:txBody>
        </p:sp>
        <p:sp>
          <p:nvSpPr>
            <p:cNvPr id="10296" name="Line 92"/>
            <p:cNvSpPr>
              <a:spLocks noChangeShapeType="1"/>
            </p:cNvSpPr>
            <p:nvPr/>
          </p:nvSpPr>
          <p:spPr bwMode="auto">
            <a:xfrm>
              <a:off x="3984" y="2544"/>
              <a:ext cx="0" cy="144"/>
            </a:xfrm>
            <a:prstGeom prst="line">
              <a:avLst/>
            </a:prstGeom>
            <a:noFill/>
            <a:ln w="28575">
              <a:solidFill>
                <a:schemeClr val="tx1"/>
              </a:solidFill>
              <a:round/>
              <a:headEnd/>
              <a:tailEnd/>
            </a:ln>
          </p:spPr>
          <p:txBody>
            <a:bodyPr wrap="none" anchor="ctr"/>
            <a:lstStyle/>
            <a:p>
              <a:endParaRPr lang="en-US"/>
            </a:p>
          </p:txBody>
        </p:sp>
        <p:sp>
          <p:nvSpPr>
            <p:cNvPr id="10297" name="Line 93"/>
            <p:cNvSpPr>
              <a:spLocks noChangeShapeType="1"/>
            </p:cNvSpPr>
            <p:nvPr/>
          </p:nvSpPr>
          <p:spPr bwMode="auto">
            <a:xfrm>
              <a:off x="5040" y="1824"/>
              <a:ext cx="0" cy="144"/>
            </a:xfrm>
            <a:prstGeom prst="line">
              <a:avLst/>
            </a:prstGeom>
            <a:noFill/>
            <a:ln w="28575">
              <a:solidFill>
                <a:schemeClr val="tx1"/>
              </a:solidFill>
              <a:round/>
              <a:headEnd/>
              <a:tailEnd/>
            </a:ln>
          </p:spPr>
          <p:txBody>
            <a:bodyPr wrap="none" anchor="ctr"/>
            <a:lstStyle/>
            <a:p>
              <a:endParaRPr lang="en-US"/>
            </a:p>
          </p:txBody>
        </p:sp>
      </p:grpSp>
      <p:sp>
        <p:nvSpPr>
          <p:cNvPr id="10269" name="Line 94"/>
          <p:cNvSpPr>
            <a:spLocks noChangeShapeType="1"/>
          </p:cNvSpPr>
          <p:nvPr/>
        </p:nvSpPr>
        <p:spPr bwMode="auto">
          <a:xfrm>
            <a:off x="9438260" y="2498622"/>
            <a:ext cx="3752" cy="3589433"/>
          </a:xfrm>
          <a:prstGeom prst="line">
            <a:avLst/>
          </a:prstGeom>
          <a:noFill/>
          <a:ln w="9525">
            <a:solidFill>
              <a:schemeClr val="tx1"/>
            </a:solidFill>
            <a:prstDash val="sysDot"/>
            <a:round/>
            <a:headEnd/>
            <a:tailEnd/>
          </a:ln>
        </p:spPr>
        <p:txBody>
          <a:bodyPr wrap="none" lIns="192911" tIns="96455" rIns="192911" bIns="96455" anchor="ctr"/>
          <a:lstStyle/>
          <a:p>
            <a:endParaRPr lang="en-US"/>
          </a:p>
        </p:txBody>
      </p:sp>
      <p:sp>
        <p:nvSpPr>
          <p:cNvPr id="10270" name="Line 95"/>
          <p:cNvSpPr>
            <a:spLocks noChangeShapeType="1"/>
          </p:cNvSpPr>
          <p:nvPr/>
        </p:nvSpPr>
        <p:spPr bwMode="auto">
          <a:xfrm>
            <a:off x="9978447" y="2498622"/>
            <a:ext cx="3752" cy="3589433"/>
          </a:xfrm>
          <a:prstGeom prst="line">
            <a:avLst/>
          </a:prstGeom>
          <a:noFill/>
          <a:ln w="9525">
            <a:solidFill>
              <a:schemeClr val="tx1"/>
            </a:solidFill>
            <a:prstDash val="sysDot"/>
            <a:round/>
            <a:headEnd/>
            <a:tailEnd/>
          </a:ln>
        </p:spPr>
        <p:txBody>
          <a:bodyPr wrap="none" lIns="192911" tIns="96455" rIns="192911" bIns="96455" anchor="ctr"/>
          <a:lstStyle/>
          <a:p>
            <a:endParaRPr lang="en-US"/>
          </a:p>
        </p:txBody>
      </p:sp>
      <p:sp>
        <p:nvSpPr>
          <p:cNvPr id="10271" name="Text Box 96"/>
          <p:cNvSpPr txBox="1">
            <a:spLocks noChangeArrowheads="1"/>
          </p:cNvSpPr>
          <p:nvPr/>
        </p:nvSpPr>
        <p:spPr bwMode="auto">
          <a:xfrm>
            <a:off x="9715856" y="1874128"/>
            <a:ext cx="524242" cy="779569"/>
          </a:xfrm>
          <a:prstGeom prst="rect">
            <a:avLst/>
          </a:prstGeom>
          <a:noFill/>
          <a:ln w="9525">
            <a:noFill/>
            <a:miter lim="800000"/>
            <a:headEnd/>
            <a:tailEnd/>
          </a:ln>
        </p:spPr>
        <p:txBody>
          <a:bodyPr wrap="none" lIns="192911" tIns="96455" rIns="192911" bIns="96455">
            <a:spAutoFit/>
          </a:bodyPr>
          <a:lstStyle/>
          <a:p>
            <a:r>
              <a:rPr lang="en-US" sz="3800" dirty="0"/>
              <a:t>t</a:t>
            </a:r>
          </a:p>
        </p:txBody>
      </p:sp>
      <p:sp>
        <p:nvSpPr>
          <p:cNvPr id="10272" name="AutoShape 97"/>
          <p:cNvSpPr>
            <a:spLocks noChangeArrowheads="1"/>
          </p:cNvSpPr>
          <p:nvPr/>
        </p:nvSpPr>
        <p:spPr bwMode="auto">
          <a:xfrm flipH="1">
            <a:off x="9318218" y="2132928"/>
            <a:ext cx="300104" cy="174408"/>
          </a:xfrm>
          <a:prstGeom prst="triangle">
            <a:avLst>
              <a:gd name="adj" fmla="val 50000"/>
            </a:avLst>
          </a:prstGeom>
          <a:noFill/>
          <a:ln w="9525">
            <a:solidFill>
              <a:schemeClr val="tx1"/>
            </a:solidFill>
            <a:miter lim="800000"/>
            <a:headEnd/>
            <a:tailEnd/>
          </a:ln>
        </p:spPr>
        <p:txBody>
          <a:bodyPr wrap="none" lIns="192911" tIns="96455" rIns="192911" bIns="96455" anchor="ctr"/>
          <a:lstStyle/>
          <a:p>
            <a:endParaRPr lang="en-US"/>
          </a:p>
        </p:txBody>
      </p:sp>
      <p:sp>
        <p:nvSpPr>
          <p:cNvPr id="7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5400" dirty="0">
                <a:solidFill>
                  <a:srgbClr val="FF0000"/>
                </a:solidFill>
                <a:latin typeface="Impact" charset="0"/>
                <a:ea typeface="ＭＳ Ｐゴシック" charset="0"/>
                <a:cs typeface="Impact" charset="0"/>
              </a:rPr>
              <a:t>7.3</a:t>
            </a:r>
            <a:r>
              <a:rPr kumimoji="0" lang="en-US" sz="5400" b="0" i="0" u="none" strike="noStrike" kern="1200" cap="none" spc="0" normalizeH="0" noProof="0" dirty="0">
                <a:ln>
                  <a:noFill/>
                </a:ln>
                <a:solidFill>
                  <a:srgbClr val="FF0000"/>
                </a:solidFill>
                <a:effectLst/>
                <a:uLnTx/>
                <a:uFillTx/>
                <a:latin typeface="Impact" charset="0"/>
                <a:ea typeface="ＭＳ Ｐゴシック" charset="0"/>
                <a:cs typeface="Impact" charset="0"/>
              </a:rPr>
              <a:t>  Inhomogeneous Poisson Process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7" name="Straight Connector 76"/>
          <p:cNvCxnSpPr/>
          <p:nvPr/>
        </p:nvCxnSpPr>
        <p:spPr>
          <a:xfrm>
            <a:off x="-215313" y="1051097"/>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3068D72-03F3-4B17-BBFE-7DEEB0643BCC}"/>
              </a:ext>
            </a:extLst>
          </p:cNvPr>
          <p:cNvPicPr>
            <a:picLocks noChangeAspect="1"/>
          </p:cNvPicPr>
          <p:nvPr/>
        </p:nvPicPr>
        <p:blipFill>
          <a:blip r:embed="rId3"/>
          <a:stretch>
            <a:fillRect/>
          </a:stretch>
        </p:blipFill>
        <p:spPr>
          <a:xfrm>
            <a:off x="0" y="0"/>
            <a:ext cx="21677915" cy="12152313"/>
          </a:xfrm>
          <a:prstGeom prst="rect">
            <a:avLst/>
          </a:prstGeom>
        </p:spPr>
      </p:pic>
    </p:spTree>
    <p:extLst>
      <p:ext uri="{BB962C8B-B14F-4D97-AF65-F5344CB8AC3E}">
        <p14:creationId xmlns:p14="http://schemas.microsoft.com/office/powerpoint/2010/main" val="462753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30"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7.2.</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flipH="1">
            <a:off x="264690" y="1243601"/>
            <a:ext cx="12970047" cy="4401205"/>
          </a:xfrm>
          <a:prstGeom prst="rect">
            <a:avLst/>
          </a:prstGeom>
          <a:noFill/>
        </p:spPr>
        <p:txBody>
          <a:bodyPr wrap="square" rtlCol="0">
            <a:spAutoFit/>
          </a:bodyPr>
          <a:lstStyle/>
          <a:p>
            <a:r>
              <a:rPr lang="en-US" sz="4000" b="1" dirty="0"/>
              <a:t>A Homogeneous Poisson Process</a:t>
            </a:r>
            <a:r>
              <a:rPr lang="en-US" sz="4000" dirty="0"/>
              <a:t>:</a:t>
            </a:r>
          </a:p>
          <a:p>
            <a:r>
              <a:rPr lang="en-US" sz="4000" dirty="0"/>
              <a:t>A spike train is generated by a homogeneous Poisson process with rate 25Hz with time steps of 0.1ms.</a:t>
            </a:r>
          </a:p>
          <a:p>
            <a:r>
              <a:rPr lang="en-US" sz="4000" dirty="0"/>
              <a:t>[ ] The most likely </a:t>
            </a:r>
            <a:r>
              <a:rPr lang="en-US" sz="4000" dirty="0" err="1"/>
              <a:t>interspike</a:t>
            </a:r>
            <a:r>
              <a:rPr lang="en-US" sz="4000" dirty="0"/>
              <a:t> interval is 25ms.</a:t>
            </a:r>
          </a:p>
          <a:p>
            <a:r>
              <a:rPr lang="en-US" sz="4000" dirty="0"/>
              <a:t>[ ] The most likely </a:t>
            </a:r>
            <a:r>
              <a:rPr lang="en-US" sz="4000" dirty="0" err="1"/>
              <a:t>interspike</a:t>
            </a:r>
            <a:r>
              <a:rPr lang="en-US" sz="4000" dirty="0"/>
              <a:t> interval is 40 </a:t>
            </a:r>
            <a:r>
              <a:rPr lang="en-US" sz="4000" dirty="0" err="1"/>
              <a:t>ms.</a:t>
            </a:r>
            <a:endParaRPr lang="en-US" sz="4000" dirty="0"/>
          </a:p>
          <a:p>
            <a:r>
              <a:rPr lang="en-US" sz="4000" dirty="0"/>
              <a:t>[ ] The most likely </a:t>
            </a:r>
            <a:r>
              <a:rPr lang="en-US" sz="4000" dirty="0" err="1"/>
              <a:t>interspike</a:t>
            </a:r>
            <a:r>
              <a:rPr lang="en-US" sz="4000" dirty="0"/>
              <a:t> interval is 0.1ms</a:t>
            </a:r>
          </a:p>
          <a:p>
            <a:r>
              <a:rPr lang="en-US" sz="4000" dirty="0"/>
              <a:t>[ ] We can’t say.</a:t>
            </a:r>
          </a:p>
        </p:txBody>
      </p:sp>
      <p:cxnSp>
        <p:nvCxnSpPr>
          <p:cNvPr id="29" name="Straight Connector 28"/>
          <p:cNvCxnSpPr/>
          <p:nvPr/>
        </p:nvCxnSpPr>
        <p:spPr>
          <a:xfrm>
            <a:off x="13234737" y="1171412"/>
            <a:ext cx="0" cy="8622297"/>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46"/>
          <p:cNvSpPr>
            <a:spLocks noChangeArrowheads="1"/>
          </p:cNvSpPr>
          <p:nvPr/>
        </p:nvSpPr>
        <p:spPr bwMode="auto">
          <a:xfrm>
            <a:off x="264689" y="1243601"/>
            <a:ext cx="21294763" cy="10908712"/>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8" name="TextBox 7"/>
          <p:cNvSpPr txBox="1"/>
          <p:nvPr/>
        </p:nvSpPr>
        <p:spPr>
          <a:xfrm flipH="1">
            <a:off x="264690" y="5765304"/>
            <a:ext cx="12970047" cy="6863417"/>
          </a:xfrm>
          <a:prstGeom prst="rect">
            <a:avLst/>
          </a:prstGeom>
          <a:noFill/>
        </p:spPr>
        <p:txBody>
          <a:bodyPr wrap="square" rtlCol="0">
            <a:spAutoFit/>
          </a:bodyPr>
          <a:lstStyle/>
          <a:p>
            <a:r>
              <a:rPr lang="en-US" sz="4000" b="1" dirty="0"/>
              <a:t>B Inhomogeneous Poisson Process</a:t>
            </a:r>
            <a:r>
              <a:rPr lang="en-US" sz="4000" dirty="0"/>
              <a:t>:</a:t>
            </a:r>
          </a:p>
          <a:p>
            <a:r>
              <a:rPr lang="en-US" sz="4000" dirty="0"/>
              <a:t>A spike train is generated by an inhomogeneous Poisson process with a rate that oscillates periodically (sine wave) between 0 and 50Hz (mean 25Hz). A first spike has been fired at a time when the rate was at its maximum.  Time steps are 0.1ms.</a:t>
            </a:r>
          </a:p>
          <a:p>
            <a:r>
              <a:rPr lang="en-US" sz="4000" dirty="0"/>
              <a:t>[ ] The most likely </a:t>
            </a:r>
            <a:r>
              <a:rPr lang="en-US" sz="4000" dirty="0" err="1"/>
              <a:t>interspike</a:t>
            </a:r>
            <a:r>
              <a:rPr lang="en-US" sz="4000" dirty="0"/>
              <a:t> interval is 25ms.</a:t>
            </a:r>
          </a:p>
          <a:p>
            <a:r>
              <a:rPr lang="en-US" sz="4000" dirty="0"/>
              <a:t>[ ] The most likely </a:t>
            </a:r>
            <a:r>
              <a:rPr lang="en-US" sz="4000" dirty="0" err="1"/>
              <a:t>interspike</a:t>
            </a:r>
            <a:r>
              <a:rPr lang="en-US" sz="4000" dirty="0"/>
              <a:t> interval is 40 </a:t>
            </a:r>
            <a:r>
              <a:rPr lang="en-US" sz="4000" dirty="0" err="1"/>
              <a:t>ms.</a:t>
            </a:r>
            <a:endParaRPr lang="en-US" sz="4000" dirty="0"/>
          </a:p>
          <a:p>
            <a:r>
              <a:rPr lang="en-US" sz="4000" dirty="0"/>
              <a:t>[ ] The most likely </a:t>
            </a:r>
            <a:r>
              <a:rPr lang="en-US" sz="4000" dirty="0" err="1"/>
              <a:t>interspike</a:t>
            </a:r>
            <a:r>
              <a:rPr lang="en-US" sz="4000" dirty="0"/>
              <a:t> interval is 0.1ms.</a:t>
            </a:r>
          </a:p>
          <a:p>
            <a:r>
              <a:rPr lang="en-US" sz="4000" dirty="0"/>
              <a:t>[ ] We can’t say.</a:t>
            </a:r>
          </a:p>
          <a:p>
            <a:endParaRPr lang="en-US" sz="4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sp>
        <p:nvSpPr>
          <p:cNvPr id="12295" name="Text Box 3"/>
          <p:cNvSpPr txBox="1">
            <a:spLocks noChangeArrowheads="1"/>
          </p:cNvSpPr>
          <p:nvPr/>
        </p:nvSpPr>
        <p:spPr bwMode="auto">
          <a:xfrm>
            <a:off x="0" y="0"/>
            <a:ext cx="13389944" cy="1118124"/>
          </a:xfrm>
          <a:prstGeom prst="rect">
            <a:avLst/>
          </a:prstGeom>
          <a:noFill/>
          <a:ln w="9525">
            <a:solidFill>
              <a:srgbClr val="FF0000"/>
            </a:solidFill>
            <a:miter lim="800000"/>
            <a:headEnd/>
            <a:tailEnd/>
          </a:ln>
        </p:spPr>
        <p:txBody>
          <a:bodyPr wrap="none" lIns="192911" tIns="96455" rIns="192911" bIns="96455">
            <a:spAutoFit/>
          </a:bodyPr>
          <a:lstStyle/>
          <a:p>
            <a:r>
              <a:rPr lang="en-US" sz="6000" dirty="0"/>
              <a:t>Exercise 1.1 and 1.2: Poisson neuron </a:t>
            </a:r>
            <a:endParaRPr lang="en-US" sz="4400" dirty="0"/>
          </a:p>
        </p:txBody>
      </p:sp>
      <p:sp>
        <p:nvSpPr>
          <p:cNvPr id="12296" name="Oval 4"/>
          <p:cNvSpPr>
            <a:spLocks noChangeArrowheads="1"/>
          </p:cNvSpPr>
          <p:nvPr/>
        </p:nvSpPr>
        <p:spPr bwMode="auto">
          <a:xfrm>
            <a:off x="2172002" y="2852419"/>
            <a:ext cx="352622" cy="23066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2297" name="Line 5"/>
          <p:cNvSpPr>
            <a:spLocks noChangeShapeType="1"/>
          </p:cNvSpPr>
          <p:nvPr/>
        </p:nvSpPr>
        <p:spPr bwMode="auto">
          <a:xfrm>
            <a:off x="2352064" y="1772212"/>
            <a:ext cx="0" cy="1080206"/>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298" name="Line 6"/>
          <p:cNvSpPr>
            <a:spLocks noChangeShapeType="1"/>
          </p:cNvSpPr>
          <p:nvPr/>
        </p:nvSpPr>
        <p:spPr bwMode="auto">
          <a:xfrm>
            <a:off x="1991939" y="1907238"/>
            <a:ext cx="360124" cy="270051"/>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299" name="Line 7"/>
          <p:cNvSpPr>
            <a:spLocks noChangeShapeType="1"/>
          </p:cNvSpPr>
          <p:nvPr/>
        </p:nvSpPr>
        <p:spPr bwMode="auto">
          <a:xfrm flipV="1">
            <a:off x="2352063" y="1907238"/>
            <a:ext cx="540187" cy="675129"/>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300" name="Text Box 8"/>
          <p:cNvSpPr txBox="1">
            <a:spLocks noChangeArrowheads="1"/>
          </p:cNvSpPr>
          <p:nvPr/>
        </p:nvSpPr>
        <p:spPr bwMode="auto">
          <a:xfrm>
            <a:off x="3995132" y="3716021"/>
            <a:ext cx="3071414"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stimulus</a:t>
            </a:r>
          </a:p>
        </p:txBody>
      </p:sp>
      <p:sp>
        <p:nvSpPr>
          <p:cNvPr id="12301" name="Line 9"/>
          <p:cNvSpPr>
            <a:spLocks noChangeShapeType="1"/>
          </p:cNvSpPr>
          <p:nvPr/>
        </p:nvSpPr>
        <p:spPr bwMode="auto">
          <a:xfrm>
            <a:off x="7266261" y="3524734"/>
            <a:ext cx="7382550"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302" name="Line 10"/>
          <p:cNvSpPr>
            <a:spLocks noChangeShapeType="1"/>
          </p:cNvSpPr>
          <p:nvPr/>
        </p:nvSpPr>
        <p:spPr bwMode="auto">
          <a:xfrm>
            <a:off x="8346634" y="2786769"/>
            <a:ext cx="0" cy="810154"/>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2303" name="Line 11"/>
          <p:cNvSpPr>
            <a:spLocks noChangeShapeType="1"/>
          </p:cNvSpPr>
          <p:nvPr/>
        </p:nvSpPr>
        <p:spPr bwMode="auto">
          <a:xfrm>
            <a:off x="10147256" y="2714580"/>
            <a:ext cx="0" cy="810154"/>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2304" name="Line 12"/>
          <p:cNvSpPr>
            <a:spLocks noChangeShapeType="1"/>
          </p:cNvSpPr>
          <p:nvPr/>
        </p:nvSpPr>
        <p:spPr bwMode="auto">
          <a:xfrm>
            <a:off x="10507380" y="2714580"/>
            <a:ext cx="0" cy="810154"/>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2305" name="Line 13"/>
          <p:cNvSpPr>
            <a:spLocks noChangeShapeType="1"/>
          </p:cNvSpPr>
          <p:nvPr/>
        </p:nvSpPr>
        <p:spPr bwMode="auto">
          <a:xfrm>
            <a:off x="11767816" y="2714580"/>
            <a:ext cx="0" cy="810154"/>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2306" name="Line 14"/>
          <p:cNvSpPr>
            <a:spLocks noChangeShapeType="1"/>
          </p:cNvSpPr>
          <p:nvPr/>
        </p:nvSpPr>
        <p:spPr bwMode="auto">
          <a:xfrm>
            <a:off x="12488064" y="2714580"/>
            <a:ext cx="0" cy="810154"/>
          </a:xfrm>
          <a:prstGeom prst="line">
            <a:avLst/>
          </a:prstGeom>
          <a:noFill/>
          <a:ln w="38100">
            <a:solidFill>
              <a:schemeClr val="tx1"/>
            </a:solidFill>
            <a:round/>
            <a:headEnd/>
            <a:tailEnd/>
          </a:ln>
        </p:spPr>
        <p:txBody>
          <a:bodyPr wrap="none" lIns="192911" tIns="96455" rIns="192911" bIns="96455" anchor="ctr"/>
          <a:lstStyle/>
          <a:p>
            <a:endParaRPr lang="en-US"/>
          </a:p>
        </p:txBody>
      </p:sp>
      <p:sp>
        <p:nvSpPr>
          <p:cNvPr id="12307" name="Line 15"/>
          <p:cNvSpPr>
            <a:spLocks noChangeShapeType="1"/>
          </p:cNvSpPr>
          <p:nvPr/>
        </p:nvSpPr>
        <p:spPr bwMode="auto">
          <a:xfrm>
            <a:off x="2352064" y="3122469"/>
            <a:ext cx="0" cy="1215231"/>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308" name="Line 16"/>
          <p:cNvSpPr>
            <a:spLocks noChangeShapeType="1"/>
          </p:cNvSpPr>
          <p:nvPr/>
        </p:nvSpPr>
        <p:spPr bwMode="auto">
          <a:xfrm>
            <a:off x="2352063" y="4337701"/>
            <a:ext cx="720249" cy="0"/>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12309" name="Text Box 17"/>
          <p:cNvSpPr txBox="1">
            <a:spLocks noChangeArrowheads="1"/>
          </p:cNvSpPr>
          <p:nvPr/>
        </p:nvSpPr>
        <p:spPr bwMode="auto">
          <a:xfrm>
            <a:off x="13771008" y="2182917"/>
            <a:ext cx="4456409" cy="1071957"/>
          </a:xfrm>
          <a:prstGeom prst="rect">
            <a:avLst/>
          </a:prstGeom>
          <a:noFill/>
          <a:ln w="9525">
            <a:noFill/>
            <a:miter lim="800000"/>
            <a:headEnd/>
            <a:tailEnd/>
          </a:ln>
        </p:spPr>
        <p:txBody>
          <a:bodyPr wrap="none" lIns="192911" tIns="96455" rIns="192911" bIns="96455">
            <a:spAutoFit/>
          </a:bodyPr>
          <a:lstStyle/>
          <a:p>
            <a:r>
              <a:rPr lang="en-US"/>
              <a:t>Poisson rate</a:t>
            </a:r>
          </a:p>
        </p:txBody>
      </p:sp>
      <mc:AlternateContent xmlns:mc="http://schemas.openxmlformats.org/markup-compatibility/2006">
        <mc:Choice xmlns:a14="http://schemas.microsoft.com/office/drawing/2010/main" Requires="a14">
          <p:sp>
            <p:nvSpPr>
              <p:cNvPr id="12290" name="Object 18"/>
              <p:cNvSpPr txBox="1"/>
              <p:nvPr/>
            </p:nvSpPr>
            <p:spPr bwMode="auto">
              <a:xfrm>
                <a:off x="18118759" y="2410773"/>
                <a:ext cx="1703088" cy="9254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𝜌</m:t>
                      </m:r>
                    </m:oMath>
                  </m:oMathPara>
                </a14:m>
                <a:endParaRPr lang="zh-CN" altLang="en-US"/>
              </a:p>
            </p:txBody>
          </p:sp>
        </mc:Choice>
        <mc:Fallback>
          <p:sp>
            <p:nvSpPr>
              <p:cNvPr id="12290" name="Object 18"/>
              <p:cNvSpPr txBox="1">
                <a:spLocks noRot="1" noChangeAspect="1" noMove="1" noResize="1" noEditPoints="1" noAdjustHandles="1" noChangeArrowheads="1" noChangeShapeType="1" noTextEdit="1"/>
              </p:cNvSpPr>
              <p:nvPr/>
            </p:nvSpPr>
            <p:spPr bwMode="auto">
              <a:xfrm>
                <a:off x="18118759" y="2410773"/>
                <a:ext cx="1703088" cy="925488"/>
              </a:xfrm>
              <a:prstGeom prst="rect">
                <a:avLst/>
              </a:prstGeom>
              <a:blipFill>
                <a:blip r:embed="rId3"/>
                <a:stretch>
                  <a:fillRect/>
                </a:stretch>
              </a:blipFill>
              <a:ln>
                <a:noFill/>
              </a:ln>
            </p:spPr>
            <p:txBody>
              <a:bodyPr/>
              <a:lstStyle/>
              <a:p>
                <a:r>
                  <a:rPr lang="zh-CN" altLang="en-US">
                    <a:noFill/>
                  </a:rPr>
                  <a:t> </a:t>
                </a:r>
              </a:p>
            </p:txBody>
          </p:sp>
        </mc:Fallback>
      </mc:AlternateContent>
      <p:grpSp>
        <p:nvGrpSpPr>
          <p:cNvPr id="2" name="Group 19"/>
          <p:cNvGrpSpPr>
            <a:grpSpLocks/>
          </p:cNvGrpSpPr>
          <p:nvPr/>
        </p:nvGrpSpPr>
        <p:grpSpPr bwMode="auto">
          <a:xfrm>
            <a:off x="6718573" y="4126724"/>
            <a:ext cx="6294674" cy="509159"/>
            <a:chOff x="528" y="2256"/>
            <a:chExt cx="1440" cy="192"/>
          </a:xfrm>
        </p:grpSpPr>
        <p:sp>
          <p:nvSpPr>
            <p:cNvPr id="12321" name="Line 20"/>
            <p:cNvSpPr>
              <a:spLocks noChangeShapeType="1"/>
            </p:cNvSpPr>
            <p:nvPr/>
          </p:nvSpPr>
          <p:spPr bwMode="auto">
            <a:xfrm>
              <a:off x="528" y="2448"/>
              <a:ext cx="240" cy="0"/>
            </a:xfrm>
            <a:prstGeom prst="line">
              <a:avLst/>
            </a:prstGeom>
            <a:noFill/>
            <a:ln w="9525">
              <a:solidFill>
                <a:srgbClr val="FF0000"/>
              </a:solidFill>
              <a:round/>
              <a:headEnd/>
              <a:tailEnd/>
            </a:ln>
          </p:spPr>
          <p:txBody>
            <a:bodyPr wrap="none" anchor="ctr"/>
            <a:lstStyle/>
            <a:p>
              <a:endParaRPr lang="en-US"/>
            </a:p>
          </p:txBody>
        </p:sp>
        <p:sp>
          <p:nvSpPr>
            <p:cNvPr id="12322" name="Line 21"/>
            <p:cNvSpPr>
              <a:spLocks noChangeShapeType="1"/>
            </p:cNvSpPr>
            <p:nvPr/>
          </p:nvSpPr>
          <p:spPr bwMode="auto">
            <a:xfrm flipV="1">
              <a:off x="768" y="2256"/>
              <a:ext cx="0" cy="192"/>
            </a:xfrm>
            <a:prstGeom prst="line">
              <a:avLst/>
            </a:prstGeom>
            <a:noFill/>
            <a:ln w="9525">
              <a:solidFill>
                <a:srgbClr val="FF0000"/>
              </a:solidFill>
              <a:round/>
              <a:headEnd/>
              <a:tailEnd/>
            </a:ln>
          </p:spPr>
          <p:txBody>
            <a:bodyPr wrap="none" anchor="ctr"/>
            <a:lstStyle/>
            <a:p>
              <a:endParaRPr lang="en-US"/>
            </a:p>
          </p:txBody>
        </p:sp>
        <p:sp>
          <p:nvSpPr>
            <p:cNvPr id="12323" name="Line 22"/>
            <p:cNvSpPr>
              <a:spLocks noChangeShapeType="1"/>
            </p:cNvSpPr>
            <p:nvPr/>
          </p:nvSpPr>
          <p:spPr bwMode="auto">
            <a:xfrm>
              <a:off x="768" y="2256"/>
              <a:ext cx="1200" cy="0"/>
            </a:xfrm>
            <a:prstGeom prst="line">
              <a:avLst/>
            </a:prstGeom>
            <a:noFill/>
            <a:ln w="9525">
              <a:solidFill>
                <a:srgbClr val="FF0000"/>
              </a:solidFill>
              <a:round/>
              <a:headEnd/>
              <a:tailEnd/>
            </a:ln>
          </p:spPr>
          <p:txBody>
            <a:bodyPr wrap="none" anchor="ctr"/>
            <a:lstStyle/>
            <a:p>
              <a:endParaRPr lang="en-US"/>
            </a:p>
          </p:txBody>
        </p:sp>
      </p:grpSp>
      <p:sp>
        <p:nvSpPr>
          <p:cNvPr id="12311" name="Line 23"/>
          <p:cNvSpPr>
            <a:spLocks noChangeShapeType="1"/>
          </p:cNvSpPr>
          <p:nvPr/>
        </p:nvSpPr>
        <p:spPr bwMode="auto">
          <a:xfrm>
            <a:off x="13013246" y="4126725"/>
            <a:ext cx="0" cy="511972"/>
          </a:xfrm>
          <a:prstGeom prst="line">
            <a:avLst/>
          </a:prstGeom>
          <a:noFill/>
          <a:ln w="9525">
            <a:solidFill>
              <a:srgbClr val="FF0000"/>
            </a:solidFill>
            <a:round/>
            <a:headEnd/>
            <a:tailEnd/>
          </a:ln>
        </p:spPr>
        <p:txBody>
          <a:bodyPr lIns="192911" tIns="96455" rIns="192911" bIns="96455"/>
          <a:lstStyle/>
          <a:p>
            <a:endParaRPr lang="en-US"/>
          </a:p>
        </p:txBody>
      </p:sp>
      <p:sp>
        <p:nvSpPr>
          <p:cNvPr id="12312" name="Line 24"/>
          <p:cNvSpPr>
            <a:spLocks noChangeShapeType="1"/>
          </p:cNvSpPr>
          <p:nvPr/>
        </p:nvSpPr>
        <p:spPr bwMode="auto">
          <a:xfrm>
            <a:off x="13013246" y="4638696"/>
            <a:ext cx="3402424" cy="0"/>
          </a:xfrm>
          <a:prstGeom prst="line">
            <a:avLst/>
          </a:prstGeom>
          <a:noFill/>
          <a:ln w="9525">
            <a:solidFill>
              <a:srgbClr val="FF0000"/>
            </a:solidFill>
            <a:round/>
            <a:headEnd/>
            <a:tailEnd/>
          </a:ln>
        </p:spPr>
        <p:txBody>
          <a:bodyPr lIns="192911" tIns="96455" rIns="192911" bIns="96455"/>
          <a:lstStyle/>
          <a:p>
            <a:endParaRPr lang="en-US"/>
          </a:p>
        </p:txBody>
      </p:sp>
      <p:sp>
        <p:nvSpPr>
          <p:cNvPr id="12313" name="Text Box 25"/>
          <p:cNvSpPr txBox="1">
            <a:spLocks noChangeArrowheads="1"/>
          </p:cNvSpPr>
          <p:nvPr/>
        </p:nvSpPr>
        <p:spPr bwMode="auto">
          <a:xfrm>
            <a:off x="1616809" y="5485420"/>
            <a:ext cx="14651123" cy="1071957"/>
          </a:xfrm>
          <a:prstGeom prst="rect">
            <a:avLst/>
          </a:prstGeom>
          <a:noFill/>
          <a:ln w="9525">
            <a:noFill/>
            <a:miter lim="800000"/>
            <a:headEnd/>
            <a:tailEnd/>
          </a:ln>
        </p:spPr>
        <p:txBody>
          <a:bodyPr wrap="none" lIns="192911" tIns="96455" rIns="192911" bIns="96455">
            <a:spAutoFit/>
          </a:bodyPr>
          <a:lstStyle/>
          <a:p>
            <a:r>
              <a:rPr lang="fr-CH"/>
              <a:t>1.1. - Probability of NOT firing during time t?</a:t>
            </a:r>
            <a:endParaRPr lang="fr-FR"/>
          </a:p>
        </p:txBody>
      </p:sp>
      <p:sp>
        <p:nvSpPr>
          <p:cNvPr id="12314" name="Text Box 26"/>
          <p:cNvSpPr txBox="1">
            <a:spLocks noChangeArrowheads="1"/>
          </p:cNvSpPr>
          <p:nvPr/>
        </p:nvSpPr>
        <p:spPr bwMode="auto">
          <a:xfrm>
            <a:off x="1616810" y="6405283"/>
            <a:ext cx="10273706" cy="1071957"/>
          </a:xfrm>
          <a:prstGeom prst="rect">
            <a:avLst/>
          </a:prstGeom>
          <a:noFill/>
          <a:ln w="9525">
            <a:noFill/>
            <a:miter lim="800000"/>
            <a:headEnd/>
            <a:tailEnd/>
          </a:ln>
        </p:spPr>
        <p:txBody>
          <a:bodyPr wrap="none" lIns="192911" tIns="96455" rIns="192911" bIns="96455">
            <a:spAutoFit/>
          </a:bodyPr>
          <a:lstStyle/>
          <a:p>
            <a:r>
              <a:rPr lang="fr-CH"/>
              <a:t>1.2. - Interval distribution </a:t>
            </a:r>
            <a:r>
              <a:rPr lang="fr-CH" i="1">
                <a:solidFill>
                  <a:schemeClr val="accent2"/>
                </a:solidFill>
              </a:rPr>
              <a:t>p(s)?</a:t>
            </a:r>
            <a:endParaRPr lang="fr-FR" i="1">
              <a:solidFill>
                <a:schemeClr val="accent2"/>
              </a:solidFill>
            </a:endParaRPr>
          </a:p>
        </p:txBody>
      </p:sp>
      <p:sp>
        <p:nvSpPr>
          <p:cNvPr id="12315" name="Line 27"/>
          <p:cNvSpPr>
            <a:spLocks noChangeShapeType="1"/>
          </p:cNvSpPr>
          <p:nvPr/>
        </p:nvSpPr>
        <p:spPr bwMode="auto">
          <a:xfrm>
            <a:off x="8421661" y="2453881"/>
            <a:ext cx="1703088"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12316" name="Text Box 28"/>
          <p:cNvSpPr txBox="1">
            <a:spLocks noChangeArrowheads="1"/>
          </p:cNvSpPr>
          <p:nvPr/>
        </p:nvSpPr>
        <p:spPr bwMode="auto">
          <a:xfrm>
            <a:off x="8714261" y="2198845"/>
            <a:ext cx="755074" cy="1071957"/>
          </a:xfrm>
          <a:prstGeom prst="rect">
            <a:avLst/>
          </a:prstGeom>
          <a:noFill/>
          <a:ln w="9525">
            <a:noFill/>
            <a:miter lim="800000"/>
            <a:headEnd/>
            <a:tailEnd/>
          </a:ln>
        </p:spPr>
        <p:txBody>
          <a:bodyPr wrap="none" lIns="192911" tIns="96455" rIns="192911" bIns="96455">
            <a:spAutoFit/>
          </a:bodyPr>
          <a:lstStyle/>
          <a:p>
            <a:r>
              <a:rPr lang="fr-CH" i="1">
                <a:solidFill>
                  <a:schemeClr val="accent2"/>
                </a:solidFill>
              </a:rPr>
              <a:t>s</a:t>
            </a:r>
            <a:endParaRPr lang="fr-FR" i="1">
              <a:solidFill>
                <a:schemeClr val="accent2"/>
              </a:solidFill>
            </a:endParaRPr>
          </a:p>
        </p:txBody>
      </p:sp>
      <mc:AlternateContent xmlns:mc="http://schemas.openxmlformats.org/markup-compatibility/2006">
        <mc:Choice xmlns:a14="http://schemas.microsoft.com/office/drawing/2010/main" Requires="a14">
          <p:sp>
            <p:nvSpPr>
              <p:cNvPr id="12291" name="Object 29"/>
              <p:cNvSpPr txBox="1"/>
              <p:nvPr/>
            </p:nvSpPr>
            <p:spPr bwMode="auto">
              <a:xfrm>
                <a:off x="7397555" y="4604941"/>
                <a:ext cx="1290446" cy="96205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12291" name="Object 29"/>
              <p:cNvSpPr txBox="1">
                <a:spLocks noRot="1" noChangeAspect="1" noMove="1" noResize="1" noEditPoints="1" noAdjustHandles="1" noChangeArrowheads="1" noChangeShapeType="1" noTextEdit="1"/>
              </p:cNvSpPr>
              <p:nvPr/>
            </p:nvSpPr>
            <p:spPr bwMode="auto">
              <a:xfrm>
                <a:off x="7397555" y="4604941"/>
                <a:ext cx="1290446" cy="96205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92" name="Object 30"/>
              <p:cNvSpPr txBox="1"/>
              <p:nvPr/>
            </p:nvSpPr>
            <p:spPr bwMode="auto">
              <a:xfrm>
                <a:off x="12465558" y="4545866"/>
                <a:ext cx="1159149" cy="96205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p:sp>
            <p:nvSpPr>
              <p:cNvPr id="12292" name="Object 30"/>
              <p:cNvSpPr txBox="1">
                <a:spLocks noRot="1" noChangeAspect="1" noMove="1" noResize="1" noEditPoints="1" noAdjustHandles="1" noChangeArrowheads="1" noChangeShapeType="1" noTextEdit="1"/>
              </p:cNvSpPr>
              <p:nvPr/>
            </p:nvSpPr>
            <p:spPr bwMode="auto">
              <a:xfrm>
                <a:off x="12465558" y="4545866"/>
                <a:ext cx="1159149" cy="962058"/>
              </a:xfrm>
              <a:prstGeom prst="rect">
                <a:avLst/>
              </a:prstGeom>
              <a:blipFill>
                <a:blip r:embed="rId5"/>
                <a:stretch>
                  <a:fillRect/>
                </a:stretch>
              </a:blipFill>
              <a:ln>
                <a:noFill/>
              </a:ln>
            </p:spPr>
            <p:txBody>
              <a:bodyPr/>
              <a:lstStyle/>
              <a:p>
                <a:r>
                  <a:rPr lang="zh-CN" altLang="en-US">
                    <a:noFill/>
                  </a:rPr>
                  <a:t> </a:t>
                </a:r>
              </a:p>
            </p:txBody>
          </p:sp>
        </mc:Fallback>
      </mc:AlternateContent>
      <p:sp>
        <p:nvSpPr>
          <p:cNvPr id="12317" name="Text Box 31"/>
          <p:cNvSpPr txBox="1">
            <a:spLocks noChangeArrowheads="1"/>
          </p:cNvSpPr>
          <p:nvPr/>
        </p:nvSpPr>
        <p:spPr bwMode="auto">
          <a:xfrm>
            <a:off x="1616811" y="7479863"/>
            <a:ext cx="14948062" cy="1071957"/>
          </a:xfrm>
          <a:prstGeom prst="rect">
            <a:avLst/>
          </a:prstGeom>
          <a:noFill/>
          <a:ln w="9525">
            <a:noFill/>
            <a:miter lim="800000"/>
            <a:headEnd/>
            <a:tailEnd/>
          </a:ln>
        </p:spPr>
        <p:txBody>
          <a:bodyPr wrap="none" lIns="192911" tIns="96455" rIns="192911" bIns="96455">
            <a:spAutoFit/>
          </a:bodyPr>
          <a:lstStyle/>
          <a:p>
            <a:r>
              <a:rPr lang="fr-CH"/>
              <a:t>1.3.- How can we detect if rate switches from</a:t>
            </a:r>
            <a:endParaRPr lang="fr-FR" i="1">
              <a:solidFill>
                <a:schemeClr val="accent2"/>
              </a:solidFill>
            </a:endParaRPr>
          </a:p>
        </p:txBody>
      </p:sp>
      <mc:AlternateContent xmlns:mc="http://schemas.openxmlformats.org/markup-compatibility/2006">
        <mc:Choice xmlns:a14="http://schemas.microsoft.com/office/drawing/2010/main" Requires="a14">
          <p:sp>
            <p:nvSpPr>
              <p:cNvPr id="12293" name="Object 32"/>
              <p:cNvSpPr txBox="1"/>
              <p:nvPr/>
            </p:nvSpPr>
            <p:spPr bwMode="auto">
              <a:xfrm>
                <a:off x="9607070" y="8064973"/>
                <a:ext cx="4422776" cy="10998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p:sp>
            <p:nvSpPr>
              <p:cNvPr id="12293" name="Object 32"/>
              <p:cNvSpPr txBox="1">
                <a:spLocks noRot="1" noChangeAspect="1" noMove="1" noResize="1" noEditPoints="1" noAdjustHandles="1" noChangeArrowheads="1" noChangeShapeType="1" noTextEdit="1"/>
              </p:cNvSpPr>
              <p:nvPr/>
            </p:nvSpPr>
            <p:spPr bwMode="auto">
              <a:xfrm>
                <a:off x="9607070" y="8064973"/>
                <a:ext cx="4422776" cy="1099896"/>
              </a:xfrm>
              <a:prstGeom prst="rect">
                <a:avLst/>
              </a:prstGeom>
              <a:blipFill>
                <a:blip r:embed="rId6"/>
                <a:stretch>
                  <a:fillRect/>
                </a:stretch>
              </a:blipFill>
              <a:ln>
                <a:noFill/>
              </a:ln>
            </p:spPr>
            <p:txBody>
              <a:bodyPr/>
              <a:lstStyle/>
              <a:p>
                <a:r>
                  <a:rPr lang="zh-CN" altLang="en-US">
                    <a:noFill/>
                  </a:rPr>
                  <a:t> </a:t>
                </a:r>
              </a:p>
            </p:txBody>
          </p:sp>
        </mc:Fallback>
      </mc:AlternateContent>
      <p:sp>
        <p:nvSpPr>
          <p:cNvPr id="12318" name="Rectangle 33"/>
          <p:cNvSpPr>
            <a:spLocks noChangeArrowheads="1"/>
          </p:cNvSpPr>
          <p:nvPr/>
        </p:nvSpPr>
        <p:spPr bwMode="auto">
          <a:xfrm>
            <a:off x="0" y="1118123"/>
            <a:ext cx="21607463" cy="10986063"/>
          </a:xfrm>
          <a:prstGeom prst="rect">
            <a:avLst/>
          </a:prstGeom>
          <a:solidFill>
            <a:srgbClr val="FF6600">
              <a:alpha val="27843"/>
            </a:srgbClr>
          </a:solidFill>
          <a:ln w="57150">
            <a:solidFill>
              <a:srgbClr val="FF0000"/>
            </a:solidFill>
            <a:prstDash val="dash"/>
            <a:miter lim="800000"/>
            <a:headEnd/>
            <a:tailEnd/>
          </a:ln>
        </p:spPr>
        <p:txBody>
          <a:bodyPr wrap="none" lIns="192911" tIns="96455" rIns="192911" bIns="96455" anchor="ctr"/>
          <a:lstStyle/>
          <a:p>
            <a:pPr algn="ctr"/>
            <a:endParaRPr lang="fr-FR" sz="5100" dirty="0"/>
          </a:p>
        </p:txBody>
      </p:sp>
      <p:sp>
        <p:nvSpPr>
          <p:cNvPr id="12319" name="Text Box 34"/>
          <p:cNvSpPr txBox="1">
            <a:spLocks noChangeArrowheads="1"/>
          </p:cNvSpPr>
          <p:nvPr/>
        </p:nvSpPr>
        <p:spPr bwMode="auto">
          <a:xfrm>
            <a:off x="5268846" y="952376"/>
            <a:ext cx="14393423" cy="1302790"/>
          </a:xfrm>
          <a:prstGeom prst="rect">
            <a:avLst/>
          </a:prstGeom>
          <a:solidFill>
            <a:srgbClr val="FFFF00"/>
          </a:solidFill>
          <a:ln w="57150">
            <a:solidFill>
              <a:srgbClr val="FF0000"/>
            </a:solidFill>
            <a:miter lim="800000"/>
            <a:headEnd/>
            <a:tailEnd/>
          </a:ln>
        </p:spPr>
        <p:txBody>
          <a:bodyPr wrap="none" lIns="192911" tIns="96455" rIns="192911" bIns="96455">
            <a:spAutoFit/>
          </a:bodyPr>
          <a:lstStyle/>
          <a:p>
            <a:r>
              <a:rPr lang="fr-CH" sz="7200" b="1" i="1" dirty="0"/>
              <a:t>Start 9:50 - </a:t>
            </a:r>
            <a:r>
              <a:rPr lang="fr-CH" sz="7200" b="1" i="1" dirty="0" err="1"/>
              <a:t>Next</a:t>
            </a:r>
            <a:r>
              <a:rPr lang="fr-CH" sz="7200" b="1" i="1" dirty="0"/>
              <a:t> lecture </a:t>
            </a:r>
            <a:r>
              <a:rPr lang="fr-CH" sz="7200" b="1" i="1" dirty="0" err="1"/>
              <a:t>at</a:t>
            </a:r>
            <a:r>
              <a:rPr lang="fr-CH" sz="7200" b="1" i="1" dirty="0"/>
              <a:t> 10:15</a:t>
            </a:r>
            <a:endParaRPr lang="fr-FR" sz="7200" b="1" i="1" dirty="0"/>
          </a:p>
        </p:txBody>
      </p:sp>
      <p:sp>
        <p:nvSpPr>
          <p:cNvPr id="12320" name="Rectangle 35"/>
          <p:cNvSpPr>
            <a:spLocks noChangeArrowheads="1"/>
          </p:cNvSpPr>
          <p:nvPr/>
        </p:nvSpPr>
        <p:spPr bwMode="auto">
          <a:xfrm>
            <a:off x="1785618" y="9139553"/>
            <a:ext cx="16921360" cy="2826283"/>
          </a:xfrm>
          <a:prstGeom prst="rect">
            <a:avLst/>
          </a:prstGeom>
          <a:noFill/>
          <a:ln w="9525">
            <a:noFill/>
            <a:miter lim="800000"/>
            <a:headEnd/>
            <a:tailEnd/>
          </a:ln>
        </p:spPr>
        <p:txBody>
          <a:bodyPr wrap="none" lIns="192911" tIns="96455" rIns="192911" bIns="96455">
            <a:spAutoFit/>
          </a:bodyPr>
          <a:lstStyle/>
          <a:p>
            <a:r>
              <a:rPr lang="en-US"/>
              <a:t>(1.4 at home:) </a:t>
            </a:r>
          </a:p>
          <a:p>
            <a:r>
              <a:rPr lang="en-US"/>
              <a:t>-2 neurons fire stochastically (Poisson) at 20Hz.</a:t>
            </a:r>
            <a:r>
              <a:rPr lang="en-US" i="1"/>
              <a:t> </a:t>
            </a:r>
          </a:p>
          <a:p>
            <a:r>
              <a:rPr lang="en-US" i="1"/>
              <a:t>Percentage of spikes that coincide within +/-2 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7" name="Straight Connector 1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22211" name="Picture 3"/>
          <p:cNvPicPr>
            <a:picLocks noChangeAspect="1" noChangeArrowheads="1"/>
          </p:cNvPicPr>
          <p:nvPr/>
        </p:nvPicPr>
        <p:blipFill>
          <a:blip r:embed="rId2"/>
          <a:srcRect/>
          <a:stretch>
            <a:fillRect/>
          </a:stretch>
        </p:blipFill>
        <p:spPr bwMode="auto">
          <a:xfrm>
            <a:off x="1804736" y="2690410"/>
            <a:ext cx="9877425" cy="6343650"/>
          </a:xfrm>
          <a:prstGeom prst="rect">
            <a:avLst/>
          </a:prstGeom>
          <a:noFill/>
          <a:ln w="9525">
            <a:noFill/>
            <a:miter lim="800000"/>
            <a:headEnd/>
            <a:tailEnd/>
          </a:ln>
        </p:spPr>
      </p:pic>
      <p:sp>
        <p:nvSpPr>
          <p:cNvPr id="7" name="TextBox 6"/>
          <p:cNvSpPr txBox="1"/>
          <p:nvPr/>
        </p:nvSpPr>
        <p:spPr>
          <a:xfrm>
            <a:off x="2646947" y="9034060"/>
            <a:ext cx="8945077" cy="1446550"/>
          </a:xfrm>
          <a:prstGeom prst="rect">
            <a:avLst/>
          </a:prstGeom>
          <a:noFill/>
        </p:spPr>
        <p:txBody>
          <a:bodyPr wrap="none" rtlCol="0">
            <a:spAutoFit/>
          </a:bodyPr>
          <a:lstStyle/>
          <a:p>
            <a:r>
              <a:rPr lang="en-US" sz="4400" i="1" dirty="0"/>
              <a:t>adapted from Bair and Koch 1996; </a:t>
            </a:r>
          </a:p>
          <a:p>
            <a:r>
              <a:rPr lang="en-US" sz="4400" i="1" dirty="0"/>
              <a:t>data from Newsome 1989</a:t>
            </a:r>
          </a:p>
        </p:txBody>
      </p:sp>
      <p:grpSp>
        <p:nvGrpSpPr>
          <p:cNvPr id="46" name="Group 45"/>
          <p:cNvGrpSpPr/>
          <p:nvPr/>
        </p:nvGrpSpPr>
        <p:grpSpPr>
          <a:xfrm>
            <a:off x="15170993" y="2537832"/>
            <a:ext cx="3244788" cy="5269830"/>
            <a:chOff x="1449179" y="3081682"/>
            <a:chExt cx="2493436" cy="3908789"/>
          </a:xfrm>
        </p:grpSpPr>
        <p:sp>
          <p:nvSpPr>
            <p:cNvPr id="9" name="TextBox 53"/>
            <p:cNvSpPr txBox="1">
              <a:spLocks noChangeArrowheads="1"/>
            </p:cNvSpPr>
            <p:nvPr/>
          </p:nvSpPr>
          <p:spPr bwMode="auto">
            <a:xfrm>
              <a:off x="1449183" y="3081682"/>
              <a:ext cx="361303" cy="1696817"/>
            </a:xfrm>
            <a:prstGeom prst="rect">
              <a:avLst/>
            </a:prstGeom>
            <a:noFill/>
            <a:ln w="9525">
              <a:noFill/>
              <a:miter lim="800000"/>
              <a:headEnd/>
              <a:tailEnd/>
            </a:ln>
          </p:spPr>
          <p:txBody>
            <a:bodyPr wrap="none">
              <a:spAutoFit/>
            </a:bodyPr>
            <a:lstStyle/>
            <a:p>
              <a:endParaRPr lang="en-US" dirty="0"/>
            </a:p>
          </p:txBody>
        </p:sp>
        <p:sp>
          <p:nvSpPr>
            <p:cNvPr id="24" name="Oval 29"/>
            <p:cNvSpPr>
              <a:spLocks noChangeArrowheads="1"/>
            </p:cNvSpPr>
            <p:nvPr/>
          </p:nvSpPr>
          <p:spPr bwMode="auto">
            <a:xfrm rot="1620000">
              <a:off x="2405336" y="3781752"/>
              <a:ext cx="1537279" cy="1511273"/>
            </a:xfrm>
            <a:prstGeom prst="ellipse">
              <a:avLst/>
            </a:prstGeom>
            <a:noFill/>
            <a:ln w="28575">
              <a:solidFill>
                <a:srgbClr val="008000"/>
              </a:solidFill>
              <a:round/>
              <a:headEnd/>
              <a:tailEnd/>
            </a:ln>
          </p:spPr>
          <p:txBody>
            <a:bodyPr wrap="none" anchor="ctr"/>
            <a:lstStyle/>
            <a:p>
              <a:endParaRPr lang="en-US"/>
            </a:p>
          </p:txBody>
        </p:sp>
        <p:sp>
          <p:nvSpPr>
            <p:cNvPr id="25" name="Oval 37"/>
            <p:cNvSpPr>
              <a:spLocks noChangeArrowheads="1"/>
            </p:cNvSpPr>
            <p:nvPr/>
          </p:nvSpPr>
          <p:spPr bwMode="auto">
            <a:xfrm rot="19980000">
              <a:off x="3554961" y="4330182"/>
              <a:ext cx="139754"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26" name="Oval 38"/>
            <p:cNvSpPr>
              <a:spLocks noChangeArrowheads="1"/>
            </p:cNvSpPr>
            <p:nvPr/>
          </p:nvSpPr>
          <p:spPr bwMode="auto">
            <a:xfrm rot="19980000">
              <a:off x="3370382" y="4838347"/>
              <a:ext cx="139754"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27" name="Oval 39"/>
            <p:cNvSpPr>
              <a:spLocks noChangeArrowheads="1"/>
            </p:cNvSpPr>
            <p:nvPr/>
          </p:nvSpPr>
          <p:spPr bwMode="auto">
            <a:xfrm rot="19980000">
              <a:off x="3081282" y="4159460"/>
              <a:ext cx="139754"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28" name="Oval 40"/>
            <p:cNvSpPr>
              <a:spLocks noChangeArrowheads="1"/>
            </p:cNvSpPr>
            <p:nvPr/>
          </p:nvSpPr>
          <p:spPr bwMode="auto">
            <a:xfrm rot="19980000">
              <a:off x="3181399" y="4500448"/>
              <a:ext cx="139752"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29" name="Oval 41"/>
            <p:cNvSpPr>
              <a:spLocks noChangeArrowheads="1"/>
            </p:cNvSpPr>
            <p:nvPr/>
          </p:nvSpPr>
          <p:spPr bwMode="auto">
            <a:xfrm rot="19980000">
              <a:off x="2994449" y="4729082"/>
              <a:ext cx="139754"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30" name="Oval 42"/>
            <p:cNvSpPr>
              <a:spLocks noChangeArrowheads="1"/>
            </p:cNvSpPr>
            <p:nvPr/>
          </p:nvSpPr>
          <p:spPr bwMode="auto">
            <a:xfrm rot="19980000">
              <a:off x="2927221" y="4335689"/>
              <a:ext cx="139752"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31" name="Line 44"/>
            <p:cNvSpPr>
              <a:spLocks noChangeShapeType="1"/>
            </p:cNvSpPr>
            <p:nvPr/>
          </p:nvSpPr>
          <p:spPr bwMode="auto">
            <a:xfrm rot="19980000" flipH="1">
              <a:off x="3254017" y="4909280"/>
              <a:ext cx="230442" cy="202751"/>
            </a:xfrm>
            <a:prstGeom prst="line">
              <a:avLst/>
            </a:prstGeom>
            <a:noFill/>
            <a:ln w="9525">
              <a:solidFill>
                <a:schemeClr val="tx1"/>
              </a:solidFill>
              <a:round/>
              <a:headEnd/>
              <a:tailEnd type="triangle" w="med" len="med"/>
            </a:ln>
          </p:spPr>
          <p:txBody>
            <a:bodyPr/>
            <a:lstStyle/>
            <a:p>
              <a:endParaRPr lang="en-US"/>
            </a:p>
          </p:txBody>
        </p:sp>
        <p:sp>
          <p:nvSpPr>
            <p:cNvPr id="32" name="Line 45"/>
            <p:cNvSpPr>
              <a:spLocks noChangeShapeType="1"/>
            </p:cNvSpPr>
            <p:nvPr/>
          </p:nvSpPr>
          <p:spPr bwMode="auto">
            <a:xfrm rot="19980000" flipH="1" flipV="1">
              <a:off x="2805073" y="4671974"/>
              <a:ext cx="139752" cy="125012"/>
            </a:xfrm>
            <a:prstGeom prst="line">
              <a:avLst/>
            </a:prstGeom>
            <a:noFill/>
            <a:ln w="9525">
              <a:solidFill>
                <a:schemeClr val="tx1"/>
              </a:solidFill>
              <a:round/>
              <a:headEnd/>
              <a:tailEnd type="triangle" w="med" len="med"/>
            </a:ln>
          </p:spPr>
          <p:txBody>
            <a:bodyPr/>
            <a:lstStyle/>
            <a:p>
              <a:endParaRPr lang="en-US"/>
            </a:p>
          </p:txBody>
        </p:sp>
        <p:sp>
          <p:nvSpPr>
            <p:cNvPr id="33" name="Line 46"/>
            <p:cNvSpPr>
              <a:spLocks noChangeShapeType="1"/>
            </p:cNvSpPr>
            <p:nvPr/>
          </p:nvSpPr>
          <p:spPr bwMode="auto">
            <a:xfrm rot="19980000" flipH="1" flipV="1">
              <a:off x="2737842" y="4278580"/>
              <a:ext cx="139754" cy="125012"/>
            </a:xfrm>
            <a:prstGeom prst="line">
              <a:avLst/>
            </a:prstGeom>
            <a:noFill/>
            <a:ln w="9525">
              <a:solidFill>
                <a:schemeClr val="tx1"/>
              </a:solidFill>
              <a:round/>
              <a:headEnd/>
              <a:tailEnd type="triangle" w="med" len="med"/>
            </a:ln>
          </p:spPr>
          <p:txBody>
            <a:bodyPr/>
            <a:lstStyle/>
            <a:p>
              <a:endParaRPr lang="en-US"/>
            </a:p>
          </p:txBody>
        </p:sp>
        <p:sp>
          <p:nvSpPr>
            <p:cNvPr id="34" name="Line 47"/>
            <p:cNvSpPr>
              <a:spLocks noChangeShapeType="1"/>
            </p:cNvSpPr>
            <p:nvPr/>
          </p:nvSpPr>
          <p:spPr bwMode="auto">
            <a:xfrm rot="19980000" flipH="1" flipV="1">
              <a:off x="2990667" y="4447076"/>
              <a:ext cx="139752" cy="125014"/>
            </a:xfrm>
            <a:prstGeom prst="line">
              <a:avLst/>
            </a:prstGeom>
            <a:noFill/>
            <a:ln w="9525">
              <a:solidFill>
                <a:schemeClr val="tx1"/>
              </a:solidFill>
              <a:round/>
              <a:headEnd/>
              <a:tailEnd type="triangle" w="med" len="med"/>
            </a:ln>
          </p:spPr>
          <p:txBody>
            <a:bodyPr/>
            <a:lstStyle/>
            <a:p>
              <a:endParaRPr lang="en-US"/>
            </a:p>
          </p:txBody>
        </p:sp>
        <p:sp>
          <p:nvSpPr>
            <p:cNvPr id="35" name="Line 48"/>
            <p:cNvSpPr>
              <a:spLocks noChangeShapeType="1"/>
            </p:cNvSpPr>
            <p:nvPr/>
          </p:nvSpPr>
          <p:spPr bwMode="auto">
            <a:xfrm rot="19980000" flipV="1">
              <a:off x="3185464" y="4060392"/>
              <a:ext cx="197719" cy="44110"/>
            </a:xfrm>
            <a:prstGeom prst="line">
              <a:avLst/>
            </a:prstGeom>
            <a:noFill/>
            <a:ln w="9525">
              <a:solidFill>
                <a:schemeClr val="tx1"/>
              </a:solidFill>
              <a:round/>
              <a:headEnd/>
              <a:tailEnd type="triangle" w="med" len="med"/>
            </a:ln>
          </p:spPr>
          <p:txBody>
            <a:bodyPr/>
            <a:lstStyle/>
            <a:p>
              <a:endParaRPr lang="en-US"/>
            </a:p>
          </p:txBody>
        </p:sp>
        <p:sp>
          <p:nvSpPr>
            <p:cNvPr id="36" name="Oval 39"/>
            <p:cNvSpPr>
              <a:spLocks noChangeArrowheads="1"/>
            </p:cNvSpPr>
            <p:nvPr/>
          </p:nvSpPr>
          <p:spPr bwMode="auto">
            <a:xfrm rot="19980000">
              <a:off x="2585575" y="4666010"/>
              <a:ext cx="139752" cy="125012"/>
            </a:xfrm>
            <a:prstGeom prst="ellipse">
              <a:avLst/>
            </a:prstGeom>
            <a:solidFill>
              <a:srgbClr val="FFC000"/>
            </a:solidFill>
            <a:ln w="9525">
              <a:solidFill>
                <a:srgbClr val="FF3300"/>
              </a:solidFill>
              <a:round/>
              <a:headEnd/>
              <a:tailEnd/>
            </a:ln>
          </p:spPr>
          <p:txBody>
            <a:bodyPr wrap="none" anchor="ctr"/>
            <a:lstStyle/>
            <a:p>
              <a:endParaRPr lang="en-US"/>
            </a:p>
          </p:txBody>
        </p:sp>
        <p:sp>
          <p:nvSpPr>
            <p:cNvPr id="37" name="Line 48"/>
            <p:cNvSpPr>
              <a:spLocks noChangeShapeType="1"/>
            </p:cNvSpPr>
            <p:nvPr/>
          </p:nvSpPr>
          <p:spPr bwMode="auto">
            <a:xfrm rot="19980000" flipV="1">
              <a:off x="2649356" y="4507956"/>
              <a:ext cx="90063" cy="125014"/>
            </a:xfrm>
            <a:prstGeom prst="line">
              <a:avLst/>
            </a:prstGeom>
            <a:noFill/>
            <a:ln w="9525">
              <a:solidFill>
                <a:schemeClr val="tx1"/>
              </a:solidFill>
              <a:round/>
              <a:headEnd/>
              <a:tailEnd type="triangle" w="med" len="med"/>
            </a:ln>
          </p:spPr>
          <p:txBody>
            <a:bodyPr/>
            <a:lstStyle/>
            <a:p>
              <a:endParaRPr lang="en-US"/>
            </a:p>
          </p:txBody>
        </p:sp>
        <p:sp>
          <p:nvSpPr>
            <p:cNvPr id="38" name="Line 48"/>
            <p:cNvSpPr>
              <a:spLocks noChangeShapeType="1"/>
            </p:cNvSpPr>
            <p:nvPr/>
          </p:nvSpPr>
          <p:spPr bwMode="auto">
            <a:xfrm rot="19980000" flipV="1">
              <a:off x="3575979" y="4207203"/>
              <a:ext cx="90063" cy="125014"/>
            </a:xfrm>
            <a:prstGeom prst="line">
              <a:avLst/>
            </a:prstGeom>
            <a:noFill/>
            <a:ln w="9525">
              <a:solidFill>
                <a:schemeClr val="tx1"/>
              </a:solidFill>
              <a:round/>
              <a:headEnd/>
              <a:tailEnd type="triangle" w="med" len="med"/>
            </a:ln>
          </p:spPr>
          <p:txBody>
            <a:bodyPr/>
            <a:lstStyle/>
            <a:p>
              <a:endParaRPr lang="en-US"/>
            </a:p>
          </p:txBody>
        </p:sp>
        <p:sp>
          <p:nvSpPr>
            <p:cNvPr id="43" name="Oval 41"/>
            <p:cNvSpPr>
              <a:spLocks noChangeArrowheads="1"/>
            </p:cNvSpPr>
            <p:nvPr/>
          </p:nvSpPr>
          <p:spPr bwMode="auto">
            <a:xfrm rot="19980000">
              <a:off x="3687215" y="4669285"/>
              <a:ext cx="139754" cy="125012"/>
            </a:xfrm>
            <a:prstGeom prst="ellipse">
              <a:avLst/>
            </a:prstGeom>
            <a:solidFill>
              <a:srgbClr val="FF6600"/>
            </a:solidFill>
            <a:ln w="9525">
              <a:solidFill>
                <a:srgbClr val="FF3300"/>
              </a:solidFill>
              <a:round/>
              <a:headEnd/>
              <a:tailEnd/>
            </a:ln>
          </p:spPr>
          <p:txBody>
            <a:bodyPr wrap="none" anchor="ctr"/>
            <a:lstStyle/>
            <a:p>
              <a:endParaRPr lang="en-US"/>
            </a:p>
          </p:txBody>
        </p:sp>
        <p:sp>
          <p:nvSpPr>
            <p:cNvPr id="44" name="Line 45"/>
            <p:cNvSpPr>
              <a:spLocks noChangeShapeType="1"/>
            </p:cNvSpPr>
            <p:nvPr/>
          </p:nvSpPr>
          <p:spPr bwMode="auto">
            <a:xfrm rot="19980000" flipH="1" flipV="1">
              <a:off x="3547461" y="4626155"/>
              <a:ext cx="139752" cy="125012"/>
            </a:xfrm>
            <a:prstGeom prst="line">
              <a:avLst/>
            </a:prstGeom>
            <a:noFill/>
            <a:ln w="9525">
              <a:solidFill>
                <a:schemeClr val="tx1"/>
              </a:solidFill>
              <a:round/>
              <a:headEnd/>
              <a:tailEnd type="triangle" w="med" len="med"/>
            </a:ln>
          </p:spPr>
          <p:txBody>
            <a:bodyPr/>
            <a:lstStyle/>
            <a:p>
              <a:endParaRPr lang="en-US"/>
            </a:p>
          </p:txBody>
        </p:sp>
        <p:sp>
          <p:nvSpPr>
            <p:cNvPr id="45" name="TextBox 56"/>
            <p:cNvSpPr txBox="1">
              <a:spLocks noChangeArrowheads="1"/>
            </p:cNvSpPr>
            <p:nvPr/>
          </p:nvSpPr>
          <p:spPr bwMode="auto">
            <a:xfrm flipH="1">
              <a:off x="1449179" y="5293654"/>
              <a:ext cx="361301" cy="1696817"/>
            </a:xfrm>
            <a:prstGeom prst="rect">
              <a:avLst/>
            </a:prstGeom>
            <a:noFill/>
            <a:ln w="9525">
              <a:noFill/>
              <a:miter lim="800000"/>
              <a:headEnd/>
              <a:tailEnd/>
            </a:ln>
          </p:spPr>
          <p:txBody>
            <a:bodyPr wrap="none">
              <a:spAutoFit/>
            </a:bodyPr>
            <a:lstStyle/>
            <a:p>
              <a:endParaRPr lang="en-US" dirty="0"/>
            </a:p>
          </p:txBody>
        </p:sp>
      </p:grpSp>
      <p:sp>
        <p:nvSpPr>
          <p:cNvPr id="39" name="TextBox 38"/>
          <p:cNvSpPr txBox="1"/>
          <p:nvPr/>
        </p:nvSpPr>
        <p:spPr>
          <a:xfrm>
            <a:off x="697827" y="1434427"/>
            <a:ext cx="14683828" cy="830997"/>
          </a:xfrm>
          <a:prstGeom prst="rect">
            <a:avLst/>
          </a:prstGeom>
          <a:noFill/>
        </p:spPr>
        <p:txBody>
          <a:bodyPr wrap="none" rtlCol="0">
            <a:spAutoFit/>
          </a:bodyPr>
          <a:lstStyle/>
          <a:p>
            <a:r>
              <a:rPr lang="en-US" sz="4800" dirty="0"/>
              <a:t>15 repetitions of the </a:t>
            </a:r>
            <a:r>
              <a:rPr lang="en-US" sz="4800" b="1" dirty="0"/>
              <a:t>same</a:t>
            </a:r>
            <a:r>
              <a:rPr lang="en-US" sz="4800" dirty="0"/>
              <a:t> random dot motion pattern</a:t>
            </a:r>
          </a:p>
        </p:txBody>
      </p:sp>
      <p:sp>
        <p:nvSpPr>
          <p:cNvPr id="40" name="Rounded Rectangle 39"/>
          <p:cNvSpPr/>
          <p:nvPr/>
        </p:nvSpPr>
        <p:spPr>
          <a:xfrm>
            <a:off x="7074568" y="2690410"/>
            <a:ext cx="360948" cy="511725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code</a:t>
            </a:r>
          </a:p>
          <a:p>
            <a:pPr marL="1079500" lvl="0" indent="-568325" eaLnBrk="0" hangingPunct="0">
              <a:buClr>
                <a:srgbClr val="FF0000"/>
              </a:buClr>
              <a:buSzPct val="150000"/>
              <a:defRPr/>
            </a:pPr>
            <a:r>
              <a:rPr lang="fr-CH" sz="4400" dirty="0">
                <a:latin typeface="Arial Narrow" pitchFamily="34" charset="0"/>
              </a:rPr>
              <a:t>         - Poisson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4</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Stochastic spike arrival</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72300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7209015"/>
            <a:ext cx="9773651" cy="1409794"/>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4246991"/>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6"/>
          <p:cNvGrpSpPr/>
          <p:nvPr/>
        </p:nvGrpSpPr>
        <p:grpSpPr>
          <a:xfrm>
            <a:off x="11341768" y="564456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2"/>
          <p:cNvPicPr>
            <a:picLocks noChangeAspect="1" noChangeArrowheads="1"/>
          </p:cNvPicPr>
          <p:nvPr/>
        </p:nvPicPr>
        <p:blipFill>
          <a:blip r:embed="rId3" cstate="print"/>
          <a:srcRect/>
          <a:stretch>
            <a:fillRect/>
          </a:stretch>
        </p:blipFill>
        <p:spPr bwMode="auto">
          <a:xfrm>
            <a:off x="8693629" y="5566999"/>
            <a:ext cx="13593264" cy="4388335"/>
          </a:xfrm>
          <a:prstGeom prst="rect">
            <a:avLst/>
          </a:prstGeom>
          <a:noFill/>
          <a:ln w="9525">
            <a:noFill/>
            <a:miter lim="800000"/>
            <a:headEnd/>
            <a:tailEnd/>
          </a:ln>
        </p:spPr>
      </p:pic>
      <p:sp>
        <p:nvSpPr>
          <p:cNvPr id="38922" name="TextBox 109"/>
          <p:cNvSpPr txBox="1">
            <a:spLocks noChangeArrowheads="1"/>
          </p:cNvSpPr>
          <p:nvPr/>
        </p:nvSpPr>
        <p:spPr bwMode="auto">
          <a:xfrm>
            <a:off x="14568841" y="9495310"/>
            <a:ext cx="5725135" cy="933450"/>
          </a:xfrm>
          <a:prstGeom prst="rect">
            <a:avLst/>
          </a:prstGeom>
          <a:noFill/>
          <a:ln w="9525">
            <a:noFill/>
            <a:miter lim="800000"/>
            <a:headEnd/>
            <a:tailEnd/>
          </a:ln>
        </p:spPr>
        <p:txBody>
          <a:bodyPr wrap="none" lIns="192902" tIns="96451" rIns="192902" bIns="96451">
            <a:spAutoFit/>
          </a:bodyPr>
          <a:lstStyle/>
          <a:p>
            <a:r>
              <a:rPr lang="en-US" sz="4800" i="1" dirty="0"/>
              <a:t>Crochet et al., 2011</a:t>
            </a:r>
          </a:p>
        </p:txBody>
      </p:sp>
      <p:sp>
        <p:nvSpPr>
          <p:cNvPr id="38923" name="TextBox 110"/>
          <p:cNvSpPr txBox="1">
            <a:spLocks noChangeArrowheads="1"/>
          </p:cNvSpPr>
          <p:nvPr/>
        </p:nvSpPr>
        <p:spPr bwMode="auto">
          <a:xfrm>
            <a:off x="10803534" y="4924028"/>
            <a:ext cx="9991559" cy="1071949"/>
          </a:xfrm>
          <a:prstGeom prst="rect">
            <a:avLst/>
          </a:prstGeom>
          <a:noFill/>
          <a:ln w="9525">
            <a:noFill/>
            <a:miter lim="800000"/>
            <a:headEnd/>
            <a:tailEnd/>
          </a:ln>
        </p:spPr>
        <p:txBody>
          <a:bodyPr wrap="none" lIns="192902" tIns="96451" rIns="192902" bIns="96451">
            <a:spAutoFit/>
          </a:bodyPr>
          <a:lstStyle/>
          <a:p>
            <a:r>
              <a:rPr lang="en-US" sz="5400" dirty="0"/>
              <a:t>awake mouse, freely whisking</a:t>
            </a:r>
            <a:r>
              <a:rPr lang="en-US" dirty="0"/>
              <a:t>, </a:t>
            </a:r>
          </a:p>
        </p:txBody>
      </p:sp>
      <p:sp>
        <p:nvSpPr>
          <p:cNvPr id="13" name="TextBox 12"/>
          <p:cNvSpPr txBox="1"/>
          <p:nvPr/>
        </p:nvSpPr>
        <p:spPr>
          <a:xfrm>
            <a:off x="10783802" y="1434427"/>
            <a:ext cx="9212778" cy="969496"/>
          </a:xfrm>
          <a:prstGeom prst="rect">
            <a:avLst/>
          </a:prstGeom>
          <a:noFill/>
        </p:spPr>
        <p:txBody>
          <a:bodyPr wrap="none" rtlCol="0">
            <a:spAutoFit/>
          </a:bodyPr>
          <a:lstStyle/>
          <a:p>
            <a:r>
              <a:rPr lang="en-US" dirty="0"/>
              <a:t>Spontaneous activity </a:t>
            </a:r>
            <a:r>
              <a:rPr lang="en-US" i="1" dirty="0"/>
              <a:t>in vivo</a:t>
            </a:r>
          </a:p>
        </p:txBody>
      </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5" name="Text Box 46"/>
          <p:cNvSpPr txBox="1">
            <a:spLocks noChangeArrowheads="1"/>
          </p:cNvSpPr>
          <p:nvPr/>
        </p:nvSpPr>
        <p:spPr bwMode="auto">
          <a:xfrm>
            <a:off x="10783802" y="2982166"/>
            <a:ext cx="9800802" cy="228766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Variability </a:t>
            </a:r>
          </a:p>
          <a:p>
            <a:r>
              <a:rPr lang="en-US" sz="6800" dirty="0">
                <a:solidFill>
                  <a:srgbClr val="FF0000"/>
                </a:solidFill>
              </a:rPr>
              <a:t>of membrane potential? </a:t>
            </a: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0963" name="Text Box 3"/>
          <p:cNvSpPr txBox="1">
            <a:spLocks noChangeArrowheads="1"/>
          </p:cNvSpPr>
          <p:nvPr/>
        </p:nvSpPr>
        <p:spPr bwMode="auto">
          <a:xfrm>
            <a:off x="540187" y="8236568"/>
            <a:ext cx="7183116" cy="3426448"/>
          </a:xfrm>
          <a:prstGeom prst="rect">
            <a:avLst/>
          </a:prstGeom>
          <a:noFill/>
          <a:ln w="9525">
            <a:noFill/>
            <a:miter lim="800000"/>
            <a:headEnd/>
            <a:tailEnd/>
          </a:ln>
        </p:spPr>
        <p:txBody>
          <a:bodyPr wrap="none" lIns="192911" tIns="96455" rIns="192911" bIns="96455">
            <a:spAutoFit/>
          </a:bodyPr>
          <a:lstStyle/>
          <a:p>
            <a:r>
              <a:rPr lang="en-US" dirty="0"/>
              <a:t>Population</a:t>
            </a:r>
          </a:p>
          <a:p>
            <a:r>
              <a:rPr lang="en-US" sz="5100" dirty="0"/>
              <a:t>- 50 000 neurons</a:t>
            </a:r>
          </a:p>
          <a:p>
            <a:r>
              <a:rPr lang="en-US" sz="5100" dirty="0"/>
              <a:t>- 20 percent inhibitory</a:t>
            </a:r>
          </a:p>
          <a:p>
            <a:r>
              <a:rPr lang="en-US" sz="5100" dirty="0"/>
              <a:t>- </a:t>
            </a:r>
            <a:r>
              <a:rPr lang="en-US" sz="5100" b="1" dirty="0"/>
              <a:t>randomly connected</a:t>
            </a:r>
          </a:p>
        </p:txBody>
      </p:sp>
      <p:grpSp>
        <p:nvGrpSpPr>
          <p:cNvPr id="2" name="Group 4"/>
          <p:cNvGrpSpPr>
            <a:grpSpLocks/>
          </p:cNvGrpSpPr>
          <p:nvPr/>
        </p:nvGrpSpPr>
        <p:grpSpPr bwMode="auto">
          <a:xfrm>
            <a:off x="1080373" y="2025386"/>
            <a:ext cx="5055732" cy="2970565"/>
            <a:chOff x="288" y="720"/>
            <a:chExt cx="2064" cy="1392"/>
          </a:xfrm>
        </p:grpSpPr>
        <p:sp>
          <p:nvSpPr>
            <p:cNvPr id="41000" name="AutoShape 5"/>
            <p:cNvSpPr>
              <a:spLocks noChangeArrowheads="1"/>
            </p:cNvSpPr>
            <p:nvPr/>
          </p:nvSpPr>
          <p:spPr bwMode="auto">
            <a:xfrm>
              <a:off x="288" y="720"/>
              <a:ext cx="2064" cy="1392"/>
            </a:xfrm>
            <a:prstGeom prst="roundRect">
              <a:avLst>
                <a:gd name="adj" fmla="val 16667"/>
              </a:avLst>
            </a:prstGeom>
            <a:noFill/>
            <a:ln w="9525">
              <a:solidFill>
                <a:schemeClr val="tx1"/>
              </a:solidFill>
              <a:round/>
              <a:headEnd/>
              <a:tailEnd/>
            </a:ln>
          </p:spPr>
          <p:txBody>
            <a:bodyPr wrap="none" anchor="ctr"/>
            <a:lstStyle/>
            <a:p>
              <a:endParaRPr lang="en-US"/>
            </a:p>
          </p:txBody>
        </p:sp>
        <p:sp>
          <p:nvSpPr>
            <p:cNvPr id="41001" name="Oval 6"/>
            <p:cNvSpPr>
              <a:spLocks noChangeArrowheads="1"/>
            </p:cNvSpPr>
            <p:nvPr/>
          </p:nvSpPr>
          <p:spPr bwMode="auto">
            <a:xfrm>
              <a:off x="1248" y="110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2" name="Oval 7"/>
            <p:cNvSpPr>
              <a:spLocks noChangeArrowheads="1"/>
            </p:cNvSpPr>
            <p:nvPr/>
          </p:nvSpPr>
          <p:spPr bwMode="auto">
            <a:xfrm>
              <a:off x="1344" y="120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3" name="Oval 8"/>
            <p:cNvSpPr>
              <a:spLocks noChangeArrowheads="1"/>
            </p:cNvSpPr>
            <p:nvPr/>
          </p:nvSpPr>
          <p:spPr bwMode="auto">
            <a:xfrm>
              <a:off x="1440"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4" name="Oval 9"/>
            <p:cNvSpPr>
              <a:spLocks noChangeArrowheads="1"/>
            </p:cNvSpPr>
            <p:nvPr/>
          </p:nvSpPr>
          <p:spPr bwMode="auto">
            <a:xfrm>
              <a:off x="1392" y="177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5" name="Oval 10"/>
            <p:cNvSpPr>
              <a:spLocks noChangeArrowheads="1"/>
            </p:cNvSpPr>
            <p:nvPr/>
          </p:nvSpPr>
          <p:spPr bwMode="auto">
            <a:xfrm>
              <a:off x="1728"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6" name="Oval 11"/>
            <p:cNvSpPr>
              <a:spLocks noChangeArrowheads="1"/>
            </p:cNvSpPr>
            <p:nvPr/>
          </p:nvSpPr>
          <p:spPr bwMode="auto">
            <a:xfrm>
              <a:off x="1584"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7" name="Oval 12"/>
            <p:cNvSpPr>
              <a:spLocks noChangeArrowheads="1"/>
            </p:cNvSpPr>
            <p:nvPr/>
          </p:nvSpPr>
          <p:spPr bwMode="auto">
            <a:xfrm>
              <a:off x="1344" y="144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8" name="Oval 13"/>
            <p:cNvSpPr>
              <a:spLocks noChangeArrowheads="1"/>
            </p:cNvSpPr>
            <p:nvPr/>
          </p:nvSpPr>
          <p:spPr bwMode="auto">
            <a:xfrm>
              <a:off x="1440" y="1344"/>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09" name="Oval 14"/>
            <p:cNvSpPr>
              <a:spLocks noChangeArrowheads="1"/>
            </p:cNvSpPr>
            <p:nvPr/>
          </p:nvSpPr>
          <p:spPr bwMode="auto">
            <a:xfrm>
              <a:off x="1536" y="168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0" name="Oval 15"/>
            <p:cNvSpPr>
              <a:spLocks noChangeArrowheads="1"/>
            </p:cNvSpPr>
            <p:nvPr/>
          </p:nvSpPr>
          <p:spPr bwMode="auto">
            <a:xfrm>
              <a:off x="163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1" name="Oval 16"/>
            <p:cNvSpPr>
              <a:spLocks noChangeArrowheads="1"/>
            </p:cNvSpPr>
            <p:nvPr/>
          </p:nvSpPr>
          <p:spPr bwMode="auto">
            <a:xfrm>
              <a:off x="1104"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2" name="Oval 17"/>
            <p:cNvSpPr>
              <a:spLocks noChangeArrowheads="1"/>
            </p:cNvSpPr>
            <p:nvPr/>
          </p:nvSpPr>
          <p:spPr bwMode="auto">
            <a:xfrm>
              <a:off x="1056" y="129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3" name="Oval 18"/>
            <p:cNvSpPr>
              <a:spLocks noChangeArrowheads="1"/>
            </p:cNvSpPr>
            <p:nvPr/>
          </p:nvSpPr>
          <p:spPr bwMode="auto">
            <a:xfrm>
              <a:off x="960" y="1008"/>
              <a:ext cx="864" cy="912"/>
            </a:xfrm>
            <a:prstGeom prst="ellipse">
              <a:avLst/>
            </a:prstGeom>
            <a:noFill/>
            <a:ln w="9525">
              <a:solidFill>
                <a:schemeClr val="tx1"/>
              </a:solidFill>
              <a:prstDash val="sysDot"/>
              <a:round/>
              <a:headEnd/>
              <a:tailEnd/>
            </a:ln>
          </p:spPr>
          <p:txBody>
            <a:bodyPr wrap="none" anchor="ctr"/>
            <a:lstStyle/>
            <a:p>
              <a:endParaRPr lang="en-US"/>
            </a:p>
          </p:txBody>
        </p:sp>
        <p:sp>
          <p:nvSpPr>
            <p:cNvPr id="41014" name="Oval 19"/>
            <p:cNvSpPr>
              <a:spLocks noChangeArrowheads="1"/>
            </p:cNvSpPr>
            <p:nvPr/>
          </p:nvSpPr>
          <p:spPr bwMode="auto">
            <a:xfrm>
              <a:off x="1200" y="163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5" name="Oval 20"/>
            <p:cNvSpPr>
              <a:spLocks noChangeArrowheads="1"/>
            </p:cNvSpPr>
            <p:nvPr/>
          </p:nvSpPr>
          <p:spPr bwMode="auto">
            <a:xfrm>
              <a:off x="1152" y="139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6" name="Line 21"/>
            <p:cNvSpPr>
              <a:spLocks noChangeShapeType="1"/>
            </p:cNvSpPr>
            <p:nvPr/>
          </p:nvSpPr>
          <p:spPr bwMode="auto">
            <a:xfrm>
              <a:off x="384" y="1152"/>
              <a:ext cx="384" cy="0"/>
            </a:xfrm>
            <a:prstGeom prst="line">
              <a:avLst/>
            </a:prstGeom>
            <a:noFill/>
            <a:ln w="9525">
              <a:solidFill>
                <a:schemeClr val="tx1"/>
              </a:solidFill>
              <a:round/>
              <a:headEnd/>
              <a:tailEnd/>
            </a:ln>
          </p:spPr>
          <p:txBody>
            <a:bodyPr wrap="none" anchor="ctr"/>
            <a:lstStyle/>
            <a:p>
              <a:endParaRPr lang="en-US"/>
            </a:p>
          </p:txBody>
        </p:sp>
        <p:sp>
          <p:nvSpPr>
            <p:cNvPr id="41017" name="Line 22"/>
            <p:cNvSpPr>
              <a:spLocks noChangeShapeType="1"/>
            </p:cNvSpPr>
            <p:nvPr/>
          </p:nvSpPr>
          <p:spPr bwMode="auto">
            <a:xfrm>
              <a:off x="384" y="1392"/>
              <a:ext cx="384" cy="0"/>
            </a:xfrm>
            <a:prstGeom prst="line">
              <a:avLst/>
            </a:prstGeom>
            <a:noFill/>
            <a:ln w="9525">
              <a:solidFill>
                <a:schemeClr val="tx1"/>
              </a:solidFill>
              <a:round/>
              <a:headEnd/>
              <a:tailEnd/>
            </a:ln>
          </p:spPr>
          <p:txBody>
            <a:bodyPr wrap="none" anchor="ctr"/>
            <a:lstStyle/>
            <a:p>
              <a:endParaRPr lang="en-US"/>
            </a:p>
          </p:txBody>
        </p:sp>
        <p:sp>
          <p:nvSpPr>
            <p:cNvPr id="41018" name="Line 23"/>
            <p:cNvSpPr>
              <a:spLocks noChangeShapeType="1"/>
            </p:cNvSpPr>
            <p:nvPr/>
          </p:nvSpPr>
          <p:spPr bwMode="auto">
            <a:xfrm>
              <a:off x="384" y="1632"/>
              <a:ext cx="384" cy="0"/>
            </a:xfrm>
            <a:prstGeom prst="line">
              <a:avLst/>
            </a:prstGeom>
            <a:noFill/>
            <a:ln w="9525">
              <a:solidFill>
                <a:schemeClr val="tx1"/>
              </a:solidFill>
              <a:round/>
              <a:headEnd/>
              <a:tailEnd/>
            </a:ln>
          </p:spPr>
          <p:txBody>
            <a:bodyPr wrap="none" anchor="ctr"/>
            <a:lstStyle/>
            <a:p>
              <a:endParaRPr lang="en-US"/>
            </a:p>
          </p:txBody>
        </p:sp>
        <p:sp>
          <p:nvSpPr>
            <p:cNvPr id="41019" name="Line 24"/>
            <p:cNvSpPr>
              <a:spLocks noChangeShapeType="1"/>
            </p:cNvSpPr>
            <p:nvPr/>
          </p:nvSpPr>
          <p:spPr bwMode="auto">
            <a:xfrm>
              <a:off x="384" y="1872"/>
              <a:ext cx="384" cy="0"/>
            </a:xfrm>
            <a:prstGeom prst="line">
              <a:avLst/>
            </a:prstGeom>
            <a:noFill/>
            <a:ln w="9525">
              <a:solidFill>
                <a:schemeClr val="tx1"/>
              </a:solidFill>
              <a:round/>
              <a:headEnd/>
              <a:tailEnd/>
            </a:ln>
          </p:spPr>
          <p:txBody>
            <a:bodyPr wrap="none" anchor="ctr"/>
            <a:lstStyle/>
            <a:p>
              <a:endParaRPr lang="en-US"/>
            </a:p>
          </p:txBody>
        </p:sp>
        <p:sp>
          <p:nvSpPr>
            <p:cNvPr id="41020" name="Line 25"/>
            <p:cNvSpPr>
              <a:spLocks noChangeShapeType="1"/>
            </p:cNvSpPr>
            <p:nvPr/>
          </p:nvSpPr>
          <p:spPr bwMode="auto">
            <a:xfrm>
              <a:off x="480" y="960"/>
              <a:ext cx="0" cy="192"/>
            </a:xfrm>
            <a:prstGeom prst="line">
              <a:avLst/>
            </a:prstGeom>
            <a:noFill/>
            <a:ln w="57150">
              <a:solidFill>
                <a:schemeClr val="tx1"/>
              </a:solidFill>
              <a:round/>
              <a:headEnd/>
              <a:tailEnd/>
            </a:ln>
          </p:spPr>
          <p:txBody>
            <a:bodyPr wrap="none" anchor="ctr"/>
            <a:lstStyle/>
            <a:p>
              <a:endParaRPr lang="en-US"/>
            </a:p>
          </p:txBody>
        </p:sp>
        <p:sp>
          <p:nvSpPr>
            <p:cNvPr id="41021" name="Line 26"/>
            <p:cNvSpPr>
              <a:spLocks noChangeShapeType="1"/>
            </p:cNvSpPr>
            <p:nvPr/>
          </p:nvSpPr>
          <p:spPr bwMode="auto">
            <a:xfrm>
              <a:off x="576" y="1200"/>
              <a:ext cx="0" cy="192"/>
            </a:xfrm>
            <a:prstGeom prst="line">
              <a:avLst/>
            </a:prstGeom>
            <a:noFill/>
            <a:ln w="57150">
              <a:solidFill>
                <a:schemeClr val="tx1"/>
              </a:solidFill>
              <a:round/>
              <a:headEnd/>
              <a:tailEnd/>
            </a:ln>
          </p:spPr>
          <p:txBody>
            <a:bodyPr wrap="none" anchor="ctr"/>
            <a:lstStyle/>
            <a:p>
              <a:endParaRPr lang="en-US"/>
            </a:p>
          </p:txBody>
        </p:sp>
        <p:sp>
          <p:nvSpPr>
            <p:cNvPr id="41022" name="Line 27"/>
            <p:cNvSpPr>
              <a:spLocks noChangeShapeType="1"/>
            </p:cNvSpPr>
            <p:nvPr/>
          </p:nvSpPr>
          <p:spPr bwMode="auto">
            <a:xfrm>
              <a:off x="432" y="1440"/>
              <a:ext cx="0" cy="192"/>
            </a:xfrm>
            <a:prstGeom prst="line">
              <a:avLst/>
            </a:prstGeom>
            <a:noFill/>
            <a:ln w="57150">
              <a:solidFill>
                <a:schemeClr val="tx1"/>
              </a:solidFill>
              <a:round/>
              <a:headEnd/>
              <a:tailEnd/>
            </a:ln>
          </p:spPr>
          <p:txBody>
            <a:bodyPr wrap="none" anchor="ctr"/>
            <a:lstStyle/>
            <a:p>
              <a:endParaRPr lang="en-US"/>
            </a:p>
          </p:txBody>
        </p:sp>
        <p:sp>
          <p:nvSpPr>
            <p:cNvPr id="41023" name="Line 28"/>
            <p:cNvSpPr>
              <a:spLocks noChangeShapeType="1"/>
            </p:cNvSpPr>
            <p:nvPr/>
          </p:nvSpPr>
          <p:spPr bwMode="auto">
            <a:xfrm>
              <a:off x="528" y="1440"/>
              <a:ext cx="0" cy="192"/>
            </a:xfrm>
            <a:prstGeom prst="line">
              <a:avLst/>
            </a:prstGeom>
            <a:noFill/>
            <a:ln w="57150">
              <a:solidFill>
                <a:schemeClr val="tx1"/>
              </a:solidFill>
              <a:round/>
              <a:headEnd/>
              <a:tailEnd/>
            </a:ln>
          </p:spPr>
          <p:txBody>
            <a:bodyPr wrap="none" anchor="ctr"/>
            <a:lstStyle/>
            <a:p>
              <a:endParaRPr lang="en-US"/>
            </a:p>
          </p:txBody>
        </p:sp>
        <p:sp>
          <p:nvSpPr>
            <p:cNvPr id="41024" name="Line 29"/>
            <p:cNvSpPr>
              <a:spLocks noChangeShapeType="1"/>
            </p:cNvSpPr>
            <p:nvPr/>
          </p:nvSpPr>
          <p:spPr bwMode="auto">
            <a:xfrm>
              <a:off x="672" y="1680"/>
              <a:ext cx="0" cy="192"/>
            </a:xfrm>
            <a:prstGeom prst="line">
              <a:avLst/>
            </a:prstGeom>
            <a:noFill/>
            <a:ln w="57150">
              <a:solidFill>
                <a:schemeClr val="tx1"/>
              </a:solidFill>
              <a:round/>
              <a:headEnd/>
              <a:tailEnd/>
            </a:ln>
          </p:spPr>
          <p:txBody>
            <a:bodyPr wrap="none" anchor="ctr"/>
            <a:lstStyle/>
            <a:p>
              <a:endParaRPr lang="en-US"/>
            </a:p>
          </p:txBody>
        </p:sp>
        <p:sp>
          <p:nvSpPr>
            <p:cNvPr id="41025" name="Line 30"/>
            <p:cNvSpPr>
              <a:spLocks noChangeShapeType="1"/>
            </p:cNvSpPr>
            <p:nvPr/>
          </p:nvSpPr>
          <p:spPr bwMode="auto">
            <a:xfrm>
              <a:off x="816" y="1056"/>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41026" name="Line 31"/>
            <p:cNvSpPr>
              <a:spLocks noChangeShapeType="1"/>
            </p:cNvSpPr>
            <p:nvPr/>
          </p:nvSpPr>
          <p:spPr bwMode="auto">
            <a:xfrm>
              <a:off x="768" y="1248"/>
              <a:ext cx="288" cy="192"/>
            </a:xfrm>
            <a:prstGeom prst="line">
              <a:avLst/>
            </a:prstGeom>
            <a:noFill/>
            <a:ln w="9525">
              <a:solidFill>
                <a:schemeClr val="tx1"/>
              </a:solidFill>
              <a:round/>
              <a:headEnd/>
              <a:tailEnd type="triangle" w="med" len="med"/>
            </a:ln>
          </p:spPr>
          <p:txBody>
            <a:bodyPr wrap="none" anchor="ctr"/>
            <a:lstStyle/>
            <a:p>
              <a:endParaRPr lang="en-US"/>
            </a:p>
          </p:txBody>
        </p:sp>
        <p:sp>
          <p:nvSpPr>
            <p:cNvPr id="41027" name="Line 32"/>
            <p:cNvSpPr>
              <a:spLocks noChangeShapeType="1"/>
            </p:cNvSpPr>
            <p:nvPr/>
          </p:nvSpPr>
          <p:spPr bwMode="auto">
            <a:xfrm>
              <a:off x="768" y="1488"/>
              <a:ext cx="288" cy="48"/>
            </a:xfrm>
            <a:prstGeom prst="line">
              <a:avLst/>
            </a:prstGeom>
            <a:noFill/>
            <a:ln w="9525">
              <a:solidFill>
                <a:schemeClr val="tx1"/>
              </a:solidFill>
              <a:round/>
              <a:headEnd/>
              <a:tailEnd type="triangle" w="med" len="med"/>
            </a:ln>
          </p:spPr>
          <p:txBody>
            <a:bodyPr wrap="none" anchor="ctr"/>
            <a:lstStyle/>
            <a:p>
              <a:endParaRPr lang="en-US"/>
            </a:p>
          </p:txBody>
        </p:sp>
        <p:sp>
          <p:nvSpPr>
            <p:cNvPr id="41028" name="Line 33"/>
            <p:cNvSpPr>
              <a:spLocks noChangeShapeType="1"/>
            </p:cNvSpPr>
            <p:nvPr/>
          </p:nvSpPr>
          <p:spPr bwMode="auto">
            <a:xfrm flipV="1">
              <a:off x="816" y="1632"/>
              <a:ext cx="240" cy="144"/>
            </a:xfrm>
            <a:prstGeom prst="line">
              <a:avLst/>
            </a:prstGeom>
            <a:noFill/>
            <a:ln w="9525">
              <a:solidFill>
                <a:schemeClr val="tx1"/>
              </a:solidFill>
              <a:round/>
              <a:headEnd/>
              <a:tailEnd type="triangle" w="med" len="med"/>
            </a:ln>
          </p:spPr>
          <p:txBody>
            <a:bodyPr wrap="none" anchor="ctr"/>
            <a:lstStyle/>
            <a:p>
              <a:endParaRPr lang="en-US"/>
            </a:p>
          </p:txBody>
        </p:sp>
        <p:sp>
          <p:nvSpPr>
            <p:cNvPr id="41029" name="Line 34"/>
            <p:cNvSpPr>
              <a:spLocks noChangeShapeType="1"/>
            </p:cNvSpPr>
            <p:nvPr/>
          </p:nvSpPr>
          <p:spPr bwMode="auto">
            <a:xfrm>
              <a:off x="1392" y="1536"/>
              <a:ext cx="48" cy="240"/>
            </a:xfrm>
            <a:prstGeom prst="line">
              <a:avLst/>
            </a:prstGeom>
            <a:noFill/>
            <a:ln w="9525">
              <a:solidFill>
                <a:srgbClr val="FF0000"/>
              </a:solidFill>
              <a:round/>
              <a:headEnd/>
              <a:tailEnd/>
            </a:ln>
          </p:spPr>
          <p:txBody>
            <a:bodyPr wrap="none" anchor="ctr"/>
            <a:lstStyle/>
            <a:p>
              <a:endParaRPr lang="en-US"/>
            </a:p>
          </p:txBody>
        </p:sp>
        <p:sp>
          <p:nvSpPr>
            <p:cNvPr id="41030" name="Line 35"/>
            <p:cNvSpPr>
              <a:spLocks noChangeShapeType="1"/>
            </p:cNvSpPr>
            <p:nvPr/>
          </p:nvSpPr>
          <p:spPr bwMode="auto">
            <a:xfrm>
              <a:off x="1536" y="1440"/>
              <a:ext cx="144" cy="144"/>
            </a:xfrm>
            <a:prstGeom prst="line">
              <a:avLst/>
            </a:prstGeom>
            <a:noFill/>
            <a:ln w="9525">
              <a:solidFill>
                <a:srgbClr val="FF0000"/>
              </a:solidFill>
              <a:round/>
              <a:headEnd/>
              <a:tailEnd/>
            </a:ln>
          </p:spPr>
          <p:txBody>
            <a:bodyPr wrap="none" anchor="ctr"/>
            <a:lstStyle/>
            <a:p>
              <a:endParaRPr lang="en-US"/>
            </a:p>
          </p:txBody>
        </p:sp>
        <p:sp>
          <p:nvSpPr>
            <p:cNvPr id="41031" name="Line 36"/>
            <p:cNvSpPr>
              <a:spLocks noChangeShapeType="1"/>
            </p:cNvSpPr>
            <p:nvPr/>
          </p:nvSpPr>
          <p:spPr bwMode="auto">
            <a:xfrm flipV="1">
              <a:off x="1248" y="1584"/>
              <a:ext cx="384" cy="96"/>
            </a:xfrm>
            <a:prstGeom prst="line">
              <a:avLst/>
            </a:prstGeom>
            <a:noFill/>
            <a:ln w="9525">
              <a:solidFill>
                <a:srgbClr val="FF0000"/>
              </a:solidFill>
              <a:round/>
              <a:headEnd/>
              <a:tailEnd/>
            </a:ln>
          </p:spPr>
          <p:txBody>
            <a:bodyPr wrap="none" anchor="ctr"/>
            <a:lstStyle/>
            <a:p>
              <a:endParaRPr lang="en-US"/>
            </a:p>
          </p:txBody>
        </p:sp>
        <p:sp>
          <p:nvSpPr>
            <p:cNvPr id="41032" name="Line 37"/>
            <p:cNvSpPr>
              <a:spLocks noChangeShapeType="1"/>
            </p:cNvSpPr>
            <p:nvPr/>
          </p:nvSpPr>
          <p:spPr bwMode="auto">
            <a:xfrm>
              <a:off x="1392" y="1536"/>
              <a:ext cx="192" cy="192"/>
            </a:xfrm>
            <a:prstGeom prst="line">
              <a:avLst/>
            </a:prstGeom>
            <a:noFill/>
            <a:ln w="9525">
              <a:solidFill>
                <a:srgbClr val="FF0000"/>
              </a:solidFill>
              <a:round/>
              <a:headEnd/>
              <a:tailEnd/>
            </a:ln>
          </p:spPr>
          <p:txBody>
            <a:bodyPr wrap="none" anchor="ctr"/>
            <a:lstStyle/>
            <a:p>
              <a:endParaRPr lang="en-US"/>
            </a:p>
          </p:txBody>
        </p:sp>
        <p:sp>
          <p:nvSpPr>
            <p:cNvPr id="41033" name="Line 38"/>
            <p:cNvSpPr>
              <a:spLocks noChangeShapeType="1"/>
            </p:cNvSpPr>
            <p:nvPr/>
          </p:nvSpPr>
          <p:spPr bwMode="auto">
            <a:xfrm>
              <a:off x="1200" y="1488"/>
              <a:ext cx="48" cy="144"/>
            </a:xfrm>
            <a:prstGeom prst="line">
              <a:avLst/>
            </a:prstGeom>
            <a:noFill/>
            <a:ln w="9525">
              <a:solidFill>
                <a:srgbClr val="FF0000"/>
              </a:solidFill>
              <a:round/>
              <a:headEnd/>
              <a:tailEnd/>
            </a:ln>
          </p:spPr>
          <p:txBody>
            <a:bodyPr wrap="none" anchor="ctr"/>
            <a:lstStyle/>
            <a:p>
              <a:endParaRPr lang="en-US"/>
            </a:p>
          </p:txBody>
        </p:sp>
        <p:sp>
          <p:nvSpPr>
            <p:cNvPr id="41034" name="Line 39"/>
            <p:cNvSpPr>
              <a:spLocks noChangeShapeType="1"/>
            </p:cNvSpPr>
            <p:nvPr/>
          </p:nvSpPr>
          <p:spPr bwMode="auto">
            <a:xfrm>
              <a:off x="1632" y="1392"/>
              <a:ext cx="48" cy="144"/>
            </a:xfrm>
            <a:prstGeom prst="line">
              <a:avLst/>
            </a:prstGeom>
            <a:noFill/>
            <a:ln w="9525">
              <a:solidFill>
                <a:srgbClr val="FF0000"/>
              </a:solidFill>
              <a:round/>
              <a:headEnd/>
              <a:tailEnd/>
            </a:ln>
          </p:spPr>
          <p:txBody>
            <a:bodyPr wrap="none" anchor="ctr"/>
            <a:lstStyle/>
            <a:p>
              <a:endParaRPr lang="en-US"/>
            </a:p>
          </p:txBody>
        </p:sp>
        <p:sp>
          <p:nvSpPr>
            <p:cNvPr id="41035" name="Line 40"/>
            <p:cNvSpPr>
              <a:spLocks noChangeShapeType="1"/>
            </p:cNvSpPr>
            <p:nvPr/>
          </p:nvSpPr>
          <p:spPr bwMode="auto">
            <a:xfrm>
              <a:off x="1488" y="1200"/>
              <a:ext cx="144" cy="144"/>
            </a:xfrm>
            <a:prstGeom prst="line">
              <a:avLst/>
            </a:prstGeom>
            <a:noFill/>
            <a:ln w="9525">
              <a:solidFill>
                <a:srgbClr val="FF0000"/>
              </a:solidFill>
              <a:round/>
              <a:headEnd/>
              <a:tailEnd/>
            </a:ln>
          </p:spPr>
          <p:txBody>
            <a:bodyPr wrap="none" anchor="ctr"/>
            <a:lstStyle/>
            <a:p>
              <a:endParaRPr lang="en-US"/>
            </a:p>
          </p:txBody>
        </p:sp>
        <p:sp>
          <p:nvSpPr>
            <p:cNvPr id="41036" name="Line 41"/>
            <p:cNvSpPr>
              <a:spLocks noChangeShapeType="1"/>
            </p:cNvSpPr>
            <p:nvPr/>
          </p:nvSpPr>
          <p:spPr bwMode="auto">
            <a:xfrm flipH="1">
              <a:off x="1248" y="1296"/>
              <a:ext cx="144" cy="144"/>
            </a:xfrm>
            <a:prstGeom prst="line">
              <a:avLst/>
            </a:prstGeom>
            <a:noFill/>
            <a:ln w="9525">
              <a:solidFill>
                <a:srgbClr val="FF0000"/>
              </a:solidFill>
              <a:round/>
              <a:headEnd/>
              <a:tailEnd/>
            </a:ln>
          </p:spPr>
          <p:txBody>
            <a:bodyPr wrap="none" anchor="ctr"/>
            <a:lstStyle/>
            <a:p>
              <a:endParaRPr lang="en-US"/>
            </a:p>
          </p:txBody>
        </p:sp>
        <p:sp>
          <p:nvSpPr>
            <p:cNvPr id="41037" name="Line 42"/>
            <p:cNvSpPr>
              <a:spLocks noChangeShapeType="1"/>
            </p:cNvSpPr>
            <p:nvPr/>
          </p:nvSpPr>
          <p:spPr bwMode="auto">
            <a:xfrm flipH="1">
              <a:off x="1104" y="1200"/>
              <a:ext cx="144" cy="144"/>
            </a:xfrm>
            <a:prstGeom prst="line">
              <a:avLst/>
            </a:prstGeom>
            <a:noFill/>
            <a:ln w="9525">
              <a:solidFill>
                <a:srgbClr val="FF0000"/>
              </a:solidFill>
              <a:round/>
              <a:headEnd/>
              <a:tailEnd/>
            </a:ln>
          </p:spPr>
          <p:txBody>
            <a:bodyPr wrap="none" anchor="ctr"/>
            <a:lstStyle/>
            <a:p>
              <a:endParaRPr lang="en-US"/>
            </a:p>
          </p:txBody>
        </p:sp>
        <p:sp>
          <p:nvSpPr>
            <p:cNvPr id="41038" name="Line 43"/>
            <p:cNvSpPr>
              <a:spLocks noChangeShapeType="1"/>
            </p:cNvSpPr>
            <p:nvPr/>
          </p:nvSpPr>
          <p:spPr bwMode="auto">
            <a:xfrm>
              <a:off x="1104" y="1392"/>
              <a:ext cx="48" cy="192"/>
            </a:xfrm>
            <a:prstGeom prst="line">
              <a:avLst/>
            </a:prstGeom>
            <a:noFill/>
            <a:ln w="9525">
              <a:solidFill>
                <a:srgbClr val="FF0000"/>
              </a:solidFill>
              <a:round/>
              <a:headEnd/>
              <a:tailEnd/>
            </a:ln>
          </p:spPr>
          <p:txBody>
            <a:bodyPr wrap="none" anchor="ctr"/>
            <a:lstStyle/>
            <a:p>
              <a:endParaRPr lang="en-US"/>
            </a:p>
          </p:txBody>
        </p:sp>
        <p:sp>
          <p:nvSpPr>
            <p:cNvPr id="41039" name="Line 44"/>
            <p:cNvSpPr>
              <a:spLocks noChangeShapeType="1"/>
            </p:cNvSpPr>
            <p:nvPr/>
          </p:nvSpPr>
          <p:spPr bwMode="auto">
            <a:xfrm flipV="1">
              <a:off x="1248" y="1392"/>
              <a:ext cx="192" cy="48"/>
            </a:xfrm>
            <a:prstGeom prst="line">
              <a:avLst/>
            </a:prstGeom>
            <a:noFill/>
            <a:ln w="9525">
              <a:solidFill>
                <a:srgbClr val="FF0000"/>
              </a:solidFill>
              <a:round/>
              <a:headEnd/>
              <a:tailEnd/>
            </a:ln>
          </p:spPr>
          <p:txBody>
            <a:bodyPr wrap="none" anchor="ctr"/>
            <a:lstStyle/>
            <a:p>
              <a:endParaRPr lang="en-US"/>
            </a:p>
          </p:txBody>
        </p:sp>
        <p:sp>
          <p:nvSpPr>
            <p:cNvPr id="41040" name="Line 45"/>
            <p:cNvSpPr>
              <a:spLocks noChangeShapeType="1"/>
            </p:cNvSpPr>
            <p:nvPr/>
          </p:nvSpPr>
          <p:spPr bwMode="auto">
            <a:xfrm flipH="1">
              <a:off x="1440" y="1440"/>
              <a:ext cx="336" cy="48"/>
            </a:xfrm>
            <a:prstGeom prst="line">
              <a:avLst/>
            </a:prstGeom>
            <a:noFill/>
            <a:ln w="9525">
              <a:solidFill>
                <a:srgbClr val="FF0000"/>
              </a:solidFill>
              <a:round/>
              <a:headEnd/>
              <a:tailEnd/>
            </a:ln>
          </p:spPr>
          <p:txBody>
            <a:bodyPr wrap="none" anchor="ctr"/>
            <a:lstStyle/>
            <a:p>
              <a:endParaRPr lang="en-US"/>
            </a:p>
          </p:txBody>
        </p:sp>
        <p:sp>
          <p:nvSpPr>
            <p:cNvPr id="41041" name="Line 46"/>
            <p:cNvSpPr>
              <a:spLocks noChangeShapeType="1"/>
            </p:cNvSpPr>
            <p:nvPr/>
          </p:nvSpPr>
          <p:spPr bwMode="auto">
            <a:xfrm>
              <a:off x="1248" y="1680"/>
              <a:ext cx="192" cy="96"/>
            </a:xfrm>
            <a:prstGeom prst="line">
              <a:avLst/>
            </a:prstGeom>
            <a:noFill/>
            <a:ln w="9525">
              <a:solidFill>
                <a:srgbClr val="FF0000"/>
              </a:solidFill>
              <a:round/>
              <a:headEnd/>
              <a:tailEnd/>
            </a:ln>
          </p:spPr>
          <p:txBody>
            <a:bodyPr wrap="none" anchor="ctr"/>
            <a:lstStyle/>
            <a:p>
              <a:endParaRPr lang="en-US"/>
            </a:p>
          </p:txBody>
        </p:sp>
        <p:sp>
          <p:nvSpPr>
            <p:cNvPr id="41042" name="Line 47"/>
            <p:cNvSpPr>
              <a:spLocks noChangeShapeType="1"/>
            </p:cNvSpPr>
            <p:nvPr/>
          </p:nvSpPr>
          <p:spPr bwMode="auto">
            <a:xfrm>
              <a:off x="1296" y="1200"/>
              <a:ext cx="96" cy="48"/>
            </a:xfrm>
            <a:prstGeom prst="line">
              <a:avLst/>
            </a:prstGeom>
            <a:noFill/>
            <a:ln w="9525">
              <a:solidFill>
                <a:srgbClr val="FF0000"/>
              </a:solidFill>
              <a:round/>
              <a:headEnd/>
              <a:tailEnd/>
            </a:ln>
          </p:spPr>
          <p:txBody>
            <a:bodyPr wrap="none" anchor="ctr"/>
            <a:lstStyle/>
            <a:p>
              <a:endParaRPr lang="en-US"/>
            </a:p>
          </p:txBody>
        </p:sp>
        <p:sp>
          <p:nvSpPr>
            <p:cNvPr id="41043" name="Line 48"/>
            <p:cNvSpPr>
              <a:spLocks noChangeShapeType="1"/>
            </p:cNvSpPr>
            <p:nvPr/>
          </p:nvSpPr>
          <p:spPr bwMode="auto">
            <a:xfrm>
              <a:off x="1104" y="1344"/>
              <a:ext cx="336" cy="48"/>
            </a:xfrm>
            <a:prstGeom prst="line">
              <a:avLst/>
            </a:prstGeom>
            <a:noFill/>
            <a:ln w="9525">
              <a:solidFill>
                <a:srgbClr val="FF0000"/>
              </a:solidFill>
              <a:round/>
              <a:headEnd/>
              <a:tailEnd/>
            </a:ln>
          </p:spPr>
          <p:txBody>
            <a:bodyPr wrap="none" anchor="ctr"/>
            <a:lstStyle/>
            <a:p>
              <a:endParaRPr lang="en-US"/>
            </a:p>
          </p:txBody>
        </p:sp>
        <p:sp>
          <p:nvSpPr>
            <p:cNvPr id="41044" name="Line 49"/>
            <p:cNvSpPr>
              <a:spLocks noChangeShapeType="1"/>
            </p:cNvSpPr>
            <p:nvPr/>
          </p:nvSpPr>
          <p:spPr bwMode="auto">
            <a:xfrm flipV="1">
              <a:off x="1248" y="1488"/>
              <a:ext cx="144" cy="192"/>
            </a:xfrm>
            <a:prstGeom prst="line">
              <a:avLst/>
            </a:prstGeom>
            <a:noFill/>
            <a:ln w="9525">
              <a:solidFill>
                <a:srgbClr val="FF0000"/>
              </a:solidFill>
              <a:round/>
              <a:headEnd/>
              <a:tailEnd/>
            </a:ln>
          </p:spPr>
          <p:txBody>
            <a:bodyPr wrap="none" anchor="ctr"/>
            <a:lstStyle/>
            <a:p>
              <a:endParaRPr lang="en-US"/>
            </a:p>
          </p:txBody>
        </p:sp>
        <p:sp>
          <p:nvSpPr>
            <p:cNvPr id="41045" name="Line 50"/>
            <p:cNvSpPr>
              <a:spLocks noChangeShapeType="1"/>
            </p:cNvSpPr>
            <p:nvPr/>
          </p:nvSpPr>
          <p:spPr bwMode="auto">
            <a:xfrm flipV="1">
              <a:off x="1152" y="1488"/>
              <a:ext cx="240" cy="96"/>
            </a:xfrm>
            <a:prstGeom prst="line">
              <a:avLst/>
            </a:prstGeom>
            <a:noFill/>
            <a:ln w="9525">
              <a:solidFill>
                <a:srgbClr val="FF0000"/>
              </a:solidFill>
              <a:round/>
              <a:headEnd/>
              <a:tailEnd/>
            </a:ln>
          </p:spPr>
          <p:txBody>
            <a:bodyPr wrap="none" anchor="ctr"/>
            <a:lstStyle/>
            <a:p>
              <a:endParaRPr lang="en-US"/>
            </a:p>
          </p:txBody>
        </p:sp>
        <p:sp>
          <p:nvSpPr>
            <p:cNvPr id="41046" name="Line 51"/>
            <p:cNvSpPr>
              <a:spLocks noChangeShapeType="1"/>
            </p:cNvSpPr>
            <p:nvPr/>
          </p:nvSpPr>
          <p:spPr bwMode="auto">
            <a:xfrm flipH="1">
              <a:off x="1680" y="1440"/>
              <a:ext cx="96" cy="144"/>
            </a:xfrm>
            <a:prstGeom prst="line">
              <a:avLst/>
            </a:prstGeom>
            <a:noFill/>
            <a:ln w="9525">
              <a:solidFill>
                <a:srgbClr val="FF0000"/>
              </a:solidFill>
              <a:round/>
              <a:headEnd/>
              <a:tailEnd/>
            </a:ln>
          </p:spPr>
          <p:txBody>
            <a:bodyPr wrap="none" anchor="ctr"/>
            <a:lstStyle/>
            <a:p>
              <a:endParaRPr lang="en-US"/>
            </a:p>
          </p:txBody>
        </p:sp>
        <p:sp>
          <p:nvSpPr>
            <p:cNvPr id="41047" name="Line 52"/>
            <p:cNvSpPr>
              <a:spLocks noChangeShapeType="1"/>
            </p:cNvSpPr>
            <p:nvPr/>
          </p:nvSpPr>
          <p:spPr bwMode="auto">
            <a:xfrm>
              <a:off x="1392" y="1488"/>
              <a:ext cx="336" cy="96"/>
            </a:xfrm>
            <a:prstGeom prst="line">
              <a:avLst/>
            </a:prstGeom>
            <a:noFill/>
            <a:ln w="9525">
              <a:solidFill>
                <a:srgbClr val="FF0000"/>
              </a:solidFill>
              <a:round/>
              <a:headEnd/>
              <a:tailEnd/>
            </a:ln>
          </p:spPr>
          <p:txBody>
            <a:bodyPr wrap="none" anchor="ctr"/>
            <a:lstStyle/>
            <a:p>
              <a:endParaRPr lang="en-US"/>
            </a:p>
          </p:txBody>
        </p:sp>
      </p:grpSp>
      <p:pic>
        <p:nvPicPr>
          <p:cNvPr id="40965" name="Picture 53" descr="spike_brunel_rot"/>
          <p:cNvPicPr>
            <a:picLocks noChangeAspect="1" noChangeArrowheads="1"/>
          </p:cNvPicPr>
          <p:nvPr/>
        </p:nvPicPr>
        <p:blipFill>
          <a:blip r:embed="rId3"/>
          <a:srcRect/>
          <a:stretch>
            <a:fillRect/>
          </a:stretch>
        </p:blipFill>
        <p:spPr bwMode="auto">
          <a:xfrm>
            <a:off x="9903420" y="551355"/>
            <a:ext cx="11163856" cy="6469981"/>
          </a:xfrm>
          <a:prstGeom prst="rect">
            <a:avLst/>
          </a:prstGeom>
          <a:noFill/>
          <a:ln w="9525">
            <a:noFill/>
            <a:miter lim="800000"/>
            <a:headEnd/>
            <a:tailEnd/>
          </a:ln>
        </p:spPr>
      </p:pic>
      <p:sp>
        <p:nvSpPr>
          <p:cNvPr id="40966" name="Text Box 54"/>
          <p:cNvSpPr txBox="1">
            <a:spLocks noChangeArrowheads="1"/>
          </p:cNvSpPr>
          <p:nvPr/>
        </p:nvSpPr>
        <p:spPr bwMode="auto">
          <a:xfrm>
            <a:off x="720249" y="270051"/>
            <a:ext cx="19274568" cy="1241234"/>
          </a:xfrm>
          <a:prstGeom prst="rect">
            <a:avLst/>
          </a:prstGeom>
          <a:noFill/>
          <a:ln w="9525">
            <a:noFill/>
            <a:miter lim="800000"/>
            <a:headEnd/>
            <a:tailEnd/>
          </a:ln>
        </p:spPr>
        <p:txBody>
          <a:bodyPr wrap="none" lIns="192911" tIns="96455" rIns="192911" bIns="96455">
            <a:spAutoFit/>
          </a:bodyPr>
          <a:lstStyle/>
          <a:p>
            <a:r>
              <a:rPr lang="en-US" sz="6800" b="1" dirty="0"/>
              <a:t>Random firing  in a population of LIF neurons</a:t>
            </a:r>
            <a:endParaRPr lang="en-US" sz="4200" dirty="0"/>
          </a:p>
        </p:txBody>
      </p:sp>
      <p:pic>
        <p:nvPicPr>
          <p:cNvPr id="40967" name="Picture 55" descr="3spikes_rot2"/>
          <p:cNvPicPr>
            <a:picLocks noChangeAspect="1" noChangeArrowheads="1"/>
          </p:cNvPicPr>
          <p:nvPr/>
        </p:nvPicPr>
        <p:blipFill>
          <a:blip r:embed="rId4"/>
          <a:srcRect/>
          <a:stretch>
            <a:fillRect/>
          </a:stretch>
        </p:blipFill>
        <p:spPr bwMode="auto">
          <a:xfrm>
            <a:off x="9993452" y="6076157"/>
            <a:ext cx="11073825" cy="6419347"/>
          </a:xfrm>
          <a:prstGeom prst="rect">
            <a:avLst/>
          </a:prstGeom>
          <a:noFill/>
          <a:ln w="9525">
            <a:noFill/>
            <a:miter lim="800000"/>
            <a:headEnd/>
            <a:tailEnd/>
          </a:ln>
        </p:spPr>
      </p:pic>
      <p:sp>
        <p:nvSpPr>
          <p:cNvPr id="40968" name="Text Box 56"/>
          <p:cNvSpPr txBox="1">
            <a:spLocks noChangeArrowheads="1"/>
          </p:cNvSpPr>
          <p:nvPr/>
        </p:nvSpPr>
        <p:spPr bwMode="auto">
          <a:xfrm>
            <a:off x="14044851" y="6076156"/>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69" name="Text Box 57"/>
          <p:cNvSpPr txBox="1">
            <a:spLocks noChangeArrowheads="1"/>
          </p:cNvSpPr>
          <p:nvPr/>
        </p:nvSpPr>
        <p:spPr bwMode="auto">
          <a:xfrm>
            <a:off x="19191629" y="6019896"/>
            <a:ext cx="1115751" cy="718014"/>
          </a:xfrm>
          <a:prstGeom prst="rect">
            <a:avLst/>
          </a:prstGeom>
          <a:noFill/>
          <a:ln w="9525">
            <a:noFill/>
            <a:miter lim="800000"/>
            <a:headEnd/>
            <a:tailEnd/>
          </a:ln>
        </p:spPr>
        <p:txBody>
          <a:bodyPr wrap="none" lIns="192911" tIns="96455" rIns="192911" bIns="96455">
            <a:spAutoFit/>
          </a:bodyPr>
          <a:lstStyle/>
          <a:p>
            <a:r>
              <a:rPr lang="en-US" sz="3400" dirty="0"/>
              <a:t>200</a:t>
            </a:r>
            <a:endParaRPr lang="en-US" sz="5100" dirty="0"/>
          </a:p>
        </p:txBody>
      </p:sp>
      <p:sp>
        <p:nvSpPr>
          <p:cNvPr id="40970" name="Text Box 58"/>
          <p:cNvSpPr txBox="1">
            <a:spLocks noChangeArrowheads="1"/>
          </p:cNvSpPr>
          <p:nvPr/>
        </p:nvSpPr>
        <p:spPr bwMode="auto">
          <a:xfrm>
            <a:off x="15447835" y="6008645"/>
            <a:ext cx="2362887" cy="779569"/>
          </a:xfrm>
          <a:prstGeom prst="rect">
            <a:avLst/>
          </a:prstGeom>
          <a:noFill/>
          <a:ln w="9525">
            <a:noFill/>
            <a:miter lim="800000"/>
            <a:headEnd/>
            <a:tailEnd/>
          </a:ln>
        </p:spPr>
        <p:txBody>
          <a:bodyPr wrap="none" lIns="192911" tIns="96455" rIns="192911" bIns="96455">
            <a:spAutoFit/>
          </a:bodyPr>
          <a:lstStyle/>
          <a:p>
            <a:r>
              <a:rPr lang="en-US" sz="3800" dirty="0"/>
              <a:t>time [ms]</a:t>
            </a:r>
          </a:p>
        </p:txBody>
      </p:sp>
      <p:sp>
        <p:nvSpPr>
          <p:cNvPr id="40971" name="Text Box 59"/>
          <p:cNvSpPr txBox="1">
            <a:spLocks noChangeArrowheads="1"/>
          </p:cNvSpPr>
          <p:nvPr/>
        </p:nvSpPr>
        <p:spPr bwMode="auto">
          <a:xfrm>
            <a:off x="12206716" y="7046655"/>
            <a:ext cx="4254430" cy="841125"/>
          </a:xfrm>
          <a:prstGeom prst="rect">
            <a:avLst/>
          </a:prstGeom>
          <a:noFill/>
          <a:ln w="9525">
            <a:noFill/>
            <a:miter lim="800000"/>
            <a:headEnd/>
            <a:tailEnd/>
          </a:ln>
        </p:spPr>
        <p:txBody>
          <a:bodyPr wrap="none" lIns="192911" tIns="96455" rIns="192911" bIns="96455">
            <a:spAutoFit/>
          </a:bodyPr>
          <a:lstStyle/>
          <a:p>
            <a:r>
              <a:rPr lang="en-US" sz="4200" dirty="0">
                <a:solidFill>
                  <a:srgbClr val="FF0000"/>
                </a:solidFill>
              </a:rPr>
              <a:t>Neuron # 32374</a:t>
            </a:r>
            <a:endParaRPr lang="en-US" sz="5100" dirty="0"/>
          </a:p>
        </p:txBody>
      </p:sp>
      <p:sp>
        <p:nvSpPr>
          <p:cNvPr id="40972" name="Text Box 60"/>
          <p:cNvSpPr txBox="1">
            <a:spLocks noChangeArrowheads="1"/>
          </p:cNvSpPr>
          <p:nvPr/>
        </p:nvSpPr>
        <p:spPr bwMode="auto">
          <a:xfrm>
            <a:off x="11523980" y="6076156"/>
            <a:ext cx="873697" cy="718014"/>
          </a:xfrm>
          <a:prstGeom prst="rect">
            <a:avLst/>
          </a:prstGeom>
          <a:noFill/>
          <a:ln w="9525">
            <a:noFill/>
            <a:miter lim="800000"/>
            <a:headEnd/>
            <a:tailEnd/>
          </a:ln>
        </p:spPr>
        <p:txBody>
          <a:bodyPr wrap="none" lIns="192911" tIns="96455" rIns="192911" bIns="96455">
            <a:spAutoFit/>
          </a:bodyPr>
          <a:lstStyle/>
          <a:p>
            <a:r>
              <a:rPr lang="en-US" sz="3400" dirty="0"/>
              <a:t>50</a:t>
            </a:r>
            <a:endParaRPr lang="en-US" sz="5100" dirty="0"/>
          </a:p>
        </p:txBody>
      </p:sp>
      <p:sp>
        <p:nvSpPr>
          <p:cNvPr id="40973" name="Rectangle 61"/>
          <p:cNvSpPr>
            <a:spLocks noChangeArrowheads="1"/>
          </p:cNvSpPr>
          <p:nvPr/>
        </p:nvSpPr>
        <p:spPr bwMode="auto">
          <a:xfrm>
            <a:off x="9723358" y="6751285"/>
            <a:ext cx="1440498" cy="5941131"/>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sp>
        <p:nvSpPr>
          <p:cNvPr id="40974" name="Text Box 62"/>
          <p:cNvSpPr txBox="1">
            <a:spLocks noChangeArrowheads="1"/>
          </p:cNvSpPr>
          <p:nvPr/>
        </p:nvSpPr>
        <p:spPr bwMode="auto">
          <a:xfrm>
            <a:off x="9333224" y="7991835"/>
            <a:ext cx="1795424" cy="779569"/>
          </a:xfrm>
          <a:prstGeom prst="rect">
            <a:avLst/>
          </a:prstGeom>
          <a:noFill/>
          <a:ln w="9525">
            <a:noFill/>
            <a:miter lim="800000"/>
            <a:headEnd/>
            <a:tailEnd/>
          </a:ln>
        </p:spPr>
        <p:txBody>
          <a:bodyPr wrap="none" lIns="192911" tIns="96455" rIns="192911" bIns="96455">
            <a:spAutoFit/>
          </a:bodyPr>
          <a:lstStyle/>
          <a:p>
            <a:r>
              <a:rPr lang="en-US" sz="3800" dirty="0"/>
              <a:t>u [mV]</a:t>
            </a:r>
          </a:p>
        </p:txBody>
      </p:sp>
      <p:sp>
        <p:nvSpPr>
          <p:cNvPr id="40975" name="Text Box 63"/>
          <p:cNvSpPr txBox="1">
            <a:spLocks noChangeArrowheads="1"/>
          </p:cNvSpPr>
          <p:nvPr/>
        </p:nvSpPr>
        <p:spPr bwMode="auto">
          <a:xfrm>
            <a:off x="10083483" y="6751285"/>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76" name="Text Box 64"/>
          <p:cNvSpPr txBox="1">
            <a:spLocks noChangeArrowheads="1"/>
          </p:cNvSpPr>
          <p:nvPr/>
        </p:nvSpPr>
        <p:spPr bwMode="auto">
          <a:xfrm>
            <a:off x="10083483" y="10532004"/>
            <a:ext cx="631644" cy="718014"/>
          </a:xfrm>
          <a:prstGeom prst="rect">
            <a:avLst/>
          </a:prstGeom>
          <a:noFill/>
          <a:ln w="9525">
            <a:noFill/>
            <a:miter lim="800000"/>
            <a:headEnd/>
            <a:tailEnd/>
          </a:ln>
        </p:spPr>
        <p:txBody>
          <a:bodyPr wrap="none" lIns="192911" tIns="96455" rIns="192911" bIns="96455">
            <a:spAutoFit/>
          </a:bodyPr>
          <a:lstStyle/>
          <a:p>
            <a:r>
              <a:rPr lang="en-US" sz="3400" dirty="0"/>
              <a:t>0</a:t>
            </a:r>
            <a:endParaRPr lang="en-US" sz="5100" dirty="0"/>
          </a:p>
        </p:txBody>
      </p:sp>
      <p:sp>
        <p:nvSpPr>
          <p:cNvPr id="40977" name="Rectangle 65"/>
          <p:cNvSpPr>
            <a:spLocks noChangeArrowheads="1"/>
          </p:cNvSpPr>
          <p:nvPr/>
        </p:nvSpPr>
        <p:spPr bwMode="auto">
          <a:xfrm>
            <a:off x="9723358" y="1350257"/>
            <a:ext cx="1440498" cy="48609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0978" name="Text Box 66"/>
          <p:cNvSpPr txBox="1">
            <a:spLocks noChangeArrowheads="1"/>
          </p:cNvSpPr>
          <p:nvPr/>
        </p:nvSpPr>
        <p:spPr bwMode="auto">
          <a:xfrm>
            <a:off x="9903421" y="1969125"/>
            <a:ext cx="873697" cy="718014"/>
          </a:xfrm>
          <a:prstGeom prst="rect">
            <a:avLst/>
          </a:prstGeom>
          <a:noFill/>
          <a:ln w="9525">
            <a:noFill/>
            <a:miter lim="800000"/>
            <a:headEnd/>
            <a:tailEnd/>
          </a:ln>
        </p:spPr>
        <p:txBody>
          <a:bodyPr wrap="none" lIns="192911" tIns="96455" rIns="192911" bIns="96455">
            <a:spAutoFit/>
          </a:bodyPr>
          <a:lstStyle/>
          <a:p>
            <a:r>
              <a:rPr lang="en-US" sz="3400" dirty="0"/>
              <a:t>10</a:t>
            </a:r>
            <a:endParaRPr lang="en-US" sz="5100" dirty="0"/>
          </a:p>
        </p:txBody>
      </p:sp>
      <p:sp>
        <p:nvSpPr>
          <p:cNvPr id="40979" name="Text Box 67"/>
          <p:cNvSpPr txBox="1">
            <a:spLocks noChangeArrowheads="1"/>
          </p:cNvSpPr>
          <p:nvPr/>
        </p:nvSpPr>
        <p:spPr bwMode="auto">
          <a:xfrm>
            <a:off x="9363234" y="1350258"/>
            <a:ext cx="1688407" cy="779569"/>
          </a:xfrm>
          <a:prstGeom prst="rect">
            <a:avLst/>
          </a:prstGeom>
          <a:noFill/>
          <a:ln w="9525">
            <a:noFill/>
            <a:miter lim="800000"/>
            <a:headEnd/>
            <a:tailEnd/>
          </a:ln>
        </p:spPr>
        <p:txBody>
          <a:bodyPr wrap="none" lIns="192911" tIns="96455" rIns="192911" bIns="96455">
            <a:spAutoFit/>
          </a:bodyPr>
          <a:lstStyle/>
          <a:p>
            <a:r>
              <a:rPr lang="en-US" sz="3800" dirty="0"/>
              <a:t>A [Hz]</a:t>
            </a:r>
          </a:p>
        </p:txBody>
      </p:sp>
      <p:sp>
        <p:nvSpPr>
          <p:cNvPr id="40980" name="Text Box 68"/>
          <p:cNvSpPr txBox="1">
            <a:spLocks noChangeArrowheads="1"/>
          </p:cNvSpPr>
          <p:nvPr/>
        </p:nvSpPr>
        <p:spPr bwMode="auto">
          <a:xfrm rot="-5400000">
            <a:off x="8323042" y="4116864"/>
            <a:ext cx="2755622" cy="841125"/>
          </a:xfrm>
          <a:prstGeom prst="rect">
            <a:avLst/>
          </a:prstGeom>
          <a:noFill/>
          <a:ln w="9525">
            <a:noFill/>
            <a:miter lim="800000"/>
            <a:headEnd/>
            <a:tailEnd/>
          </a:ln>
        </p:spPr>
        <p:txBody>
          <a:bodyPr wrap="none" lIns="192911" tIns="96455" rIns="192911" bIns="96455">
            <a:spAutoFit/>
          </a:bodyPr>
          <a:lstStyle/>
          <a:p>
            <a:r>
              <a:rPr lang="en-US" sz="4200" dirty="0"/>
              <a:t>Neuron # </a:t>
            </a:r>
            <a:endParaRPr lang="en-US" sz="5100" dirty="0"/>
          </a:p>
        </p:txBody>
      </p:sp>
      <p:sp>
        <p:nvSpPr>
          <p:cNvPr id="40981" name="Text Box 69"/>
          <p:cNvSpPr txBox="1">
            <a:spLocks noChangeArrowheads="1"/>
          </p:cNvSpPr>
          <p:nvPr/>
        </p:nvSpPr>
        <p:spPr bwMode="auto">
          <a:xfrm>
            <a:off x="9543296" y="5806105"/>
            <a:ext cx="1599858" cy="718014"/>
          </a:xfrm>
          <a:prstGeom prst="rect">
            <a:avLst/>
          </a:prstGeom>
          <a:noFill/>
          <a:ln w="9525">
            <a:noFill/>
            <a:miter lim="800000"/>
            <a:headEnd/>
            <a:tailEnd/>
          </a:ln>
        </p:spPr>
        <p:txBody>
          <a:bodyPr wrap="none" lIns="192911" tIns="96455" rIns="192911" bIns="96455">
            <a:spAutoFit/>
          </a:bodyPr>
          <a:lstStyle/>
          <a:p>
            <a:r>
              <a:rPr lang="en-US" sz="3400" dirty="0"/>
              <a:t>32340</a:t>
            </a:r>
            <a:endParaRPr lang="en-US" sz="5100" dirty="0"/>
          </a:p>
        </p:txBody>
      </p:sp>
      <p:sp>
        <p:nvSpPr>
          <p:cNvPr id="40982" name="Text Box 70"/>
          <p:cNvSpPr txBox="1">
            <a:spLocks noChangeArrowheads="1"/>
          </p:cNvSpPr>
          <p:nvPr/>
        </p:nvSpPr>
        <p:spPr bwMode="auto">
          <a:xfrm>
            <a:off x="9543296" y="2430462"/>
            <a:ext cx="1599858" cy="718014"/>
          </a:xfrm>
          <a:prstGeom prst="rect">
            <a:avLst/>
          </a:prstGeom>
          <a:noFill/>
          <a:ln w="9525">
            <a:noFill/>
            <a:miter lim="800000"/>
            <a:headEnd/>
            <a:tailEnd/>
          </a:ln>
        </p:spPr>
        <p:txBody>
          <a:bodyPr wrap="none" lIns="192911" tIns="96455" rIns="192911" bIns="96455">
            <a:spAutoFit/>
          </a:bodyPr>
          <a:lstStyle/>
          <a:p>
            <a:r>
              <a:rPr lang="en-US" sz="3400" dirty="0"/>
              <a:t>32440</a:t>
            </a:r>
            <a:endParaRPr lang="en-US" sz="5100" dirty="0"/>
          </a:p>
        </p:txBody>
      </p:sp>
      <p:sp>
        <p:nvSpPr>
          <p:cNvPr id="40983" name="Rectangle 71"/>
          <p:cNvSpPr>
            <a:spLocks noChangeArrowheads="1"/>
          </p:cNvSpPr>
          <p:nvPr/>
        </p:nvSpPr>
        <p:spPr bwMode="auto">
          <a:xfrm>
            <a:off x="11163856" y="11612210"/>
            <a:ext cx="9003110" cy="540103"/>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sp>
        <p:nvSpPr>
          <p:cNvPr id="40984" name="Text Box 72"/>
          <p:cNvSpPr txBox="1">
            <a:spLocks noChangeArrowheads="1"/>
          </p:cNvSpPr>
          <p:nvPr/>
        </p:nvSpPr>
        <p:spPr bwMode="auto">
          <a:xfrm>
            <a:off x="14044851" y="11555949"/>
            <a:ext cx="1115751" cy="718014"/>
          </a:xfrm>
          <a:prstGeom prst="rect">
            <a:avLst/>
          </a:prstGeom>
          <a:noFill/>
          <a:ln w="9525">
            <a:noFill/>
            <a:miter lim="800000"/>
            <a:headEnd/>
            <a:tailEnd/>
          </a:ln>
        </p:spPr>
        <p:txBody>
          <a:bodyPr wrap="none" lIns="192911" tIns="96455" rIns="192911" bIns="96455">
            <a:spAutoFit/>
          </a:bodyPr>
          <a:lstStyle/>
          <a:p>
            <a:r>
              <a:rPr lang="en-US" sz="3400" dirty="0"/>
              <a:t>100</a:t>
            </a:r>
            <a:endParaRPr lang="en-US" sz="5100" dirty="0"/>
          </a:p>
        </p:txBody>
      </p:sp>
      <p:sp>
        <p:nvSpPr>
          <p:cNvPr id="40985" name="Text Box 73"/>
          <p:cNvSpPr txBox="1">
            <a:spLocks noChangeArrowheads="1"/>
          </p:cNvSpPr>
          <p:nvPr/>
        </p:nvSpPr>
        <p:spPr bwMode="auto">
          <a:xfrm>
            <a:off x="19191629" y="11499689"/>
            <a:ext cx="1115751" cy="718014"/>
          </a:xfrm>
          <a:prstGeom prst="rect">
            <a:avLst/>
          </a:prstGeom>
          <a:noFill/>
          <a:ln w="9525">
            <a:noFill/>
            <a:miter lim="800000"/>
            <a:headEnd/>
            <a:tailEnd/>
          </a:ln>
        </p:spPr>
        <p:txBody>
          <a:bodyPr wrap="none" lIns="192911" tIns="96455" rIns="192911" bIns="96455">
            <a:spAutoFit/>
          </a:bodyPr>
          <a:lstStyle/>
          <a:p>
            <a:r>
              <a:rPr lang="en-US" sz="3400" dirty="0"/>
              <a:t>200</a:t>
            </a:r>
            <a:endParaRPr lang="en-US" sz="5100" dirty="0"/>
          </a:p>
        </p:txBody>
      </p:sp>
      <p:sp>
        <p:nvSpPr>
          <p:cNvPr id="40986" name="Text Box 74"/>
          <p:cNvSpPr txBox="1">
            <a:spLocks noChangeArrowheads="1"/>
          </p:cNvSpPr>
          <p:nvPr/>
        </p:nvSpPr>
        <p:spPr bwMode="auto">
          <a:xfrm>
            <a:off x="15447835" y="11488438"/>
            <a:ext cx="2362887" cy="779569"/>
          </a:xfrm>
          <a:prstGeom prst="rect">
            <a:avLst/>
          </a:prstGeom>
          <a:noFill/>
          <a:ln w="9525">
            <a:noFill/>
            <a:miter lim="800000"/>
            <a:headEnd/>
            <a:tailEnd/>
          </a:ln>
        </p:spPr>
        <p:txBody>
          <a:bodyPr wrap="none" lIns="192911" tIns="96455" rIns="192911" bIns="96455">
            <a:spAutoFit/>
          </a:bodyPr>
          <a:lstStyle/>
          <a:p>
            <a:r>
              <a:rPr lang="en-US" sz="3800" dirty="0"/>
              <a:t>time [ms]</a:t>
            </a:r>
          </a:p>
        </p:txBody>
      </p:sp>
      <p:sp>
        <p:nvSpPr>
          <p:cNvPr id="40987" name="Text Box 75"/>
          <p:cNvSpPr txBox="1">
            <a:spLocks noChangeArrowheads="1"/>
          </p:cNvSpPr>
          <p:nvPr/>
        </p:nvSpPr>
        <p:spPr bwMode="auto">
          <a:xfrm>
            <a:off x="11523980" y="11555949"/>
            <a:ext cx="873697" cy="718014"/>
          </a:xfrm>
          <a:prstGeom prst="rect">
            <a:avLst/>
          </a:prstGeom>
          <a:noFill/>
          <a:ln w="9525">
            <a:noFill/>
            <a:miter lim="800000"/>
            <a:headEnd/>
            <a:tailEnd/>
          </a:ln>
        </p:spPr>
        <p:txBody>
          <a:bodyPr wrap="none" lIns="192911" tIns="96455" rIns="192911" bIns="96455">
            <a:spAutoFit/>
          </a:bodyPr>
          <a:lstStyle/>
          <a:p>
            <a:r>
              <a:rPr lang="en-US" sz="3400" dirty="0"/>
              <a:t>50</a:t>
            </a:r>
            <a:endParaRPr lang="en-US" sz="5100" dirty="0"/>
          </a:p>
        </p:txBody>
      </p:sp>
      <p:grpSp>
        <p:nvGrpSpPr>
          <p:cNvPr id="3" name="Group 76"/>
          <p:cNvGrpSpPr>
            <a:grpSpLocks/>
          </p:cNvGrpSpPr>
          <p:nvPr/>
        </p:nvGrpSpPr>
        <p:grpSpPr bwMode="auto">
          <a:xfrm>
            <a:off x="12964478" y="2295437"/>
            <a:ext cx="180062" cy="3780720"/>
            <a:chOff x="3408" y="816"/>
            <a:chExt cx="48" cy="1344"/>
          </a:xfrm>
        </p:grpSpPr>
        <p:sp>
          <p:nvSpPr>
            <p:cNvPr id="40998" name="Line 77"/>
            <p:cNvSpPr>
              <a:spLocks noChangeShapeType="1"/>
            </p:cNvSpPr>
            <p:nvPr/>
          </p:nvSpPr>
          <p:spPr bwMode="auto">
            <a:xfrm>
              <a:off x="3408" y="816"/>
              <a:ext cx="0" cy="1344"/>
            </a:xfrm>
            <a:prstGeom prst="line">
              <a:avLst/>
            </a:prstGeom>
            <a:noFill/>
            <a:ln w="9525">
              <a:solidFill>
                <a:srgbClr val="FF0000"/>
              </a:solidFill>
              <a:prstDash val="dash"/>
              <a:round/>
              <a:headEnd/>
              <a:tailEnd/>
            </a:ln>
          </p:spPr>
          <p:txBody>
            <a:bodyPr wrap="none" anchor="ctr"/>
            <a:lstStyle/>
            <a:p>
              <a:endParaRPr lang="en-US"/>
            </a:p>
          </p:txBody>
        </p:sp>
        <p:sp>
          <p:nvSpPr>
            <p:cNvPr id="40999" name="Line 78"/>
            <p:cNvSpPr>
              <a:spLocks noChangeShapeType="1"/>
            </p:cNvSpPr>
            <p:nvPr/>
          </p:nvSpPr>
          <p:spPr bwMode="auto">
            <a:xfrm>
              <a:off x="3456" y="816"/>
              <a:ext cx="0" cy="1344"/>
            </a:xfrm>
            <a:prstGeom prst="line">
              <a:avLst/>
            </a:prstGeom>
            <a:noFill/>
            <a:ln w="9525">
              <a:solidFill>
                <a:srgbClr val="FF0000"/>
              </a:solidFill>
              <a:prstDash val="dash"/>
              <a:round/>
              <a:headEnd/>
              <a:tailEnd/>
            </a:ln>
          </p:spPr>
          <p:txBody>
            <a:bodyPr wrap="none" anchor="ctr"/>
            <a:lstStyle/>
            <a:p>
              <a:endParaRPr lang="en-US"/>
            </a:p>
          </p:txBody>
        </p:sp>
      </p:grpSp>
      <p:sp>
        <p:nvSpPr>
          <p:cNvPr id="40989" name="Line 79"/>
          <p:cNvSpPr>
            <a:spLocks noChangeShapeType="1"/>
          </p:cNvSpPr>
          <p:nvPr/>
        </p:nvSpPr>
        <p:spPr bwMode="auto">
          <a:xfrm flipV="1">
            <a:off x="14585038" y="2700514"/>
            <a:ext cx="0" cy="1080206"/>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grpSp>
        <p:nvGrpSpPr>
          <p:cNvPr id="4" name="Group 80"/>
          <p:cNvGrpSpPr>
            <a:grpSpLocks/>
          </p:cNvGrpSpPr>
          <p:nvPr/>
        </p:nvGrpSpPr>
        <p:grpSpPr bwMode="auto">
          <a:xfrm>
            <a:off x="142549" y="5401027"/>
            <a:ext cx="4929202" cy="1662503"/>
            <a:chOff x="38" y="2160"/>
            <a:chExt cx="1314" cy="591"/>
          </a:xfrm>
        </p:grpSpPr>
        <p:sp>
          <p:nvSpPr>
            <p:cNvPr id="40995" name="Text Box 81"/>
            <p:cNvSpPr txBox="1">
              <a:spLocks noChangeArrowheads="1"/>
            </p:cNvSpPr>
            <p:nvPr/>
          </p:nvSpPr>
          <p:spPr bwMode="auto">
            <a:xfrm>
              <a:off x="566" y="2160"/>
              <a:ext cx="786" cy="591"/>
            </a:xfrm>
            <a:prstGeom prst="rect">
              <a:avLst/>
            </a:prstGeom>
            <a:noFill/>
            <a:ln w="9525">
              <a:noFill/>
              <a:miter lim="800000"/>
              <a:headEnd/>
              <a:tailEnd/>
            </a:ln>
          </p:spPr>
          <p:txBody>
            <a:bodyPr wrap="none">
              <a:spAutoFit/>
            </a:bodyPr>
            <a:lstStyle/>
            <a:p>
              <a:r>
                <a:rPr lang="en-US" sz="5100" dirty="0">
                  <a:solidFill>
                    <a:schemeClr val="accent2"/>
                  </a:solidFill>
                </a:rPr>
                <a:t>-low rate</a:t>
              </a:r>
            </a:p>
            <a:p>
              <a:r>
                <a:rPr lang="en-US" sz="5100" dirty="0">
                  <a:solidFill>
                    <a:schemeClr val="accent2"/>
                  </a:solidFill>
                </a:rPr>
                <a:t>-high rate</a:t>
              </a:r>
            </a:p>
          </p:txBody>
        </p:sp>
        <p:sp>
          <p:nvSpPr>
            <p:cNvPr id="40996" name="Text Box 82"/>
            <p:cNvSpPr txBox="1">
              <a:spLocks noChangeArrowheads="1"/>
            </p:cNvSpPr>
            <p:nvPr/>
          </p:nvSpPr>
          <p:spPr bwMode="auto">
            <a:xfrm>
              <a:off x="38" y="2234"/>
              <a:ext cx="475" cy="312"/>
            </a:xfrm>
            <a:prstGeom prst="rect">
              <a:avLst/>
            </a:prstGeom>
            <a:noFill/>
            <a:ln w="9525">
              <a:noFill/>
              <a:miter lim="800000"/>
              <a:headEnd/>
              <a:tailEnd/>
            </a:ln>
          </p:spPr>
          <p:txBody>
            <a:bodyPr wrap="none">
              <a:spAutoFit/>
            </a:bodyPr>
            <a:lstStyle/>
            <a:p>
              <a:r>
                <a:rPr lang="en-US" sz="5100" b="1" dirty="0">
                  <a:solidFill>
                    <a:schemeClr val="accent2"/>
                  </a:solidFill>
                </a:rPr>
                <a:t>input</a:t>
              </a:r>
            </a:p>
          </p:txBody>
        </p:sp>
        <p:sp>
          <p:nvSpPr>
            <p:cNvPr id="40997" name="AutoShape 83"/>
            <p:cNvSpPr>
              <a:spLocks/>
            </p:cNvSpPr>
            <p:nvPr/>
          </p:nvSpPr>
          <p:spPr bwMode="auto">
            <a:xfrm>
              <a:off x="576" y="2208"/>
              <a:ext cx="48" cy="384"/>
            </a:xfrm>
            <a:prstGeom prst="leftBrace">
              <a:avLst>
                <a:gd name="adj1" fmla="val 66667"/>
                <a:gd name="adj2" fmla="val 50000"/>
              </a:avLst>
            </a:prstGeom>
            <a:noFill/>
            <a:ln w="38100">
              <a:solidFill>
                <a:schemeClr val="accent2"/>
              </a:solidFill>
              <a:round/>
              <a:headEnd/>
              <a:tailEnd/>
            </a:ln>
          </p:spPr>
          <p:txBody>
            <a:bodyPr wrap="none" anchor="ctr"/>
            <a:lstStyle/>
            <a:p>
              <a:endParaRPr lang="en-US"/>
            </a:p>
          </p:txBody>
        </p:sp>
      </p:grpSp>
      <p:grpSp>
        <p:nvGrpSpPr>
          <p:cNvPr id="5" name="Group 84"/>
          <p:cNvGrpSpPr>
            <a:grpSpLocks/>
          </p:cNvGrpSpPr>
          <p:nvPr/>
        </p:nvGrpSpPr>
        <p:grpSpPr bwMode="auto">
          <a:xfrm>
            <a:off x="540187" y="6886311"/>
            <a:ext cx="3241119" cy="810154"/>
            <a:chOff x="144" y="2688"/>
            <a:chExt cx="864" cy="288"/>
          </a:xfrm>
        </p:grpSpPr>
        <p:sp>
          <p:nvSpPr>
            <p:cNvPr id="40992" name="Line 85"/>
            <p:cNvSpPr>
              <a:spLocks noChangeShapeType="1"/>
            </p:cNvSpPr>
            <p:nvPr/>
          </p:nvSpPr>
          <p:spPr bwMode="auto">
            <a:xfrm>
              <a:off x="144" y="2976"/>
              <a:ext cx="432" cy="0"/>
            </a:xfrm>
            <a:prstGeom prst="line">
              <a:avLst/>
            </a:prstGeom>
            <a:noFill/>
            <a:ln w="38100">
              <a:solidFill>
                <a:schemeClr val="accent2"/>
              </a:solidFill>
              <a:round/>
              <a:headEnd/>
              <a:tailEnd/>
            </a:ln>
          </p:spPr>
          <p:txBody>
            <a:bodyPr wrap="none" anchor="ctr"/>
            <a:lstStyle/>
            <a:p>
              <a:endParaRPr lang="en-US"/>
            </a:p>
          </p:txBody>
        </p:sp>
        <p:sp>
          <p:nvSpPr>
            <p:cNvPr id="40993" name="Line 86"/>
            <p:cNvSpPr>
              <a:spLocks noChangeShapeType="1"/>
            </p:cNvSpPr>
            <p:nvPr/>
          </p:nvSpPr>
          <p:spPr bwMode="auto">
            <a:xfrm>
              <a:off x="576" y="2688"/>
              <a:ext cx="432" cy="0"/>
            </a:xfrm>
            <a:prstGeom prst="line">
              <a:avLst/>
            </a:prstGeom>
            <a:noFill/>
            <a:ln w="38100">
              <a:solidFill>
                <a:schemeClr val="accent2"/>
              </a:solidFill>
              <a:round/>
              <a:headEnd/>
              <a:tailEnd/>
            </a:ln>
          </p:spPr>
          <p:txBody>
            <a:bodyPr wrap="none" anchor="ctr"/>
            <a:lstStyle/>
            <a:p>
              <a:endParaRPr lang="en-US"/>
            </a:p>
          </p:txBody>
        </p:sp>
        <p:sp>
          <p:nvSpPr>
            <p:cNvPr id="40994" name="Line 87"/>
            <p:cNvSpPr>
              <a:spLocks noChangeShapeType="1"/>
            </p:cNvSpPr>
            <p:nvPr/>
          </p:nvSpPr>
          <p:spPr bwMode="auto">
            <a:xfrm>
              <a:off x="576" y="2688"/>
              <a:ext cx="0" cy="288"/>
            </a:xfrm>
            <a:prstGeom prst="line">
              <a:avLst/>
            </a:prstGeom>
            <a:noFill/>
            <a:ln w="38100">
              <a:solidFill>
                <a:schemeClr val="accent2"/>
              </a:solidFill>
              <a:round/>
              <a:headEnd/>
              <a:tailEnd/>
            </a:ln>
          </p:spPr>
          <p:txBody>
            <a:bodyPr wrap="none" anchor="ctr"/>
            <a:lstStyle/>
            <a:p>
              <a:endParaRPr lang="en-US"/>
            </a:p>
          </p:txBody>
        </p:sp>
      </p:grpSp>
      <p:sp>
        <p:nvSpPr>
          <p:cNvPr id="88" name="Line 79"/>
          <p:cNvSpPr>
            <a:spLocks noChangeShapeType="1"/>
          </p:cNvSpPr>
          <p:nvPr/>
        </p:nvSpPr>
        <p:spPr bwMode="auto">
          <a:xfrm flipV="1">
            <a:off x="13432386" y="4965045"/>
            <a:ext cx="1647174" cy="0"/>
          </a:xfrm>
          <a:prstGeom prst="line">
            <a:avLst/>
          </a:prstGeom>
          <a:noFill/>
          <a:ln w="57150">
            <a:solidFill>
              <a:srgbClr val="FF0000"/>
            </a:solidFill>
            <a:round/>
            <a:headEnd/>
            <a:tailEnd type="triangle" w="med" len="med"/>
          </a:ln>
        </p:spPr>
        <p:txBody>
          <a:bodyPr wrap="none" lIns="192911" tIns="96455" rIns="192911" bIns="96455" anchor="ct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7</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Membrane potential fluctuat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ions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92"/>
          <p:cNvGrpSpPr/>
          <p:nvPr/>
        </p:nvGrpSpPr>
        <p:grpSpPr>
          <a:xfrm>
            <a:off x="1143304" y="6741949"/>
            <a:ext cx="4820416" cy="2447341"/>
            <a:chOff x="2295793" y="6416535"/>
            <a:chExt cx="5784499" cy="2447341"/>
          </a:xfrm>
        </p:grpSpPr>
        <p:sp>
          <p:nvSpPr>
            <p:cNvPr id="11"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2"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6"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7"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8"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9"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20"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21"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22"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23"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24"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25"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26"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27"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28"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29"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30"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31"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32"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33"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34"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35"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36"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37"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38"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39"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40"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41"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42"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43"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44"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45"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46"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47"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48"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49"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50"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51"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52"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53"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54"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55"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56"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57"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58"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59"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60"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61"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62" name="TextBox 61"/>
          <p:cNvSpPr txBox="1"/>
          <p:nvPr/>
        </p:nvSpPr>
        <p:spPr>
          <a:xfrm rot="-1320000">
            <a:off x="5202617" y="7835314"/>
            <a:ext cx="5351145" cy="969496"/>
          </a:xfrm>
          <a:prstGeom prst="rect">
            <a:avLst/>
          </a:prstGeom>
          <a:solidFill>
            <a:srgbClr val="FFFF00"/>
          </a:solidFill>
        </p:spPr>
        <p:txBody>
          <a:bodyPr wrap="none" rtlCol="0">
            <a:spAutoFit/>
          </a:bodyPr>
          <a:lstStyle/>
          <a:p>
            <a:r>
              <a:rPr lang="en-US" dirty="0">
                <a:solidFill>
                  <a:srgbClr val="FF0000"/>
                </a:solidFill>
              </a:rPr>
              <a:t>big contribution!</a:t>
            </a:r>
          </a:p>
        </p:txBody>
      </p:sp>
      <p:sp>
        <p:nvSpPr>
          <p:cNvPr id="63" name="Text Box 45"/>
          <p:cNvSpPr txBox="1">
            <a:spLocks noChangeArrowheads="1"/>
          </p:cNvSpPr>
          <p:nvPr/>
        </p:nvSpPr>
        <p:spPr bwMode="auto">
          <a:xfrm>
            <a:off x="5015141" y="6306930"/>
            <a:ext cx="5323893" cy="969496"/>
          </a:xfrm>
          <a:prstGeom prst="rect">
            <a:avLst/>
          </a:prstGeom>
          <a:noFill/>
          <a:ln w="9525">
            <a:noFill/>
            <a:miter lim="800000"/>
            <a:headEnd/>
            <a:tailEnd/>
          </a:ln>
        </p:spPr>
        <p:txBody>
          <a:bodyPr wrap="none">
            <a:spAutoFit/>
          </a:bodyPr>
          <a:lstStyle/>
          <a:p>
            <a:r>
              <a:rPr lang="fr-CH" dirty="0"/>
              <a:t>‘Network noise’ </a:t>
            </a:r>
            <a:endParaRPr lang="fr-FR" dirty="0"/>
          </a:p>
        </p:txBody>
      </p:sp>
      <p:grpSp>
        <p:nvGrpSpPr>
          <p:cNvPr id="3" name="Group 33"/>
          <p:cNvGrpSpPr>
            <a:grpSpLocks/>
          </p:cNvGrpSpPr>
          <p:nvPr/>
        </p:nvGrpSpPr>
        <p:grpSpPr bwMode="auto">
          <a:xfrm>
            <a:off x="2127254" y="2555833"/>
            <a:ext cx="2169187" cy="1946621"/>
            <a:chOff x="4611" y="3499"/>
            <a:chExt cx="715" cy="692"/>
          </a:xfrm>
        </p:grpSpPr>
        <p:sp>
          <p:nvSpPr>
            <p:cNvPr id="65"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6"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7"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8"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69"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0"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1"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2"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3"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4"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5"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78"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81"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82"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83"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84"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85"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86"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87"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88"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89"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90"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91"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92"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93"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94"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95"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96"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97"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98"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99" name="TextBox 98"/>
          <p:cNvSpPr txBox="1"/>
          <p:nvPr/>
        </p:nvSpPr>
        <p:spPr>
          <a:xfrm>
            <a:off x="386183" y="5587787"/>
            <a:ext cx="5083443" cy="769441"/>
          </a:xfrm>
          <a:prstGeom prst="rect">
            <a:avLst/>
          </a:prstGeom>
          <a:noFill/>
        </p:spPr>
        <p:txBody>
          <a:bodyPr wrap="none" rtlCol="0">
            <a:spAutoFit/>
          </a:bodyPr>
          <a:lstStyle/>
          <a:p>
            <a:r>
              <a:rPr lang="en-US" sz="4400" i="1" dirty="0">
                <a:solidFill>
                  <a:srgbClr val="FF0000"/>
                </a:solidFill>
              </a:rPr>
              <a:t>Pull out one neuron</a:t>
            </a:r>
          </a:p>
        </p:txBody>
      </p:sp>
      <p:sp>
        <p:nvSpPr>
          <p:cNvPr id="100" name="TextBox 99"/>
          <p:cNvSpPr txBox="1"/>
          <p:nvPr/>
        </p:nvSpPr>
        <p:spPr>
          <a:xfrm>
            <a:off x="12609095" y="2395340"/>
            <a:ext cx="8281434" cy="2723823"/>
          </a:xfrm>
          <a:prstGeom prst="rect">
            <a:avLst/>
          </a:prstGeom>
          <a:noFill/>
        </p:spPr>
        <p:txBody>
          <a:bodyPr wrap="none" rtlCol="0">
            <a:spAutoFit/>
          </a:bodyPr>
          <a:lstStyle/>
          <a:p>
            <a:r>
              <a:rPr lang="en-US" dirty="0"/>
              <a:t>from neuron’s point</a:t>
            </a:r>
          </a:p>
          <a:p>
            <a:r>
              <a:rPr lang="en-US" dirty="0"/>
              <a:t>  of view:</a:t>
            </a:r>
          </a:p>
          <a:p>
            <a:r>
              <a:rPr lang="en-US" b="1" i="1" dirty="0">
                <a:solidFill>
                  <a:srgbClr val="FF0000"/>
                </a:solidFill>
              </a:rPr>
              <a:t>stochastic spike arrival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grpSp>
        <p:nvGrpSpPr>
          <p:cNvPr id="2" name="Group 106"/>
          <p:cNvGrpSpPr>
            <a:grpSpLocks/>
          </p:cNvGrpSpPr>
          <p:nvPr/>
        </p:nvGrpSpPr>
        <p:grpSpPr bwMode="auto">
          <a:xfrm>
            <a:off x="9864211" y="6461490"/>
            <a:ext cx="9465620" cy="2291986"/>
            <a:chOff x="231738" y="1029604"/>
            <a:chExt cx="4005750" cy="1293454"/>
          </a:xfrm>
        </p:grpSpPr>
        <mc:AlternateContent xmlns:mc="http://schemas.openxmlformats.org/markup-compatibility/2006">
          <mc:Choice xmlns:a14="http://schemas.microsoft.com/office/drawing/2010/main" Requires="a14">
            <p:sp>
              <p:nvSpPr>
                <p:cNvPr id="11267" name="Object 4"/>
                <p:cNvSpPr txBox="1"/>
                <p:nvPr/>
              </p:nvSpPr>
              <p:spPr bwMode="auto">
                <a:xfrm>
                  <a:off x="316604" y="1576785"/>
                  <a:ext cx="1828675" cy="7462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1267" name="Object 4"/>
                <p:cNvSpPr txBox="1">
                  <a:spLocks noRot="1" noChangeAspect="1" noMove="1" noResize="1" noEditPoints="1" noAdjustHandles="1" noChangeArrowheads="1" noChangeShapeType="1" noTextEdit="1"/>
                </p:cNvSpPr>
                <p:nvPr/>
              </p:nvSpPr>
              <p:spPr bwMode="auto">
                <a:xfrm>
                  <a:off x="316604" y="1576785"/>
                  <a:ext cx="1828675" cy="746273"/>
                </a:xfrm>
                <a:prstGeom prst="rect">
                  <a:avLst/>
                </a:prstGeom>
                <a:blipFill>
                  <a:blip r:embed="rId3"/>
                  <a:stretch>
                    <a:fillRect/>
                  </a:stretch>
                </a:blipFill>
                <a:ln>
                  <a:noFill/>
                </a:ln>
              </p:spPr>
              <p:txBody>
                <a:bodyPr/>
                <a:lstStyle/>
                <a:p>
                  <a:r>
                    <a:rPr lang="zh-CN" altLang="en-US">
                      <a:noFill/>
                    </a:rPr>
                    <a:t> </a:t>
                  </a:r>
                </a:p>
              </p:txBody>
            </p:sp>
          </mc:Fallback>
        </mc:AlternateContent>
        <p:sp>
          <p:nvSpPr>
            <p:cNvPr id="11277" name="TextBox 104"/>
            <p:cNvSpPr txBox="1">
              <a:spLocks noChangeArrowheads="1"/>
            </p:cNvSpPr>
            <p:nvPr/>
          </p:nvSpPr>
          <p:spPr bwMode="auto">
            <a:xfrm>
              <a:off x="231738" y="1029604"/>
              <a:ext cx="4005750" cy="547123"/>
            </a:xfrm>
            <a:prstGeom prst="rect">
              <a:avLst/>
            </a:prstGeom>
            <a:noFill/>
            <a:ln w="9525">
              <a:noFill/>
              <a:miter lim="800000"/>
              <a:headEnd/>
              <a:tailEnd/>
            </a:ln>
          </p:spPr>
          <p:txBody>
            <a:bodyPr wrap="square">
              <a:spAutoFit/>
            </a:bodyPr>
            <a:lstStyle/>
            <a:p>
              <a:r>
                <a:rPr lang="en-US" dirty="0"/>
                <a:t>Probability of spike arrival:</a:t>
              </a:r>
            </a:p>
          </p:txBody>
        </p:sp>
      </p:grpSp>
      <p:sp>
        <p:nvSpPr>
          <p:cNvPr id="4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600" dirty="0">
                <a:solidFill>
                  <a:srgbClr val="FF0000"/>
                </a:solidFill>
                <a:latin typeface="Impact" charset="0"/>
                <a:ea typeface="ＭＳ Ｐゴシック" charset="0"/>
                <a:cs typeface="Impact" charset="0"/>
              </a:rPr>
              <a:t>. Stochastic Spike Arrival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9380802" y="8753475"/>
            <a:ext cx="1690591" cy="969496"/>
          </a:xfrm>
          <a:prstGeom prst="rect">
            <a:avLst/>
          </a:prstGeom>
          <a:noFill/>
        </p:spPr>
        <p:txBody>
          <a:bodyPr wrap="none" rtlCol="0">
            <a:spAutoFit/>
          </a:bodyPr>
          <a:lstStyle/>
          <a:p>
            <a:r>
              <a:rPr lang="en-US" sz="4800" dirty="0"/>
              <a:t>Take</a:t>
            </a:r>
            <a:r>
              <a:rPr lang="en-US" dirty="0"/>
              <a:t> </a:t>
            </a:r>
          </a:p>
        </p:txBody>
      </p:sp>
      <mc:AlternateContent xmlns:mc="http://schemas.openxmlformats.org/markup-compatibility/2006">
        <mc:Choice xmlns:a14="http://schemas.microsoft.com/office/drawing/2010/main" Requires="a14">
          <p:sp>
            <p:nvSpPr>
              <p:cNvPr id="6" name="Object 5"/>
              <p:cNvSpPr txBox="1"/>
              <p:nvPr/>
            </p:nvSpPr>
            <p:spPr bwMode="auto">
              <a:xfrm>
                <a:off x="10668200" y="8753111"/>
                <a:ext cx="2517775" cy="113631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m:oMathPara>
                </a14:m>
                <a:endParaRPr lang="zh-CN" altLang="en-US"/>
              </a:p>
            </p:txBody>
          </p:sp>
        </mc:Choice>
        <mc:Fallback>
          <p:sp>
            <p:nvSpPr>
              <p:cNvPr id="6" name="Object 5"/>
              <p:cNvSpPr txBox="1">
                <a:spLocks noRot="1" noChangeAspect="1" noMove="1" noResize="1" noEditPoints="1" noAdjustHandles="1" noChangeArrowheads="1" noChangeShapeType="1" noTextEdit="1"/>
              </p:cNvSpPr>
              <p:nvPr/>
            </p:nvSpPr>
            <p:spPr bwMode="auto">
              <a:xfrm>
                <a:off x="10668200" y="8753111"/>
                <a:ext cx="2517775" cy="1136316"/>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3" name="Group 95"/>
          <p:cNvGrpSpPr/>
          <p:nvPr/>
        </p:nvGrpSpPr>
        <p:grpSpPr>
          <a:xfrm>
            <a:off x="9177501" y="2333526"/>
            <a:ext cx="12154197" cy="2233550"/>
            <a:chOff x="3544977" y="4341574"/>
            <a:chExt cx="14348705" cy="3038079"/>
          </a:xfrm>
        </p:grpSpPr>
        <p:grpSp>
          <p:nvGrpSpPr>
            <p:cNvPr id="4" name="Group 90"/>
            <p:cNvGrpSpPr>
              <a:grpSpLocks/>
            </p:cNvGrpSpPr>
            <p:nvPr/>
          </p:nvGrpSpPr>
          <p:grpSpPr bwMode="auto">
            <a:xfrm>
              <a:off x="3544977" y="5146103"/>
              <a:ext cx="14348705" cy="714511"/>
              <a:chOff x="1500166" y="3311845"/>
              <a:chExt cx="6072230" cy="402907"/>
            </a:xfrm>
          </p:grpSpPr>
          <p:sp>
            <p:nvSpPr>
              <p:cNvPr id="11296"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1297"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1298"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1299"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1300"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1301"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1302"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1303"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5" name="Group 91"/>
            <p:cNvGrpSpPr>
              <a:grpSpLocks/>
            </p:cNvGrpSpPr>
            <p:nvPr/>
          </p:nvGrpSpPr>
          <p:grpSpPr bwMode="auto">
            <a:xfrm>
              <a:off x="10462365" y="4341574"/>
              <a:ext cx="5912042" cy="2661132"/>
              <a:chOff x="4427536" y="2857496"/>
              <a:chExt cx="2501918" cy="1500992"/>
            </a:xfrm>
          </p:grpSpPr>
          <p:cxnSp>
            <p:nvCxnSpPr>
              <p:cNvPr id="11287"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88"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9"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90"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91"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92"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93"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94"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95"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7" name="Group 92"/>
            <p:cNvGrpSpPr>
              <a:grpSpLocks/>
            </p:cNvGrpSpPr>
            <p:nvPr/>
          </p:nvGrpSpPr>
          <p:grpSpPr bwMode="auto">
            <a:xfrm>
              <a:off x="3882592" y="4341574"/>
              <a:ext cx="5912042" cy="2661132"/>
              <a:chOff x="4427536" y="2857496"/>
              <a:chExt cx="2501918" cy="1500992"/>
            </a:xfrm>
          </p:grpSpPr>
          <p:cxnSp>
            <p:nvCxnSpPr>
              <p:cNvPr id="11278"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79"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0"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81"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82"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83"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84"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85"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86"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424965" name="Object 5"/>
                <p:cNvSpPr txBox="1"/>
                <p:nvPr/>
              </p:nvSpPr>
              <p:spPr bwMode="auto">
                <a:xfrm>
                  <a:off x="3713783" y="6746721"/>
                  <a:ext cx="1069120" cy="632932"/>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424965"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5"/>
                  <a:stretch>
                    <a:fillRect l="-1342"/>
                  </a:stretch>
                </a:blipFill>
                <a:ln>
                  <a:noFill/>
                </a:ln>
              </p:spPr>
              <p:txBody>
                <a:bodyPr/>
                <a:lstStyle/>
                <a:p>
                  <a:r>
                    <a:rPr lang="zh-CN" altLang="en-US">
                      <a:noFill/>
                    </a:rPr>
                    <a:t> </a:t>
                  </a:r>
                </a:p>
              </p:txBody>
            </p:sp>
          </mc:Fallback>
        </mc:AlternateContent>
        <p:sp>
          <p:nvSpPr>
            <p:cNvPr id="43"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4"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p:sp>
        <p:nvSpPr>
          <p:cNvPr id="97" name="TextBox 96"/>
          <p:cNvSpPr txBox="1"/>
          <p:nvPr/>
        </p:nvSpPr>
        <p:spPr>
          <a:xfrm>
            <a:off x="9466660" y="1434427"/>
            <a:ext cx="11457688" cy="830997"/>
          </a:xfrm>
          <a:prstGeom prst="rect">
            <a:avLst/>
          </a:prstGeom>
          <a:noFill/>
        </p:spPr>
        <p:txBody>
          <a:bodyPr wrap="none" rtlCol="0">
            <a:spAutoFit/>
          </a:bodyPr>
          <a:lstStyle/>
          <a:p>
            <a:r>
              <a:rPr lang="en-US" sz="4800" dirty="0"/>
              <a:t>Total spike train of K </a:t>
            </a:r>
            <a:r>
              <a:rPr lang="en-US" sz="4800" dirty="0" err="1"/>
              <a:t>presynaptic</a:t>
            </a:r>
            <a:r>
              <a:rPr lang="en-US" sz="4800" dirty="0"/>
              <a:t> neurons</a:t>
            </a:r>
          </a:p>
        </p:txBody>
      </p:sp>
      <p:sp>
        <p:nvSpPr>
          <p:cNvPr id="98" name="TextBox 97"/>
          <p:cNvSpPr txBox="1"/>
          <p:nvPr/>
        </p:nvSpPr>
        <p:spPr>
          <a:xfrm>
            <a:off x="9463481" y="4929463"/>
            <a:ext cx="3722494" cy="969496"/>
          </a:xfrm>
          <a:prstGeom prst="rect">
            <a:avLst/>
          </a:prstGeom>
          <a:noFill/>
        </p:spPr>
        <p:txBody>
          <a:bodyPr wrap="none" rtlCol="0">
            <a:spAutoFit/>
          </a:bodyPr>
          <a:lstStyle/>
          <a:p>
            <a:r>
              <a:rPr lang="en-US" i="1" dirty="0">
                <a:solidFill>
                  <a:srgbClr val="FF0000"/>
                </a:solidFill>
              </a:rPr>
              <a:t>spike train</a:t>
            </a:r>
            <a:r>
              <a:rPr lang="en-US" dirty="0"/>
              <a:t> </a:t>
            </a:r>
          </a:p>
        </p:txBody>
      </p:sp>
      <mc:AlternateContent xmlns:mc="http://schemas.openxmlformats.org/markup-compatibility/2006">
        <mc:Choice xmlns:a14="http://schemas.microsoft.com/office/drawing/2010/main" Requires="a14">
          <p:sp>
            <p:nvSpPr>
              <p:cNvPr id="99" name="Object 4"/>
              <p:cNvSpPr txBox="1"/>
              <p:nvPr/>
            </p:nvSpPr>
            <p:spPr bwMode="auto">
              <a:xfrm>
                <a:off x="10226098" y="9722971"/>
                <a:ext cx="5262622" cy="1897073"/>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𝐾</m:t>
                          </m:r>
                        </m:sup>
                        <m:e>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e>
                          </m:nary>
                        </m:e>
                      </m:nary>
                      <m:r>
                        <a:rPr lang="zh-CN" altLang="en-US" i="1">
                          <a:solidFill>
                            <a:srgbClr val="000000"/>
                          </a:solidFill>
                          <a:latin typeface="Cambria Math" panose="02040503050406030204" pitchFamily="18" charset="0"/>
                        </a:rPr>
                        <m:t>)</m:t>
                      </m:r>
                    </m:oMath>
                  </m:oMathPara>
                </a14:m>
                <a:endParaRPr lang="zh-CN" altLang="en-US"/>
              </a:p>
            </p:txBody>
          </p:sp>
        </mc:Choice>
        <mc:Fallback>
          <p:sp>
            <p:nvSpPr>
              <p:cNvPr id="99" name="Object 4"/>
              <p:cNvSpPr txBox="1">
                <a:spLocks noRot="1" noChangeAspect="1" noMove="1" noResize="1" noEditPoints="1" noAdjustHandles="1" noChangeArrowheads="1" noChangeShapeType="1" noTextEdit="1"/>
              </p:cNvSpPr>
              <p:nvPr/>
            </p:nvSpPr>
            <p:spPr bwMode="auto">
              <a:xfrm>
                <a:off x="10226098" y="9722971"/>
                <a:ext cx="5262622" cy="1897073"/>
              </a:xfrm>
              <a:prstGeom prst="rect">
                <a:avLst/>
              </a:prstGeom>
              <a:blipFill>
                <a:blip r:embed="rId6"/>
                <a:stretch>
                  <a:fillRect/>
                </a:stretch>
              </a:blipFill>
              <a:ln>
                <a:noFill/>
              </a:ln>
            </p:spPr>
            <p:txBody>
              <a:bodyPr/>
              <a:lstStyle/>
              <a:p>
                <a:r>
                  <a:rPr lang="zh-CN" altLang="en-US">
                    <a:noFill/>
                  </a:rPr>
                  <a:t> </a:t>
                </a:r>
              </a:p>
            </p:txBody>
          </p:sp>
        </mc:Fallback>
      </mc:AlternateContent>
      <p:sp>
        <p:nvSpPr>
          <p:cNvPr id="101" name="TextBox 100"/>
          <p:cNvSpPr txBox="1"/>
          <p:nvPr/>
        </p:nvSpPr>
        <p:spPr>
          <a:xfrm>
            <a:off x="14797953" y="8753475"/>
            <a:ext cx="3337773" cy="830997"/>
          </a:xfrm>
          <a:prstGeom prst="rect">
            <a:avLst/>
          </a:prstGeom>
          <a:noFill/>
        </p:spPr>
        <p:txBody>
          <a:bodyPr wrap="none" rtlCol="0">
            <a:spAutoFit/>
          </a:bodyPr>
          <a:lstStyle/>
          <a:p>
            <a:r>
              <a:rPr lang="en-US" sz="4800" i="1" dirty="0">
                <a:solidFill>
                  <a:srgbClr val="FF0000"/>
                </a:solidFill>
              </a:rPr>
              <a:t>expectation</a:t>
            </a:r>
          </a:p>
        </p:txBody>
      </p:sp>
      <p:grpSp>
        <p:nvGrpSpPr>
          <p:cNvPr id="8" name="Group 92"/>
          <p:cNvGrpSpPr/>
          <p:nvPr/>
        </p:nvGrpSpPr>
        <p:grpSpPr>
          <a:xfrm>
            <a:off x="1143304" y="6741949"/>
            <a:ext cx="4820416" cy="2447341"/>
            <a:chOff x="2295793" y="6416535"/>
            <a:chExt cx="5784499" cy="2447341"/>
          </a:xfrm>
        </p:grpSpPr>
        <p:sp>
          <p:nvSpPr>
            <p:cNvPr id="103"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04"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05"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06"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07"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08"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09"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10"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11"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12"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13"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14"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115"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16"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117"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118"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119"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120"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121"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122"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123"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124"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125"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126"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127"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28"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29"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30"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31"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32"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33"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34"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35"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36"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37"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38"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39"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40"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41"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42"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43"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44"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45"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46"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47"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48"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49"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50"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grpSp>
        <p:nvGrpSpPr>
          <p:cNvPr id="9" name="Group 33"/>
          <p:cNvGrpSpPr>
            <a:grpSpLocks/>
          </p:cNvGrpSpPr>
          <p:nvPr/>
        </p:nvGrpSpPr>
        <p:grpSpPr bwMode="auto">
          <a:xfrm>
            <a:off x="2127254" y="2555833"/>
            <a:ext cx="2169187" cy="1946621"/>
            <a:chOff x="4611" y="3499"/>
            <a:chExt cx="715" cy="692"/>
          </a:xfrm>
        </p:grpSpPr>
        <p:sp>
          <p:nvSpPr>
            <p:cNvPr id="152" name="Oval 34"/>
            <p:cNvSpPr>
              <a:spLocks noChangeArrowheads="1"/>
            </p:cNvSpPr>
            <p:nvPr/>
          </p:nvSpPr>
          <p:spPr bwMode="auto">
            <a:xfrm>
              <a:off x="4825" y="3572"/>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3" name="Oval 35"/>
            <p:cNvSpPr>
              <a:spLocks noChangeArrowheads="1"/>
            </p:cNvSpPr>
            <p:nvPr/>
          </p:nvSpPr>
          <p:spPr bwMode="auto">
            <a:xfrm>
              <a:off x="4897" y="3645"/>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4" name="Oval 36"/>
            <p:cNvSpPr>
              <a:spLocks noChangeArrowheads="1"/>
            </p:cNvSpPr>
            <p:nvPr/>
          </p:nvSpPr>
          <p:spPr bwMode="auto">
            <a:xfrm>
              <a:off x="4968" y="360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5" name="Oval 37"/>
            <p:cNvSpPr>
              <a:spLocks noChangeArrowheads="1"/>
            </p:cNvSpPr>
            <p:nvPr/>
          </p:nvSpPr>
          <p:spPr bwMode="auto">
            <a:xfrm>
              <a:off x="4933" y="408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6" name="Oval 38"/>
            <p:cNvSpPr>
              <a:spLocks noChangeArrowheads="1"/>
            </p:cNvSpPr>
            <p:nvPr/>
          </p:nvSpPr>
          <p:spPr bwMode="auto">
            <a:xfrm>
              <a:off x="5183"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7" name="Oval 39"/>
            <p:cNvSpPr>
              <a:spLocks noChangeArrowheads="1"/>
            </p:cNvSpPr>
            <p:nvPr/>
          </p:nvSpPr>
          <p:spPr bwMode="auto">
            <a:xfrm>
              <a:off x="5075" y="3718"/>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8" name="Oval 40"/>
            <p:cNvSpPr>
              <a:spLocks noChangeArrowheads="1"/>
            </p:cNvSpPr>
            <p:nvPr/>
          </p:nvSpPr>
          <p:spPr bwMode="auto">
            <a:xfrm>
              <a:off x="4897" y="3827"/>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59" name="Oval 41"/>
            <p:cNvSpPr>
              <a:spLocks noChangeArrowheads="1"/>
            </p:cNvSpPr>
            <p:nvPr/>
          </p:nvSpPr>
          <p:spPr bwMode="auto">
            <a:xfrm>
              <a:off x="4968" y="3754"/>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0" name="Oval 42"/>
            <p:cNvSpPr>
              <a:spLocks noChangeArrowheads="1"/>
            </p:cNvSpPr>
            <p:nvPr/>
          </p:nvSpPr>
          <p:spPr bwMode="auto">
            <a:xfrm>
              <a:off x="5040" y="400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1" name="Oval 43"/>
            <p:cNvSpPr>
              <a:spLocks noChangeArrowheads="1"/>
            </p:cNvSpPr>
            <p:nvPr/>
          </p:nvSpPr>
          <p:spPr bwMode="auto">
            <a:xfrm>
              <a:off x="5111"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2" name="Oval 44"/>
            <p:cNvSpPr>
              <a:spLocks noChangeArrowheads="1"/>
            </p:cNvSpPr>
            <p:nvPr/>
          </p:nvSpPr>
          <p:spPr bwMode="auto">
            <a:xfrm>
              <a:off x="4718" y="390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3" name="Oval 45"/>
            <p:cNvSpPr>
              <a:spLocks noChangeArrowheads="1"/>
            </p:cNvSpPr>
            <p:nvPr/>
          </p:nvSpPr>
          <p:spPr bwMode="auto">
            <a:xfrm>
              <a:off x="4683" y="371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4" name="Oval 46"/>
            <p:cNvSpPr>
              <a:spLocks noChangeArrowheads="1"/>
            </p:cNvSpPr>
            <p:nvPr/>
          </p:nvSpPr>
          <p:spPr bwMode="auto">
            <a:xfrm>
              <a:off x="4611" y="3499"/>
              <a:ext cx="715" cy="692"/>
            </a:xfrm>
            <a:prstGeom prst="ellipse">
              <a:avLst/>
            </a:prstGeom>
            <a:noFill/>
            <a:ln w="9525">
              <a:solidFill>
                <a:schemeClr val="tx1"/>
              </a:solidFill>
              <a:prstDash val="sysDot"/>
              <a:round/>
              <a:headEnd/>
              <a:tailEnd/>
            </a:ln>
          </p:spPr>
          <p:txBody>
            <a:bodyPr wrap="none" anchor="ctr"/>
            <a:lstStyle/>
            <a:p>
              <a:endParaRPr lang="en-US"/>
            </a:p>
          </p:txBody>
        </p:sp>
        <p:sp>
          <p:nvSpPr>
            <p:cNvPr id="165" name="Oval 47"/>
            <p:cNvSpPr>
              <a:spLocks noChangeArrowheads="1"/>
            </p:cNvSpPr>
            <p:nvPr/>
          </p:nvSpPr>
          <p:spPr bwMode="auto">
            <a:xfrm>
              <a:off x="4790" y="397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6" name="Oval 48"/>
            <p:cNvSpPr>
              <a:spLocks noChangeArrowheads="1"/>
            </p:cNvSpPr>
            <p:nvPr/>
          </p:nvSpPr>
          <p:spPr bwMode="auto">
            <a:xfrm>
              <a:off x="4754" y="3791"/>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167" name="Line 49"/>
            <p:cNvSpPr>
              <a:spLocks noChangeShapeType="1"/>
            </p:cNvSpPr>
            <p:nvPr/>
          </p:nvSpPr>
          <p:spPr bwMode="auto">
            <a:xfrm>
              <a:off x="4933" y="3900"/>
              <a:ext cx="35" cy="182"/>
            </a:xfrm>
            <a:prstGeom prst="line">
              <a:avLst/>
            </a:prstGeom>
            <a:noFill/>
            <a:ln w="9525">
              <a:solidFill>
                <a:srgbClr val="FF0000"/>
              </a:solidFill>
              <a:round/>
              <a:headEnd/>
              <a:tailEnd/>
            </a:ln>
          </p:spPr>
          <p:txBody>
            <a:bodyPr wrap="none" anchor="ctr"/>
            <a:lstStyle/>
            <a:p>
              <a:endParaRPr lang="en-US"/>
            </a:p>
          </p:txBody>
        </p:sp>
        <p:sp>
          <p:nvSpPr>
            <p:cNvPr id="168" name="Line 50"/>
            <p:cNvSpPr>
              <a:spLocks noChangeShapeType="1"/>
            </p:cNvSpPr>
            <p:nvPr/>
          </p:nvSpPr>
          <p:spPr bwMode="auto">
            <a:xfrm>
              <a:off x="5040" y="3827"/>
              <a:ext cx="107" cy="109"/>
            </a:xfrm>
            <a:prstGeom prst="line">
              <a:avLst/>
            </a:prstGeom>
            <a:noFill/>
            <a:ln w="9525">
              <a:solidFill>
                <a:srgbClr val="FF0000"/>
              </a:solidFill>
              <a:round/>
              <a:headEnd/>
              <a:tailEnd/>
            </a:ln>
          </p:spPr>
          <p:txBody>
            <a:bodyPr wrap="none" anchor="ctr"/>
            <a:lstStyle/>
            <a:p>
              <a:endParaRPr lang="en-US"/>
            </a:p>
          </p:txBody>
        </p:sp>
        <p:sp>
          <p:nvSpPr>
            <p:cNvPr id="169" name="Line 51"/>
            <p:cNvSpPr>
              <a:spLocks noChangeShapeType="1"/>
            </p:cNvSpPr>
            <p:nvPr/>
          </p:nvSpPr>
          <p:spPr bwMode="auto">
            <a:xfrm flipV="1">
              <a:off x="4825" y="3936"/>
              <a:ext cx="286" cy="73"/>
            </a:xfrm>
            <a:prstGeom prst="line">
              <a:avLst/>
            </a:prstGeom>
            <a:noFill/>
            <a:ln w="9525">
              <a:solidFill>
                <a:srgbClr val="FF0000"/>
              </a:solidFill>
              <a:round/>
              <a:headEnd/>
              <a:tailEnd/>
            </a:ln>
          </p:spPr>
          <p:txBody>
            <a:bodyPr wrap="none" anchor="ctr"/>
            <a:lstStyle/>
            <a:p>
              <a:endParaRPr lang="en-US"/>
            </a:p>
          </p:txBody>
        </p:sp>
        <p:sp>
          <p:nvSpPr>
            <p:cNvPr id="170" name="Line 52"/>
            <p:cNvSpPr>
              <a:spLocks noChangeShapeType="1"/>
            </p:cNvSpPr>
            <p:nvPr/>
          </p:nvSpPr>
          <p:spPr bwMode="auto">
            <a:xfrm>
              <a:off x="4933" y="3900"/>
              <a:ext cx="142" cy="146"/>
            </a:xfrm>
            <a:prstGeom prst="line">
              <a:avLst/>
            </a:prstGeom>
            <a:noFill/>
            <a:ln w="9525">
              <a:solidFill>
                <a:srgbClr val="FF0000"/>
              </a:solidFill>
              <a:round/>
              <a:headEnd/>
              <a:tailEnd/>
            </a:ln>
          </p:spPr>
          <p:txBody>
            <a:bodyPr wrap="none" anchor="ctr"/>
            <a:lstStyle/>
            <a:p>
              <a:endParaRPr lang="en-US"/>
            </a:p>
          </p:txBody>
        </p:sp>
        <p:sp>
          <p:nvSpPr>
            <p:cNvPr id="171" name="Line 53"/>
            <p:cNvSpPr>
              <a:spLocks noChangeShapeType="1"/>
            </p:cNvSpPr>
            <p:nvPr/>
          </p:nvSpPr>
          <p:spPr bwMode="auto">
            <a:xfrm>
              <a:off x="4790" y="3864"/>
              <a:ext cx="35" cy="109"/>
            </a:xfrm>
            <a:prstGeom prst="line">
              <a:avLst/>
            </a:prstGeom>
            <a:noFill/>
            <a:ln w="9525">
              <a:solidFill>
                <a:srgbClr val="FF0000"/>
              </a:solidFill>
              <a:round/>
              <a:headEnd/>
              <a:tailEnd/>
            </a:ln>
          </p:spPr>
          <p:txBody>
            <a:bodyPr wrap="none" anchor="ctr"/>
            <a:lstStyle/>
            <a:p>
              <a:endParaRPr lang="en-US"/>
            </a:p>
          </p:txBody>
        </p:sp>
        <p:sp>
          <p:nvSpPr>
            <p:cNvPr id="172" name="Line 54"/>
            <p:cNvSpPr>
              <a:spLocks noChangeShapeType="1"/>
            </p:cNvSpPr>
            <p:nvPr/>
          </p:nvSpPr>
          <p:spPr bwMode="auto">
            <a:xfrm>
              <a:off x="5111" y="3791"/>
              <a:ext cx="36" cy="109"/>
            </a:xfrm>
            <a:prstGeom prst="line">
              <a:avLst/>
            </a:prstGeom>
            <a:noFill/>
            <a:ln w="9525">
              <a:solidFill>
                <a:srgbClr val="FF0000"/>
              </a:solidFill>
              <a:round/>
              <a:headEnd/>
              <a:tailEnd/>
            </a:ln>
          </p:spPr>
          <p:txBody>
            <a:bodyPr wrap="none" anchor="ctr"/>
            <a:lstStyle/>
            <a:p>
              <a:endParaRPr lang="en-US"/>
            </a:p>
          </p:txBody>
        </p:sp>
        <p:sp>
          <p:nvSpPr>
            <p:cNvPr id="173" name="Line 55"/>
            <p:cNvSpPr>
              <a:spLocks noChangeShapeType="1"/>
            </p:cNvSpPr>
            <p:nvPr/>
          </p:nvSpPr>
          <p:spPr bwMode="auto">
            <a:xfrm>
              <a:off x="5004" y="3645"/>
              <a:ext cx="107" cy="109"/>
            </a:xfrm>
            <a:prstGeom prst="line">
              <a:avLst/>
            </a:prstGeom>
            <a:noFill/>
            <a:ln w="9525">
              <a:solidFill>
                <a:srgbClr val="FF0000"/>
              </a:solidFill>
              <a:round/>
              <a:headEnd/>
              <a:tailEnd/>
            </a:ln>
          </p:spPr>
          <p:txBody>
            <a:bodyPr wrap="none" anchor="ctr"/>
            <a:lstStyle/>
            <a:p>
              <a:endParaRPr lang="en-US"/>
            </a:p>
          </p:txBody>
        </p:sp>
        <p:sp>
          <p:nvSpPr>
            <p:cNvPr id="174" name="Line 56"/>
            <p:cNvSpPr>
              <a:spLocks noChangeShapeType="1"/>
            </p:cNvSpPr>
            <p:nvPr/>
          </p:nvSpPr>
          <p:spPr bwMode="auto">
            <a:xfrm flipH="1">
              <a:off x="4825" y="3718"/>
              <a:ext cx="108" cy="109"/>
            </a:xfrm>
            <a:prstGeom prst="line">
              <a:avLst/>
            </a:prstGeom>
            <a:noFill/>
            <a:ln w="9525">
              <a:solidFill>
                <a:srgbClr val="FF0000"/>
              </a:solidFill>
              <a:round/>
              <a:headEnd/>
              <a:tailEnd/>
            </a:ln>
          </p:spPr>
          <p:txBody>
            <a:bodyPr wrap="none" anchor="ctr"/>
            <a:lstStyle/>
            <a:p>
              <a:endParaRPr lang="en-US"/>
            </a:p>
          </p:txBody>
        </p:sp>
        <p:sp>
          <p:nvSpPr>
            <p:cNvPr id="175" name="Line 57"/>
            <p:cNvSpPr>
              <a:spLocks noChangeShapeType="1"/>
            </p:cNvSpPr>
            <p:nvPr/>
          </p:nvSpPr>
          <p:spPr bwMode="auto">
            <a:xfrm flipH="1">
              <a:off x="4718" y="3645"/>
              <a:ext cx="107" cy="109"/>
            </a:xfrm>
            <a:prstGeom prst="line">
              <a:avLst/>
            </a:prstGeom>
            <a:noFill/>
            <a:ln w="9525">
              <a:solidFill>
                <a:srgbClr val="FF0000"/>
              </a:solidFill>
              <a:round/>
              <a:headEnd/>
              <a:tailEnd/>
            </a:ln>
          </p:spPr>
          <p:txBody>
            <a:bodyPr wrap="none" anchor="ctr"/>
            <a:lstStyle/>
            <a:p>
              <a:endParaRPr lang="en-US"/>
            </a:p>
          </p:txBody>
        </p:sp>
        <p:sp>
          <p:nvSpPr>
            <p:cNvPr id="176" name="Line 58"/>
            <p:cNvSpPr>
              <a:spLocks noChangeShapeType="1"/>
            </p:cNvSpPr>
            <p:nvPr/>
          </p:nvSpPr>
          <p:spPr bwMode="auto">
            <a:xfrm>
              <a:off x="4718" y="3791"/>
              <a:ext cx="36" cy="145"/>
            </a:xfrm>
            <a:prstGeom prst="line">
              <a:avLst/>
            </a:prstGeom>
            <a:noFill/>
            <a:ln w="9525">
              <a:solidFill>
                <a:srgbClr val="FF0000"/>
              </a:solidFill>
              <a:round/>
              <a:headEnd/>
              <a:tailEnd/>
            </a:ln>
          </p:spPr>
          <p:txBody>
            <a:bodyPr wrap="none" anchor="ctr"/>
            <a:lstStyle/>
            <a:p>
              <a:endParaRPr lang="en-US"/>
            </a:p>
          </p:txBody>
        </p:sp>
        <p:sp>
          <p:nvSpPr>
            <p:cNvPr id="177" name="Line 59"/>
            <p:cNvSpPr>
              <a:spLocks noChangeShapeType="1"/>
            </p:cNvSpPr>
            <p:nvPr/>
          </p:nvSpPr>
          <p:spPr bwMode="auto">
            <a:xfrm flipV="1">
              <a:off x="4825" y="3791"/>
              <a:ext cx="143" cy="36"/>
            </a:xfrm>
            <a:prstGeom prst="line">
              <a:avLst/>
            </a:prstGeom>
            <a:noFill/>
            <a:ln w="9525">
              <a:solidFill>
                <a:srgbClr val="FF0000"/>
              </a:solidFill>
              <a:round/>
              <a:headEnd/>
              <a:tailEnd/>
            </a:ln>
          </p:spPr>
          <p:txBody>
            <a:bodyPr wrap="none" anchor="ctr"/>
            <a:lstStyle/>
            <a:p>
              <a:endParaRPr lang="en-US"/>
            </a:p>
          </p:txBody>
        </p:sp>
        <p:sp>
          <p:nvSpPr>
            <p:cNvPr id="178" name="Line 60"/>
            <p:cNvSpPr>
              <a:spLocks noChangeShapeType="1"/>
            </p:cNvSpPr>
            <p:nvPr/>
          </p:nvSpPr>
          <p:spPr bwMode="auto">
            <a:xfrm flipH="1">
              <a:off x="4968" y="3827"/>
              <a:ext cx="250" cy="37"/>
            </a:xfrm>
            <a:prstGeom prst="line">
              <a:avLst/>
            </a:prstGeom>
            <a:noFill/>
            <a:ln w="9525">
              <a:solidFill>
                <a:srgbClr val="FF0000"/>
              </a:solidFill>
              <a:round/>
              <a:headEnd/>
              <a:tailEnd/>
            </a:ln>
          </p:spPr>
          <p:txBody>
            <a:bodyPr wrap="none" anchor="ctr"/>
            <a:lstStyle/>
            <a:p>
              <a:endParaRPr lang="en-US"/>
            </a:p>
          </p:txBody>
        </p:sp>
        <p:sp>
          <p:nvSpPr>
            <p:cNvPr id="179" name="Line 61"/>
            <p:cNvSpPr>
              <a:spLocks noChangeShapeType="1"/>
            </p:cNvSpPr>
            <p:nvPr/>
          </p:nvSpPr>
          <p:spPr bwMode="auto">
            <a:xfrm>
              <a:off x="4825" y="4009"/>
              <a:ext cx="143" cy="73"/>
            </a:xfrm>
            <a:prstGeom prst="line">
              <a:avLst/>
            </a:prstGeom>
            <a:noFill/>
            <a:ln w="9525">
              <a:solidFill>
                <a:srgbClr val="FF0000"/>
              </a:solidFill>
              <a:round/>
              <a:headEnd/>
              <a:tailEnd/>
            </a:ln>
          </p:spPr>
          <p:txBody>
            <a:bodyPr wrap="none" anchor="ctr"/>
            <a:lstStyle/>
            <a:p>
              <a:endParaRPr lang="en-US"/>
            </a:p>
          </p:txBody>
        </p:sp>
        <p:sp>
          <p:nvSpPr>
            <p:cNvPr id="180" name="Line 62"/>
            <p:cNvSpPr>
              <a:spLocks noChangeShapeType="1"/>
            </p:cNvSpPr>
            <p:nvPr/>
          </p:nvSpPr>
          <p:spPr bwMode="auto">
            <a:xfrm>
              <a:off x="4861" y="3645"/>
              <a:ext cx="72" cy="37"/>
            </a:xfrm>
            <a:prstGeom prst="line">
              <a:avLst/>
            </a:prstGeom>
            <a:noFill/>
            <a:ln w="9525">
              <a:solidFill>
                <a:srgbClr val="FF0000"/>
              </a:solidFill>
              <a:round/>
              <a:headEnd/>
              <a:tailEnd/>
            </a:ln>
          </p:spPr>
          <p:txBody>
            <a:bodyPr wrap="none" anchor="ctr"/>
            <a:lstStyle/>
            <a:p>
              <a:endParaRPr lang="en-US"/>
            </a:p>
          </p:txBody>
        </p:sp>
        <p:sp>
          <p:nvSpPr>
            <p:cNvPr id="181" name="Line 63"/>
            <p:cNvSpPr>
              <a:spLocks noChangeShapeType="1"/>
            </p:cNvSpPr>
            <p:nvPr/>
          </p:nvSpPr>
          <p:spPr bwMode="auto">
            <a:xfrm>
              <a:off x="4718" y="3754"/>
              <a:ext cx="250" cy="37"/>
            </a:xfrm>
            <a:prstGeom prst="line">
              <a:avLst/>
            </a:prstGeom>
            <a:noFill/>
            <a:ln w="9525">
              <a:solidFill>
                <a:srgbClr val="FF0000"/>
              </a:solidFill>
              <a:round/>
              <a:headEnd/>
              <a:tailEnd/>
            </a:ln>
          </p:spPr>
          <p:txBody>
            <a:bodyPr wrap="none" anchor="ctr"/>
            <a:lstStyle/>
            <a:p>
              <a:endParaRPr lang="en-US"/>
            </a:p>
          </p:txBody>
        </p:sp>
        <p:sp>
          <p:nvSpPr>
            <p:cNvPr id="182" name="Line 64"/>
            <p:cNvSpPr>
              <a:spLocks noChangeShapeType="1"/>
            </p:cNvSpPr>
            <p:nvPr/>
          </p:nvSpPr>
          <p:spPr bwMode="auto">
            <a:xfrm flipV="1">
              <a:off x="4825" y="3864"/>
              <a:ext cx="108" cy="145"/>
            </a:xfrm>
            <a:prstGeom prst="line">
              <a:avLst/>
            </a:prstGeom>
            <a:noFill/>
            <a:ln w="9525">
              <a:solidFill>
                <a:srgbClr val="FF0000"/>
              </a:solidFill>
              <a:round/>
              <a:headEnd/>
              <a:tailEnd/>
            </a:ln>
          </p:spPr>
          <p:txBody>
            <a:bodyPr wrap="none" anchor="ctr"/>
            <a:lstStyle/>
            <a:p>
              <a:endParaRPr lang="en-US"/>
            </a:p>
          </p:txBody>
        </p:sp>
        <p:sp>
          <p:nvSpPr>
            <p:cNvPr id="183" name="Line 65"/>
            <p:cNvSpPr>
              <a:spLocks noChangeShapeType="1"/>
            </p:cNvSpPr>
            <p:nvPr/>
          </p:nvSpPr>
          <p:spPr bwMode="auto">
            <a:xfrm flipV="1">
              <a:off x="4754" y="3864"/>
              <a:ext cx="179" cy="72"/>
            </a:xfrm>
            <a:prstGeom prst="line">
              <a:avLst/>
            </a:prstGeom>
            <a:noFill/>
            <a:ln w="9525">
              <a:solidFill>
                <a:srgbClr val="FF0000"/>
              </a:solidFill>
              <a:round/>
              <a:headEnd/>
              <a:tailEnd/>
            </a:ln>
          </p:spPr>
          <p:txBody>
            <a:bodyPr wrap="none" anchor="ctr"/>
            <a:lstStyle/>
            <a:p>
              <a:endParaRPr lang="en-US"/>
            </a:p>
          </p:txBody>
        </p:sp>
        <p:sp>
          <p:nvSpPr>
            <p:cNvPr id="184" name="Line 66"/>
            <p:cNvSpPr>
              <a:spLocks noChangeShapeType="1"/>
            </p:cNvSpPr>
            <p:nvPr/>
          </p:nvSpPr>
          <p:spPr bwMode="auto">
            <a:xfrm flipH="1">
              <a:off x="5147" y="3827"/>
              <a:ext cx="71" cy="109"/>
            </a:xfrm>
            <a:prstGeom prst="line">
              <a:avLst/>
            </a:prstGeom>
            <a:noFill/>
            <a:ln w="9525">
              <a:solidFill>
                <a:srgbClr val="FF0000"/>
              </a:solidFill>
              <a:round/>
              <a:headEnd/>
              <a:tailEnd/>
            </a:ln>
          </p:spPr>
          <p:txBody>
            <a:bodyPr wrap="none" anchor="ctr"/>
            <a:lstStyle/>
            <a:p>
              <a:endParaRPr lang="en-US"/>
            </a:p>
          </p:txBody>
        </p:sp>
        <p:sp>
          <p:nvSpPr>
            <p:cNvPr id="185" name="Line 67"/>
            <p:cNvSpPr>
              <a:spLocks noChangeShapeType="1"/>
            </p:cNvSpPr>
            <p:nvPr/>
          </p:nvSpPr>
          <p:spPr bwMode="auto">
            <a:xfrm>
              <a:off x="4933" y="3864"/>
              <a:ext cx="250" cy="72"/>
            </a:xfrm>
            <a:prstGeom prst="line">
              <a:avLst/>
            </a:prstGeom>
            <a:noFill/>
            <a:ln w="9525">
              <a:solidFill>
                <a:srgbClr val="FF0000"/>
              </a:solidFill>
              <a:round/>
              <a:headEnd/>
              <a:tailEnd/>
            </a:ln>
          </p:spPr>
          <p:txBody>
            <a:bodyPr wrap="none" anchor="ctr"/>
            <a:lstStyle/>
            <a:p>
              <a:endParaRPr lang="en-US"/>
            </a:p>
          </p:txBody>
        </p:sp>
      </p:grpSp>
      <p:sp>
        <p:nvSpPr>
          <p:cNvPr id="186" name="TextBox 185"/>
          <p:cNvSpPr txBox="1"/>
          <p:nvPr/>
        </p:nvSpPr>
        <p:spPr>
          <a:xfrm>
            <a:off x="386183" y="5587787"/>
            <a:ext cx="5083443" cy="769441"/>
          </a:xfrm>
          <a:prstGeom prst="rect">
            <a:avLst/>
          </a:prstGeom>
          <a:noFill/>
        </p:spPr>
        <p:txBody>
          <a:bodyPr wrap="none" rtlCol="0">
            <a:spAutoFit/>
          </a:bodyPr>
          <a:lstStyle/>
          <a:p>
            <a:r>
              <a:rPr lang="en-US" sz="4400" i="1" dirty="0">
                <a:solidFill>
                  <a:srgbClr val="FF0000"/>
                </a:solidFill>
              </a:rPr>
              <a:t>Pull out one neuron</a:t>
            </a:r>
          </a:p>
        </p:txBody>
      </p:sp>
      <p:sp>
        <p:nvSpPr>
          <p:cNvPr id="187" name="TextBox 186"/>
          <p:cNvSpPr txBox="1"/>
          <p:nvPr/>
        </p:nvSpPr>
        <p:spPr>
          <a:xfrm>
            <a:off x="4721825" y="1434427"/>
            <a:ext cx="3844322" cy="1846659"/>
          </a:xfrm>
          <a:prstGeom prst="rect">
            <a:avLst/>
          </a:prstGeom>
          <a:solidFill>
            <a:srgbClr val="87D4F7"/>
          </a:solidFill>
        </p:spPr>
        <p:txBody>
          <a:bodyPr wrap="none" rtlCol="0">
            <a:spAutoFit/>
          </a:bodyPr>
          <a:lstStyle/>
          <a:p>
            <a:r>
              <a:rPr lang="en-US" dirty="0"/>
              <a:t>Blackboard</a:t>
            </a:r>
          </a:p>
          <a:p>
            <a:r>
              <a:rPr lang="en-US" dirty="0"/>
              <a:t>       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1" grpId="0"/>
      <p:bldP spid="18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D5F706-BE1D-4565-A0EC-008544C8D995}"/>
              </a:ext>
            </a:extLst>
          </p:cNvPr>
          <p:cNvPicPr>
            <a:picLocks noChangeAspect="1"/>
          </p:cNvPicPr>
          <p:nvPr/>
        </p:nvPicPr>
        <p:blipFill>
          <a:blip r:embed="rId2"/>
          <a:stretch>
            <a:fillRect/>
          </a:stretch>
        </p:blipFill>
        <p:spPr>
          <a:xfrm>
            <a:off x="0" y="-17334"/>
            <a:ext cx="22573352" cy="12483032"/>
          </a:xfrm>
          <a:prstGeom prst="rect">
            <a:avLst/>
          </a:prstGeom>
        </p:spPr>
      </p:pic>
    </p:spTree>
    <p:extLst>
      <p:ext uri="{BB962C8B-B14F-4D97-AF65-F5344CB8AC3E}">
        <p14:creationId xmlns:p14="http://schemas.microsoft.com/office/powerpoint/2010/main" val="4073042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853F8C-EC06-4FD2-81D4-ECE5362F6F1A}"/>
              </a:ext>
            </a:extLst>
          </p:cNvPr>
          <p:cNvPicPr>
            <a:picLocks noChangeAspect="1"/>
          </p:cNvPicPr>
          <p:nvPr/>
        </p:nvPicPr>
        <p:blipFill>
          <a:blip r:embed="rId3"/>
          <a:stretch>
            <a:fillRect/>
          </a:stretch>
        </p:blipFill>
        <p:spPr>
          <a:xfrm>
            <a:off x="0" y="-1"/>
            <a:ext cx="21576461" cy="11961845"/>
          </a:xfrm>
          <a:prstGeom prst="rect">
            <a:avLst/>
          </a:prstGeom>
        </p:spPr>
      </p:pic>
    </p:spTree>
    <p:extLst>
      <p:ext uri="{BB962C8B-B14F-4D97-AF65-F5344CB8AC3E}">
        <p14:creationId xmlns:p14="http://schemas.microsoft.com/office/powerpoint/2010/main" val="2619447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8262722" y="5186473"/>
            <a:ext cx="6107109" cy="2874922"/>
            <a:chOff x="3012" y="3134"/>
            <a:chExt cx="2181" cy="1022"/>
          </a:xfrm>
        </p:grpSpPr>
        <p:sp>
          <p:nvSpPr>
            <p:cNvPr id="17429" name="Text Box 54"/>
            <p:cNvSpPr txBox="1">
              <a:spLocks noChangeArrowheads="1"/>
            </p:cNvSpPr>
            <p:nvPr/>
          </p:nvSpPr>
          <p:spPr bwMode="auto">
            <a:xfrm>
              <a:off x="3014" y="3134"/>
              <a:ext cx="131" cy="312"/>
            </a:xfrm>
            <a:prstGeom prst="rect">
              <a:avLst/>
            </a:prstGeom>
            <a:noFill/>
            <a:ln w="9525">
              <a:noFill/>
              <a:miter lim="800000"/>
              <a:headEnd/>
              <a:tailEnd/>
            </a:ln>
          </p:spPr>
          <p:txBody>
            <a:bodyPr wrap="none">
              <a:spAutoFit/>
            </a:bodyPr>
            <a:lstStyle/>
            <a:p>
              <a:r>
                <a:rPr lang="fr-CH" sz="5100" i="1" dirty="0"/>
                <a:t>I</a:t>
              </a:r>
              <a:endParaRPr lang="fr-FR" sz="5100" i="1" dirty="0"/>
            </a:p>
          </p:txBody>
        </p:sp>
        <p:sp>
          <p:nvSpPr>
            <p:cNvPr id="17430" name="Line 55"/>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17431" name="Line 56"/>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17432" name="Freeform 57"/>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17433" name="Line 58"/>
            <p:cNvSpPr>
              <a:spLocks noChangeShapeType="1"/>
            </p:cNvSpPr>
            <p:nvPr/>
          </p:nvSpPr>
          <p:spPr bwMode="auto">
            <a:xfrm>
              <a:off x="3242" y="3657"/>
              <a:ext cx="1860" cy="0"/>
            </a:xfrm>
            <a:prstGeom prst="line">
              <a:avLst/>
            </a:prstGeom>
            <a:noFill/>
            <a:ln w="952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7415" name="Object 59"/>
                <p:cNvSpPr txBox="1"/>
                <p:nvPr/>
              </p:nvSpPr>
              <p:spPr bwMode="auto">
                <a:xfrm>
                  <a:off x="3012" y="3475"/>
                  <a:ext cx="178" cy="268"/>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17415" name="Object 59"/>
                <p:cNvSpPr txBox="1">
                  <a:spLocks noRot="1" noChangeAspect="1" noMove="1" noResize="1" noEditPoints="1" noAdjustHandles="1" noChangeArrowheads="1" noChangeShapeType="1" noTextEdit="1"/>
                </p:cNvSpPr>
                <p:nvPr/>
              </p:nvSpPr>
              <p:spPr bwMode="auto">
                <a:xfrm>
                  <a:off x="3012" y="3475"/>
                  <a:ext cx="178" cy="268"/>
                </a:xfrm>
                <a:prstGeom prst="rect">
                  <a:avLst/>
                </a:prstGeom>
                <a:blipFill>
                  <a:blip r:embed="rId3"/>
                  <a:stretch>
                    <a:fillRect/>
                  </a:stretch>
                </a:blipFill>
                <a:ln>
                  <a:noFill/>
                </a:ln>
              </p:spPr>
              <p:txBody>
                <a:bodyPr/>
                <a:lstStyle/>
                <a:p>
                  <a:r>
                    <a:rPr lang="zh-CN" altLang="en-US">
                      <a:noFill/>
                    </a:rPr>
                    <a:t> </a:t>
                  </a:r>
                </a:p>
              </p:txBody>
            </p:sp>
          </mc:Fallback>
        </mc:AlternateContent>
      </p:grpSp>
      <p:grpSp>
        <p:nvGrpSpPr>
          <p:cNvPr id="3" name="Group 60"/>
          <p:cNvGrpSpPr>
            <a:grpSpLocks/>
          </p:cNvGrpSpPr>
          <p:nvPr/>
        </p:nvGrpSpPr>
        <p:grpSpPr bwMode="auto">
          <a:xfrm>
            <a:off x="9366494" y="2193025"/>
            <a:ext cx="9178036" cy="2604871"/>
            <a:chOff x="2426" y="2024"/>
            <a:chExt cx="2949" cy="926"/>
          </a:xfrm>
        </p:grpSpPr>
        <mc:AlternateContent xmlns:mc="http://schemas.openxmlformats.org/markup-compatibility/2006">
          <mc:Choice xmlns:a14="http://schemas.microsoft.com/office/drawing/2010/main" Requires="a14">
            <p:sp>
              <p:nvSpPr>
                <p:cNvPr id="17414" name="Object 61"/>
                <p:cNvSpPr txBox="1"/>
                <p:nvPr/>
              </p:nvSpPr>
              <p:spPr bwMode="auto">
                <a:xfrm>
                  <a:off x="2526" y="2295"/>
                  <a:ext cx="1875" cy="499"/>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e>
                        </m:nary>
                        <m:r>
                          <a:rPr lang="zh-CN" altLang="en-US" i="1">
                            <a:solidFill>
                              <a:srgbClr val="000000"/>
                            </a:solidFill>
                            <a:latin typeface="Cambria Math" panose="02040503050406030204" pitchFamily="18" charset="0"/>
                          </a:rPr>
                          <m:t>)</m:t>
                        </m:r>
                      </m:oMath>
                    </m:oMathPara>
                  </a14:m>
                  <a:endParaRPr lang="zh-CN" altLang="en-US"/>
                </a:p>
              </p:txBody>
            </p:sp>
          </mc:Choice>
          <mc:Fallback>
            <p:sp>
              <p:nvSpPr>
                <p:cNvPr id="17414" name="Object 61"/>
                <p:cNvSpPr txBox="1">
                  <a:spLocks noRot="1" noChangeAspect="1" noMove="1" noResize="1" noEditPoints="1" noAdjustHandles="1" noChangeArrowheads="1" noChangeShapeType="1" noTextEdit="1"/>
                </p:cNvSpPr>
                <p:nvPr/>
              </p:nvSpPr>
              <p:spPr bwMode="auto">
                <a:xfrm>
                  <a:off x="2526" y="2295"/>
                  <a:ext cx="1875" cy="499"/>
                </a:xfrm>
                <a:prstGeom prst="rect">
                  <a:avLst/>
                </a:prstGeom>
                <a:blipFill>
                  <a:blip r:embed="rId4"/>
                  <a:stretch>
                    <a:fillRect/>
                  </a:stretch>
                </a:blipFill>
                <a:ln>
                  <a:noFill/>
                </a:ln>
              </p:spPr>
              <p:txBody>
                <a:bodyPr/>
                <a:lstStyle/>
                <a:p>
                  <a:r>
                    <a:rPr lang="zh-CN" altLang="en-US">
                      <a:noFill/>
                    </a:rPr>
                    <a:t> </a:t>
                  </a:r>
                </a:p>
              </p:txBody>
            </p:sp>
          </mc:Fallback>
        </mc:AlternateContent>
        <p:sp>
          <p:nvSpPr>
            <p:cNvPr id="17427" name="Text Box 63"/>
            <p:cNvSpPr txBox="1">
              <a:spLocks noChangeArrowheads="1"/>
            </p:cNvSpPr>
            <p:nvPr/>
          </p:nvSpPr>
          <p:spPr bwMode="auto">
            <a:xfrm>
              <a:off x="3829" y="2638"/>
              <a:ext cx="524" cy="312"/>
            </a:xfrm>
            <a:prstGeom prst="rect">
              <a:avLst/>
            </a:prstGeom>
            <a:noFill/>
            <a:ln w="9525">
              <a:noFill/>
              <a:miter lim="800000"/>
              <a:headEnd/>
              <a:tailEnd/>
            </a:ln>
          </p:spPr>
          <p:txBody>
            <a:bodyPr wrap="none">
              <a:spAutoFit/>
            </a:bodyPr>
            <a:lstStyle/>
            <a:p>
              <a:r>
                <a:rPr lang="fr-CH" sz="5100" dirty="0">
                  <a:solidFill>
                    <a:srgbClr val="FF0000"/>
                  </a:solidFill>
                </a:rPr>
                <a:t>EPSC</a:t>
              </a:r>
              <a:endParaRPr lang="fr-FR" sz="5100" dirty="0">
                <a:solidFill>
                  <a:srgbClr val="FF0000"/>
                </a:solidFill>
              </a:endParaRPr>
            </a:p>
          </p:txBody>
        </p:sp>
        <p:sp>
          <p:nvSpPr>
            <p:cNvPr id="17428" name="Text Box 64"/>
            <p:cNvSpPr txBox="1">
              <a:spLocks noChangeArrowheads="1"/>
            </p:cNvSpPr>
            <p:nvPr/>
          </p:nvSpPr>
          <p:spPr bwMode="auto">
            <a:xfrm>
              <a:off x="2426" y="2024"/>
              <a:ext cx="2949" cy="312"/>
            </a:xfrm>
            <a:prstGeom prst="rect">
              <a:avLst/>
            </a:prstGeom>
            <a:noFill/>
            <a:ln w="9525">
              <a:noFill/>
              <a:miter lim="800000"/>
              <a:headEnd/>
              <a:tailEnd/>
            </a:ln>
          </p:spPr>
          <p:txBody>
            <a:bodyPr wrap="none">
              <a:spAutoFit/>
            </a:bodyPr>
            <a:lstStyle/>
            <a:p>
              <a:r>
                <a:rPr lang="fr-CH" sz="5100" b="1" dirty="0" err="1"/>
                <a:t>Synaptic</a:t>
              </a:r>
              <a:r>
                <a:rPr lang="fr-CH" sz="5100" b="1" dirty="0"/>
                <a:t> </a:t>
              </a:r>
              <a:r>
                <a:rPr lang="fr-CH" sz="5100" b="1" dirty="0" err="1"/>
                <a:t>current</a:t>
              </a:r>
              <a:r>
                <a:rPr lang="fr-CH" sz="5100" b="1" dirty="0"/>
                <a:t> pulses of </a:t>
              </a:r>
              <a:r>
                <a:rPr lang="fr-CH" sz="5100" b="1" dirty="0" err="1"/>
                <a:t>shape</a:t>
              </a:r>
              <a:r>
                <a:rPr lang="fr-CH" sz="5100" b="1" dirty="0"/>
                <a:t> </a:t>
              </a:r>
              <a:r>
                <a:rPr lang="fr-CH" sz="5100" b="1" i="1" dirty="0">
                  <a:latin typeface="Symbol" pitchFamily="18" charset="2"/>
                </a:rPr>
                <a:t>a</a:t>
              </a:r>
              <a:endParaRPr lang="fr-FR" sz="5100" b="1" i="1" dirty="0">
                <a:latin typeface="Symbol" pitchFamily="18" charset="2"/>
              </a:endParaRPr>
            </a:p>
          </p:txBody>
        </p:sp>
      </p:grpSp>
      <mc:AlternateContent xmlns:mc="http://schemas.openxmlformats.org/markup-compatibility/2006">
        <mc:Choice xmlns:a14="http://schemas.microsoft.com/office/drawing/2010/main" Requires="a14">
          <p:sp>
            <p:nvSpPr>
              <p:cNvPr id="383042" name="Object 66"/>
              <p:cNvSpPr txBox="1"/>
              <p:nvPr/>
            </p:nvSpPr>
            <p:spPr bwMode="auto">
              <a:xfrm>
                <a:off x="12482930" y="5777209"/>
                <a:ext cx="1733099" cy="75108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2" name="Object 66"/>
              <p:cNvSpPr txBox="1">
                <a:spLocks noRot="1" noChangeAspect="1" noMove="1" noResize="1" noEditPoints="1" noAdjustHandles="1" noChangeArrowheads="1" noChangeShapeType="1" noTextEdit="1"/>
              </p:cNvSpPr>
              <p:nvPr/>
            </p:nvSpPr>
            <p:spPr bwMode="auto">
              <a:xfrm>
                <a:off x="12482930" y="5777209"/>
                <a:ext cx="1733099" cy="751080"/>
              </a:xfrm>
              <a:prstGeom prst="rect">
                <a:avLst/>
              </a:prstGeom>
              <a:blipFill>
                <a:blip r:embed="rId5"/>
                <a:stretch>
                  <a:fillRect/>
                </a:stretch>
              </a:blipFill>
              <a:ln>
                <a:noFill/>
              </a:ln>
            </p:spPr>
            <p:txBody>
              <a:bodyPr/>
              <a:lstStyle/>
              <a:p>
                <a:r>
                  <a:rPr lang="zh-CN" altLang="en-US">
                    <a:noFill/>
                  </a:rPr>
                  <a:t> </a:t>
                </a:r>
              </a:p>
            </p:txBody>
          </p:sp>
        </mc:Fallback>
      </mc:AlternateContent>
      <p:sp>
        <p:nvSpPr>
          <p:cNvPr id="383043" name="AutoShape 67"/>
          <p:cNvSpPr>
            <a:spLocks/>
          </p:cNvSpPr>
          <p:nvPr/>
        </p:nvSpPr>
        <p:spPr bwMode="auto">
          <a:xfrm rot="-5400000">
            <a:off x="13282464" y="2870505"/>
            <a:ext cx="509160" cy="4764145"/>
          </a:xfrm>
          <a:prstGeom prst="leftBrace">
            <a:avLst>
              <a:gd name="adj1" fmla="val 58471"/>
              <a:gd name="adj2" fmla="val 50000"/>
            </a:avLst>
          </a:prstGeom>
          <a:noFill/>
          <a:ln w="9525">
            <a:solidFill>
              <a:srgbClr val="FF0000"/>
            </a:solidFill>
            <a:round/>
            <a:headEnd/>
            <a:tailEnd/>
          </a:ln>
        </p:spPr>
        <p:txBody>
          <a:bodyPr wrap="none" lIns="192911" tIns="96455" rIns="192911" bIns="96455" anchor="ctr"/>
          <a:lstStyle/>
          <a:p>
            <a:endParaRPr lang="en-US"/>
          </a:p>
        </p:txBody>
      </p:sp>
      <p:grpSp>
        <p:nvGrpSpPr>
          <p:cNvPr id="4" name="Group 124"/>
          <p:cNvGrpSpPr/>
          <p:nvPr/>
        </p:nvGrpSpPr>
        <p:grpSpPr>
          <a:xfrm>
            <a:off x="1041956" y="5455801"/>
            <a:ext cx="5988880" cy="2480035"/>
            <a:chOff x="1041956" y="6081439"/>
            <a:chExt cx="5988880" cy="2480035"/>
          </a:xfrm>
        </p:grpSpPr>
        <mc:AlternateContent xmlns:mc="http://schemas.openxmlformats.org/markup-compatibility/2006">
          <mc:Choice xmlns:a14="http://schemas.microsoft.com/office/drawing/2010/main" Requires="a14">
            <p:sp>
              <p:nvSpPr>
                <p:cNvPr id="17411" name="Object 68"/>
                <p:cNvSpPr txBox="1"/>
                <p:nvPr/>
              </p:nvSpPr>
              <p:spPr bwMode="auto">
                <a:xfrm>
                  <a:off x="1108249" y="7157770"/>
                  <a:ext cx="5586199" cy="1403704"/>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7411" name="Object 68"/>
                <p:cNvSpPr txBox="1">
                  <a:spLocks noRot="1" noChangeAspect="1" noMove="1" noResize="1" noEditPoints="1" noAdjustHandles="1" noChangeArrowheads="1" noChangeShapeType="1" noTextEdit="1"/>
                </p:cNvSpPr>
                <p:nvPr/>
              </p:nvSpPr>
              <p:spPr bwMode="auto">
                <a:xfrm>
                  <a:off x="1108249" y="7157770"/>
                  <a:ext cx="5586199" cy="1403704"/>
                </a:xfrm>
                <a:prstGeom prst="rect">
                  <a:avLst/>
                </a:prstGeom>
                <a:blipFill>
                  <a:blip r:embed="rId6"/>
                  <a:stretch>
                    <a:fillRect/>
                  </a:stretch>
                </a:blipFill>
                <a:ln>
                  <a:noFill/>
                </a:ln>
              </p:spPr>
              <p:txBody>
                <a:bodyPr/>
                <a:lstStyle/>
                <a:p>
                  <a:r>
                    <a:rPr lang="zh-CN" altLang="en-US">
                      <a:noFill/>
                    </a:rPr>
                    <a:t> </a:t>
                  </a:r>
                </a:p>
              </p:txBody>
            </p:sp>
          </mc:Fallback>
        </mc:AlternateContent>
        <p:sp>
          <p:nvSpPr>
            <p:cNvPr id="17424" name="Text Box 70"/>
            <p:cNvSpPr txBox="1">
              <a:spLocks noChangeArrowheads="1"/>
            </p:cNvSpPr>
            <p:nvPr/>
          </p:nvSpPr>
          <p:spPr bwMode="auto">
            <a:xfrm>
              <a:off x="1041956" y="6081439"/>
              <a:ext cx="5988880" cy="979624"/>
            </a:xfrm>
            <a:prstGeom prst="rect">
              <a:avLst/>
            </a:prstGeom>
            <a:noFill/>
            <a:ln w="9525">
              <a:noFill/>
              <a:miter lim="800000"/>
              <a:headEnd/>
              <a:tailEnd/>
            </a:ln>
          </p:spPr>
          <p:txBody>
            <a:bodyPr wrap="none" lIns="192911" tIns="96455" rIns="192911" bIns="96455">
              <a:spAutoFit/>
            </a:bodyPr>
            <a:lstStyle/>
            <a:p>
              <a:r>
                <a:rPr lang="fr-CH" sz="5100" i="1" dirty="0">
                  <a:solidFill>
                    <a:srgbClr val="FF0000"/>
                  </a:solidFill>
                </a:rPr>
                <a:t>Passive membrane</a:t>
              </a:r>
              <a:endParaRPr lang="fr-FR" sz="5100" i="1" dirty="0">
                <a:solidFill>
                  <a:srgbClr val="FF0000"/>
                </a:solidFill>
              </a:endParaRPr>
            </a:p>
          </p:txBody>
        </p:sp>
      </p:grpSp>
      <mc:AlternateContent xmlns:mc="http://schemas.openxmlformats.org/markup-compatibility/2006">
        <mc:Choice xmlns:a14="http://schemas.microsoft.com/office/drawing/2010/main" Requires="a14">
          <p:sp>
            <p:nvSpPr>
              <p:cNvPr id="383049" name="Object 73"/>
              <p:cNvSpPr txBox="1"/>
              <p:nvPr/>
            </p:nvSpPr>
            <p:spPr bwMode="auto">
              <a:xfrm>
                <a:off x="16153080" y="6702322"/>
                <a:ext cx="4125940" cy="852349"/>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𝑓𝑙𝑢𝑐𝑡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9" name="Object 73"/>
              <p:cNvSpPr txBox="1">
                <a:spLocks noRot="1" noChangeAspect="1" noMove="1" noResize="1" noEditPoints="1" noAdjustHandles="1" noChangeArrowheads="1" noChangeShapeType="1" noTextEdit="1"/>
              </p:cNvSpPr>
              <p:nvPr/>
            </p:nvSpPr>
            <p:spPr bwMode="auto">
              <a:xfrm>
                <a:off x="16153080" y="6702322"/>
                <a:ext cx="4125940" cy="852349"/>
              </a:xfrm>
              <a:prstGeom prst="rect">
                <a:avLst/>
              </a:prstGeom>
              <a:blipFill>
                <a:blip r:embed="rId7"/>
                <a:stretch>
                  <a:fillRect/>
                </a:stretch>
              </a:blipFill>
              <a:ln>
                <a:noFill/>
              </a:ln>
            </p:spPr>
            <p:txBody>
              <a:bodyPr/>
              <a:lstStyle/>
              <a:p>
                <a:r>
                  <a:rPr lang="zh-CN" altLang="en-US">
                    <a:noFill/>
                  </a:rPr>
                  <a:t> </a:t>
                </a:r>
              </a:p>
            </p:txBody>
          </p:sp>
        </mc:Fallback>
      </mc:AlternateContent>
      <p:grpSp>
        <p:nvGrpSpPr>
          <p:cNvPr id="5" name="Group 92"/>
          <p:cNvGrpSpPr/>
          <p:nvPr/>
        </p:nvGrpSpPr>
        <p:grpSpPr>
          <a:xfrm>
            <a:off x="786641" y="1878622"/>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lang="en-US" sz="6600" dirty="0">
                <a:solidFill>
                  <a:srgbClr val="FF0000"/>
                </a:solidFill>
                <a:latin typeface="Impact" charset="0"/>
                <a:ea typeface="ＭＳ Ｐゴシック" charset="0"/>
                <a:cs typeface="Impact" charset="0"/>
              </a:rPr>
              <a:t>. Fluctuation of current/potential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132"/>
          <p:cNvGrpSpPr/>
          <p:nvPr/>
        </p:nvGrpSpPr>
        <p:grpSpPr>
          <a:xfrm>
            <a:off x="697827" y="8398041"/>
            <a:ext cx="13453593" cy="2021308"/>
            <a:chOff x="697827" y="8398041"/>
            <a:chExt cx="13453593" cy="2021308"/>
          </a:xfrm>
        </p:grpSpPr>
        <p:cxnSp>
          <p:nvCxnSpPr>
            <p:cNvPr id="126" name="Straight Arrow Connector 125"/>
            <p:cNvCxnSpPr/>
            <p:nvPr/>
          </p:nvCxnSpPr>
          <p:spPr>
            <a:xfrm flipV="1">
              <a:off x="8906755" y="10419347"/>
              <a:ext cx="524466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8906755" y="8398041"/>
              <a:ext cx="0" cy="2021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697827" y="9188641"/>
              <a:ext cx="7654660" cy="969496"/>
            </a:xfrm>
            <a:prstGeom prst="rect">
              <a:avLst/>
            </a:prstGeom>
            <a:noFill/>
          </p:spPr>
          <p:txBody>
            <a:bodyPr wrap="none" rtlCol="0">
              <a:spAutoFit/>
            </a:bodyPr>
            <a:lstStyle/>
            <a:p>
              <a:r>
                <a:rPr lang="en-US" dirty="0">
                  <a:sym typeface="Wingdings" pitchFamily="2" charset="2"/>
                </a:rPr>
                <a:t> Fluctuating potential</a:t>
              </a:r>
              <a:endParaRPr lang="en-US" dirty="0"/>
            </a:p>
          </p:txBody>
        </p:sp>
      </p:grpSp>
      <p:grpSp>
        <p:nvGrpSpPr>
          <p:cNvPr id="7" name="Group 133"/>
          <p:cNvGrpSpPr/>
          <p:nvPr/>
        </p:nvGrpSpPr>
        <p:grpSpPr>
          <a:xfrm>
            <a:off x="14991348" y="8825498"/>
            <a:ext cx="6256421" cy="2941385"/>
            <a:chOff x="3665556" y="3856038"/>
            <a:chExt cx="3713144" cy="1593850"/>
          </a:xfrm>
        </p:grpSpPr>
        <p:sp>
          <p:nvSpPr>
            <p:cNvPr id="135" name="Text Box 13"/>
            <p:cNvSpPr txBox="1">
              <a:spLocks noChangeArrowheads="1"/>
            </p:cNvSpPr>
            <p:nvPr/>
          </p:nvSpPr>
          <p:spPr bwMode="auto">
            <a:xfrm>
              <a:off x="4119563" y="3856038"/>
              <a:ext cx="184150" cy="457200"/>
            </a:xfrm>
            <a:prstGeom prst="rect">
              <a:avLst/>
            </a:prstGeom>
            <a:noFill/>
            <a:ln w="9525">
              <a:noFill/>
              <a:miter lim="800000"/>
              <a:headEnd/>
              <a:tailEnd/>
            </a:ln>
          </p:spPr>
          <p:txBody>
            <a:bodyPr wrap="none">
              <a:spAutoFit/>
            </a:bodyPr>
            <a:lstStyle/>
            <a:p>
              <a:endParaRPr lang="fr-FR" sz="2400"/>
            </a:p>
          </p:txBody>
        </p:sp>
        <p:sp>
          <p:nvSpPr>
            <p:cNvPr id="136" name="Freeform 14"/>
            <p:cNvSpPr>
              <a:spLocks/>
            </p:cNvSpPr>
            <p:nvPr/>
          </p:nvSpPr>
          <p:spPr bwMode="auto">
            <a:xfrm>
              <a:off x="4217988" y="4338638"/>
              <a:ext cx="1370012" cy="519112"/>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137" name="Text Box 15"/>
            <p:cNvSpPr txBox="1">
              <a:spLocks noChangeArrowheads="1"/>
            </p:cNvSpPr>
            <p:nvPr/>
          </p:nvSpPr>
          <p:spPr bwMode="auto">
            <a:xfrm>
              <a:off x="4395788" y="4086225"/>
              <a:ext cx="406426" cy="316872"/>
            </a:xfrm>
            <a:prstGeom prst="rect">
              <a:avLst/>
            </a:prstGeom>
            <a:noFill/>
            <a:ln w="9525">
              <a:noFill/>
              <a:miter lim="800000"/>
              <a:headEnd/>
              <a:tailEnd/>
            </a:ln>
          </p:spPr>
          <p:txBody>
            <a:bodyPr wrap="none">
              <a:spAutoFit/>
            </a:bodyPr>
            <a:lstStyle/>
            <a:p>
              <a:r>
                <a:rPr lang="en-US" sz="3200" i="1" dirty="0">
                  <a:solidFill>
                    <a:srgbClr val="FF0000"/>
                  </a:solidFill>
                </a:rPr>
                <a:t>I(t)</a:t>
              </a:r>
            </a:p>
          </p:txBody>
        </p:sp>
        <p:sp>
          <p:nvSpPr>
            <p:cNvPr id="138" name="Line 16"/>
            <p:cNvSpPr>
              <a:spLocks noChangeShapeType="1"/>
            </p:cNvSpPr>
            <p:nvPr/>
          </p:nvSpPr>
          <p:spPr bwMode="auto">
            <a:xfrm>
              <a:off x="4160838" y="4630738"/>
              <a:ext cx="1527175" cy="0"/>
            </a:xfrm>
            <a:prstGeom prst="line">
              <a:avLst/>
            </a:prstGeom>
            <a:noFill/>
            <a:ln w="9525">
              <a:solidFill>
                <a:schemeClr val="tx1"/>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39" name="Object 19"/>
                <p:cNvSpPr txBox="1"/>
                <p:nvPr/>
              </p:nvSpPr>
              <p:spPr bwMode="auto">
                <a:xfrm>
                  <a:off x="3665556" y="4369371"/>
                  <a:ext cx="339725" cy="50641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oMath>
                    </m:oMathPara>
                  </a14:m>
                  <a:endParaRPr lang="zh-CN" altLang="en-US"/>
                </a:p>
              </p:txBody>
            </p:sp>
          </mc:Choice>
          <mc:Fallback>
            <p:sp>
              <p:nvSpPr>
                <p:cNvPr id="139" name="Object 19"/>
                <p:cNvSpPr txBox="1">
                  <a:spLocks noRot="1" noChangeAspect="1" noMove="1" noResize="1" noEditPoints="1" noAdjustHandles="1" noChangeArrowheads="1" noChangeShapeType="1" noTextEdit="1"/>
                </p:cNvSpPr>
                <p:nvPr/>
              </p:nvSpPr>
              <p:spPr bwMode="auto">
                <a:xfrm>
                  <a:off x="3665556" y="4369371"/>
                  <a:ext cx="339725" cy="506412"/>
                </a:xfrm>
                <a:prstGeom prst="rect">
                  <a:avLst/>
                </a:prstGeom>
                <a:blipFill>
                  <a:blip r:embed="rId8"/>
                  <a:stretch>
                    <a:fillRect/>
                  </a:stretch>
                </a:blipFill>
                <a:ln>
                  <a:noFill/>
                </a:ln>
              </p:spPr>
              <p:txBody>
                <a:bodyPr/>
                <a:lstStyle/>
                <a:p>
                  <a:r>
                    <a:rPr lang="zh-CN" altLang="en-US">
                      <a:noFill/>
                    </a:rPr>
                    <a:t> </a:t>
                  </a:r>
                </a:p>
              </p:txBody>
            </p:sp>
          </mc:Fallback>
        </mc:AlternateContent>
        <p:sp>
          <p:nvSpPr>
            <p:cNvPr id="140" name="Oval 80"/>
            <p:cNvSpPr>
              <a:spLocks noChangeArrowheads="1"/>
            </p:cNvSpPr>
            <p:nvPr/>
          </p:nvSpPr>
          <p:spPr bwMode="auto">
            <a:xfrm>
              <a:off x="6457950" y="4483100"/>
              <a:ext cx="360363" cy="360363"/>
            </a:xfrm>
            <a:prstGeom prst="ellipse">
              <a:avLst/>
            </a:prstGeom>
            <a:solidFill>
              <a:srgbClr val="FFFF00"/>
            </a:solidFill>
            <a:ln w="9525">
              <a:solidFill>
                <a:schemeClr val="tx1"/>
              </a:solidFill>
              <a:round/>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41" name="Object 81"/>
                <p:cNvSpPr txBox="1"/>
                <p:nvPr/>
              </p:nvSpPr>
              <p:spPr bwMode="auto">
                <a:xfrm>
                  <a:off x="5757863" y="4270375"/>
                  <a:ext cx="339725" cy="42862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𝜎</m:t>
                        </m:r>
                      </m:oMath>
                    </m:oMathPara>
                  </a14:m>
                  <a:endParaRPr lang="zh-CN" altLang="en-US"/>
                </a:p>
              </p:txBody>
            </p:sp>
          </mc:Choice>
          <mc:Fallback>
            <p:sp>
              <p:nvSpPr>
                <p:cNvPr id="141" name="Object 81"/>
                <p:cNvSpPr txBox="1">
                  <a:spLocks noRot="1" noChangeAspect="1" noMove="1" noResize="1" noEditPoints="1" noAdjustHandles="1" noChangeArrowheads="1" noChangeShapeType="1" noTextEdit="1"/>
                </p:cNvSpPr>
                <p:nvPr/>
              </p:nvSpPr>
              <p:spPr bwMode="auto">
                <a:xfrm>
                  <a:off x="5757863" y="4270375"/>
                  <a:ext cx="339725" cy="428625"/>
                </a:xfrm>
                <a:prstGeom prst="rect">
                  <a:avLst/>
                </a:prstGeom>
                <a:blipFill>
                  <a:blip r:embed="rId9"/>
                  <a:stretch>
                    <a:fillRect/>
                  </a:stretch>
                </a:blipFill>
                <a:ln>
                  <a:noFill/>
                </a:ln>
              </p:spPr>
              <p:txBody>
                <a:bodyPr/>
                <a:lstStyle/>
                <a:p>
                  <a:r>
                    <a:rPr lang="zh-CN" altLang="en-US">
                      <a:noFill/>
                    </a:rPr>
                    <a:t> </a:t>
                  </a:r>
                </a:p>
              </p:txBody>
            </p:sp>
          </mc:Fallback>
        </mc:AlternateContent>
        <p:sp>
          <p:nvSpPr>
            <p:cNvPr id="142" name="Line 82"/>
            <p:cNvSpPr>
              <a:spLocks noChangeShapeType="1"/>
            </p:cNvSpPr>
            <p:nvPr/>
          </p:nvSpPr>
          <p:spPr bwMode="auto">
            <a:xfrm flipV="1">
              <a:off x="5665788" y="4384675"/>
              <a:ext cx="0" cy="242888"/>
            </a:xfrm>
            <a:prstGeom prst="line">
              <a:avLst/>
            </a:prstGeom>
            <a:noFill/>
            <a:ln w="9525">
              <a:solidFill>
                <a:schemeClr val="accent2"/>
              </a:solidFill>
              <a:round/>
              <a:headEnd/>
              <a:tailEnd type="triangle" w="med" len="med"/>
            </a:ln>
          </p:spPr>
          <p:txBody>
            <a:bodyPr/>
            <a:lstStyle/>
            <a:p>
              <a:endParaRPr lang="en-US"/>
            </a:p>
          </p:txBody>
        </p:sp>
        <p:sp>
          <p:nvSpPr>
            <p:cNvPr id="143" name="Line 83"/>
            <p:cNvSpPr>
              <a:spLocks noChangeShapeType="1"/>
            </p:cNvSpPr>
            <p:nvPr/>
          </p:nvSpPr>
          <p:spPr bwMode="auto">
            <a:xfrm>
              <a:off x="5810250" y="3979863"/>
              <a:ext cx="647700" cy="503237"/>
            </a:xfrm>
            <a:prstGeom prst="line">
              <a:avLst/>
            </a:prstGeom>
            <a:noFill/>
            <a:ln w="57150">
              <a:solidFill>
                <a:schemeClr val="accent2"/>
              </a:solidFill>
              <a:round/>
              <a:headEnd/>
              <a:tailEnd type="triangle" w="med" len="med"/>
            </a:ln>
          </p:spPr>
          <p:txBody>
            <a:bodyPr/>
            <a:lstStyle/>
            <a:p>
              <a:endParaRPr lang="en-US"/>
            </a:p>
          </p:txBody>
        </p:sp>
        <p:sp>
          <p:nvSpPr>
            <p:cNvPr id="144" name="Text Box 84"/>
            <p:cNvSpPr txBox="1">
              <a:spLocks noChangeArrowheads="1"/>
            </p:cNvSpPr>
            <p:nvPr/>
          </p:nvSpPr>
          <p:spPr bwMode="auto">
            <a:xfrm>
              <a:off x="4081463" y="4987925"/>
              <a:ext cx="3297237" cy="461963"/>
            </a:xfrm>
            <a:prstGeom prst="rect">
              <a:avLst/>
            </a:prstGeom>
            <a:noFill/>
            <a:ln w="9525">
              <a:noFill/>
              <a:miter lim="800000"/>
              <a:headEnd/>
              <a:tailEnd/>
            </a:ln>
          </p:spPr>
          <p:txBody>
            <a:bodyPr wrap="none">
              <a:spAutoFit/>
            </a:bodyPr>
            <a:lstStyle/>
            <a:p>
              <a:r>
                <a:rPr lang="fr-CH" sz="2400" i="1">
                  <a:solidFill>
                    <a:schemeClr val="accent2"/>
                  </a:solidFill>
                </a:rPr>
                <a:t>Fluctuating input current</a:t>
              </a:r>
              <a:endParaRPr lang="fr-FR" sz="2400" i="1">
                <a:solidFill>
                  <a:schemeClr val="accent2"/>
                </a:solidFill>
              </a:endParaRPr>
            </a:p>
          </p:txBody>
        </p:sp>
      </p:grpSp>
      <p:sp>
        <p:nvSpPr>
          <p:cNvPr id="125" name="Freeform 124"/>
          <p:cNvSpPr/>
          <p:nvPr/>
        </p:nvSpPr>
        <p:spPr>
          <a:xfrm>
            <a:off x="8951494" y="8406064"/>
            <a:ext cx="6039853" cy="1403683"/>
          </a:xfrm>
          <a:custGeom>
            <a:avLst/>
            <a:gdLst>
              <a:gd name="connsiteX0" fmla="*/ 0 w 5293894"/>
              <a:gd name="connsiteY0" fmla="*/ 737936 h 1403683"/>
              <a:gd name="connsiteX1" fmla="*/ 288758 w 5293894"/>
              <a:gd name="connsiteY1" fmla="*/ 882315 h 1403683"/>
              <a:gd name="connsiteX2" fmla="*/ 385010 w 5293894"/>
              <a:gd name="connsiteY2" fmla="*/ 1171073 h 1403683"/>
              <a:gd name="connsiteX3" fmla="*/ 673768 w 5293894"/>
              <a:gd name="connsiteY3" fmla="*/ 1074820 h 1403683"/>
              <a:gd name="connsiteX4" fmla="*/ 1155031 w 5293894"/>
              <a:gd name="connsiteY4" fmla="*/ 1219199 h 1403683"/>
              <a:gd name="connsiteX5" fmla="*/ 1636294 w 5293894"/>
              <a:gd name="connsiteY5" fmla="*/ 1267325 h 1403683"/>
              <a:gd name="connsiteX6" fmla="*/ 2021305 w 5293894"/>
              <a:gd name="connsiteY6" fmla="*/ 737936 h 1403683"/>
              <a:gd name="connsiteX7" fmla="*/ 2454442 w 5293894"/>
              <a:gd name="connsiteY7" fmla="*/ 64168 h 1403683"/>
              <a:gd name="connsiteX8" fmla="*/ 2743200 w 5293894"/>
              <a:gd name="connsiteY8" fmla="*/ 352925 h 1403683"/>
              <a:gd name="connsiteX9" fmla="*/ 3176337 w 5293894"/>
              <a:gd name="connsiteY9" fmla="*/ 737936 h 1403683"/>
              <a:gd name="connsiteX10" fmla="*/ 3850105 w 5293894"/>
              <a:gd name="connsiteY10" fmla="*/ 497304 h 1403683"/>
              <a:gd name="connsiteX11" fmla="*/ 4379494 w 5293894"/>
              <a:gd name="connsiteY11" fmla="*/ 834189 h 1403683"/>
              <a:gd name="connsiteX12" fmla="*/ 4812631 w 5293894"/>
              <a:gd name="connsiteY12" fmla="*/ 1363578 h 1403683"/>
              <a:gd name="connsiteX13" fmla="*/ 5293894 w 5293894"/>
              <a:gd name="connsiteY13" fmla="*/ 1074820 h 140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93894" h="1403683">
                <a:moveTo>
                  <a:pt x="0" y="737936"/>
                </a:moveTo>
                <a:cubicBezTo>
                  <a:pt x="112295" y="774031"/>
                  <a:pt x="224590" y="810126"/>
                  <a:pt x="288758" y="882315"/>
                </a:cubicBezTo>
                <a:cubicBezTo>
                  <a:pt x="352926" y="954504"/>
                  <a:pt x="320842" y="1138989"/>
                  <a:pt x="385010" y="1171073"/>
                </a:cubicBezTo>
                <a:cubicBezTo>
                  <a:pt x="449178" y="1203157"/>
                  <a:pt x="545431" y="1066799"/>
                  <a:pt x="673768" y="1074820"/>
                </a:cubicBezTo>
                <a:cubicBezTo>
                  <a:pt x="802105" y="1082841"/>
                  <a:pt x="994610" y="1187115"/>
                  <a:pt x="1155031" y="1219199"/>
                </a:cubicBezTo>
                <a:cubicBezTo>
                  <a:pt x="1315452" y="1251283"/>
                  <a:pt x="1491915" y="1347536"/>
                  <a:pt x="1636294" y="1267325"/>
                </a:cubicBezTo>
                <a:cubicBezTo>
                  <a:pt x="1780673" y="1187115"/>
                  <a:pt x="1884947" y="938462"/>
                  <a:pt x="2021305" y="737936"/>
                </a:cubicBezTo>
                <a:cubicBezTo>
                  <a:pt x="2157663" y="537410"/>
                  <a:pt x="2334126" y="128336"/>
                  <a:pt x="2454442" y="64168"/>
                </a:cubicBezTo>
                <a:cubicBezTo>
                  <a:pt x="2574758" y="0"/>
                  <a:pt x="2622884" y="240630"/>
                  <a:pt x="2743200" y="352925"/>
                </a:cubicBezTo>
                <a:cubicBezTo>
                  <a:pt x="2863516" y="465220"/>
                  <a:pt x="2991853" y="713873"/>
                  <a:pt x="3176337" y="737936"/>
                </a:cubicBezTo>
                <a:cubicBezTo>
                  <a:pt x="3360821" y="761999"/>
                  <a:pt x="3649579" y="481262"/>
                  <a:pt x="3850105" y="497304"/>
                </a:cubicBezTo>
                <a:cubicBezTo>
                  <a:pt x="4050631" y="513346"/>
                  <a:pt x="4219073" y="689810"/>
                  <a:pt x="4379494" y="834189"/>
                </a:cubicBezTo>
                <a:cubicBezTo>
                  <a:pt x="4539915" y="978568"/>
                  <a:pt x="4660231" y="1323473"/>
                  <a:pt x="4812631" y="1363578"/>
                </a:cubicBezTo>
                <a:cubicBezTo>
                  <a:pt x="4965031" y="1403683"/>
                  <a:pt x="5129462" y="1239251"/>
                  <a:pt x="5293894" y="10748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3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43" grpId="0" animBg="1"/>
      <p:bldP spid="1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4EDC3F-3CC3-42EE-B4EE-8D4B54D09A2E}"/>
              </a:ext>
            </a:extLst>
          </p:cNvPr>
          <p:cNvPicPr>
            <a:picLocks noChangeAspect="1"/>
          </p:cNvPicPr>
          <p:nvPr/>
        </p:nvPicPr>
        <p:blipFill>
          <a:blip r:embed="rId2"/>
          <a:stretch>
            <a:fillRect/>
          </a:stretch>
        </p:blipFill>
        <p:spPr>
          <a:xfrm>
            <a:off x="0" y="-48071"/>
            <a:ext cx="21607463" cy="11984097"/>
          </a:xfrm>
          <a:prstGeom prst="rect">
            <a:avLst/>
          </a:prstGeom>
        </p:spPr>
      </p:pic>
    </p:spTree>
    <p:extLst>
      <p:ext uri="{BB962C8B-B14F-4D97-AF65-F5344CB8AC3E}">
        <p14:creationId xmlns:p14="http://schemas.microsoft.com/office/powerpoint/2010/main" val="4278100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3"/>
          <p:cNvSpPr txBox="1">
            <a:spLocks/>
          </p:cNvSpPr>
          <p:nvPr/>
        </p:nvSpPr>
        <p:spPr>
          <a:xfrm>
            <a:off x="192504"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7</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000" dirty="0">
                <a:solidFill>
                  <a:srgbClr val="FF0000"/>
                </a:solidFill>
                <a:latin typeface="Impact" charset="0"/>
                <a:ea typeface="ＭＳ Ｐゴシック" charset="0"/>
                <a:cs typeface="Impact" charset="0"/>
              </a:rPr>
              <a:t>. Calculating the mean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4" name="Object 61"/>
              <p:cNvSpPr txBox="1"/>
              <p:nvPr/>
            </p:nvSpPr>
            <p:spPr bwMode="auto">
              <a:xfrm>
                <a:off x="935038" y="1718012"/>
                <a:ext cx="7309833" cy="1944352"/>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e>
                      </m:nary>
                      <m:r>
                        <a:rPr lang="zh-CN" altLang="en-US" i="1">
                          <a:solidFill>
                            <a:srgbClr val="000000"/>
                          </a:solidFill>
                          <a:latin typeface="Cambria Math" panose="02040503050406030204" pitchFamily="18" charset="0"/>
                        </a:rPr>
                        <m:t>)</m:t>
                      </m:r>
                    </m:oMath>
                  </m:oMathPara>
                </a14:m>
                <a:endParaRPr lang="zh-CN" altLang="en-US"/>
              </a:p>
            </p:txBody>
          </p:sp>
        </mc:Choice>
        <mc:Fallback>
          <p:sp>
            <p:nvSpPr>
              <p:cNvPr id="74" name="Object 61"/>
              <p:cNvSpPr txBox="1">
                <a:spLocks noRot="1" noChangeAspect="1" noMove="1" noResize="1" noEditPoints="1" noAdjustHandles="1" noChangeArrowheads="1" noChangeShapeType="1" noTextEdit="1"/>
              </p:cNvSpPr>
              <p:nvPr/>
            </p:nvSpPr>
            <p:spPr bwMode="auto">
              <a:xfrm>
                <a:off x="935038" y="1718012"/>
                <a:ext cx="7309833" cy="194435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5" name="Object 72"/>
              <p:cNvSpPr txBox="1"/>
              <p:nvPr/>
            </p:nvSpPr>
            <p:spPr bwMode="auto">
              <a:xfrm>
                <a:off x="935038" y="3897731"/>
                <a:ext cx="7108684" cy="1473617"/>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𝑅</m:t>
                          </m:r>
                        </m:den>
                      </m:f>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e>
                      </m:nary>
                      <m:r>
                        <a:rPr lang="zh-CN" altLang="en-US" i="1">
                          <a:solidFill>
                            <a:srgbClr val="000000"/>
                          </a:solidFill>
                          <a:latin typeface="Cambria Math" panose="02040503050406030204" pitchFamily="18" charset="0"/>
                        </a:rPr>
                        <m:t>)</m:t>
                      </m:r>
                    </m:oMath>
                  </m:oMathPara>
                </a14:m>
                <a:endParaRPr lang="zh-CN" altLang="en-US"/>
              </a:p>
            </p:txBody>
          </p:sp>
        </mc:Choice>
        <mc:Fallback>
          <p:sp>
            <p:nvSpPr>
              <p:cNvPr id="125" name="Object 72"/>
              <p:cNvSpPr txBox="1">
                <a:spLocks noRot="1" noChangeAspect="1" noMove="1" noResize="1" noEditPoints="1" noAdjustHandles="1" noChangeArrowheads="1" noChangeShapeType="1" noTextEdit="1"/>
              </p:cNvSpPr>
              <p:nvPr/>
            </p:nvSpPr>
            <p:spPr bwMode="auto">
              <a:xfrm>
                <a:off x="935038" y="3897731"/>
                <a:ext cx="7108684" cy="147361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8" name="Object 73"/>
              <p:cNvSpPr txBox="1"/>
              <p:nvPr/>
            </p:nvSpPr>
            <p:spPr bwMode="auto">
              <a:xfrm>
                <a:off x="755650" y="6484686"/>
                <a:ext cx="7150011" cy="1552407"/>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𝑅</m:t>
                          </m:r>
                        </m:den>
                      </m:f>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e>
                          </m:d>
                        </m:e>
                      </m:nary>
                    </m:oMath>
                  </m:oMathPara>
                </a14:m>
                <a:endParaRPr lang="zh-CN" altLang="en-US"/>
              </a:p>
            </p:txBody>
          </p:sp>
        </mc:Choice>
        <mc:Fallback>
          <p:sp>
            <p:nvSpPr>
              <p:cNvPr id="128" name="Object 73"/>
              <p:cNvSpPr txBox="1">
                <a:spLocks noRot="1" noChangeAspect="1" noMove="1" noResize="1" noEditPoints="1" noAdjustHandles="1" noChangeArrowheads="1" noChangeShapeType="1" noTextEdit="1"/>
              </p:cNvSpPr>
              <p:nvPr/>
            </p:nvSpPr>
            <p:spPr bwMode="auto">
              <a:xfrm>
                <a:off x="755650" y="6484686"/>
                <a:ext cx="7150011" cy="1552407"/>
              </a:xfrm>
              <a:prstGeom prst="rect">
                <a:avLst/>
              </a:prstGeom>
              <a:blipFill>
                <a:blip r:embed="rId5"/>
                <a:stretch>
                  <a:fillRect l="-426"/>
                </a:stretch>
              </a:blipFill>
              <a:ln>
                <a:noFill/>
              </a:ln>
            </p:spPr>
            <p:txBody>
              <a:bodyPr/>
              <a:lstStyle/>
              <a:p>
                <a:r>
                  <a:rPr lang="zh-CN" altLang="en-US">
                    <a:noFill/>
                  </a:rPr>
                  <a:t> </a:t>
                </a:r>
              </a:p>
            </p:txBody>
          </p:sp>
        </mc:Fallback>
      </mc:AlternateContent>
      <p:sp>
        <p:nvSpPr>
          <p:cNvPr id="129" name="Text Box 74"/>
          <p:cNvSpPr txBox="1">
            <a:spLocks noChangeArrowheads="1"/>
          </p:cNvSpPr>
          <p:nvPr/>
        </p:nvSpPr>
        <p:spPr bwMode="auto">
          <a:xfrm>
            <a:off x="192504" y="5371348"/>
            <a:ext cx="8919429" cy="830997"/>
          </a:xfrm>
          <a:prstGeom prst="rect">
            <a:avLst/>
          </a:prstGeom>
          <a:noFill/>
          <a:ln w="9525">
            <a:noFill/>
            <a:miter lim="800000"/>
            <a:headEnd/>
            <a:tailEnd/>
          </a:ln>
        </p:spPr>
        <p:txBody>
          <a:bodyPr wrap="none">
            <a:spAutoFit/>
          </a:bodyPr>
          <a:lstStyle/>
          <a:p>
            <a:r>
              <a:rPr lang="fr-CH" sz="4800" dirty="0" err="1">
                <a:solidFill>
                  <a:srgbClr val="FF0000"/>
                </a:solidFill>
              </a:rPr>
              <a:t>mean</a:t>
            </a:r>
            <a:r>
              <a:rPr lang="fr-CH" sz="4800" dirty="0">
                <a:solidFill>
                  <a:srgbClr val="FF0000"/>
                </a:solidFill>
              </a:rPr>
              <a:t>: assume Poisson </a:t>
            </a:r>
            <a:r>
              <a:rPr lang="fr-CH" sz="4800" dirty="0" err="1">
                <a:solidFill>
                  <a:srgbClr val="FF0000"/>
                </a:solidFill>
              </a:rPr>
              <a:t>process</a:t>
            </a:r>
            <a:endParaRPr lang="fr-FR" sz="5400" dirty="0">
              <a:solidFill>
                <a:srgbClr val="FF0000"/>
              </a:solidFill>
            </a:endParaRPr>
          </a:p>
        </p:txBody>
      </p:sp>
      <mc:AlternateContent xmlns:mc="http://schemas.openxmlformats.org/markup-compatibility/2006">
        <mc:Choice xmlns:a14="http://schemas.microsoft.com/office/drawing/2010/main" Requires="a14">
          <p:sp>
            <p:nvSpPr>
              <p:cNvPr id="130" name="Object 75"/>
              <p:cNvSpPr txBox="1"/>
              <p:nvPr/>
            </p:nvSpPr>
            <p:spPr bwMode="auto">
              <a:xfrm>
                <a:off x="1094860" y="8625472"/>
                <a:ext cx="5658054" cy="1606800"/>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𝑅</m:t>
                          </m:r>
                        </m:den>
                      </m:f>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𝜈</m:t>
                              </m:r>
                            </m:e>
                            <m:sub>
                              <m:r>
                                <a:rPr lang="zh-CN" altLang="en-US" i="1">
                                  <a:solidFill>
                                    <a:srgbClr val="000000"/>
                                  </a:solidFill>
                                  <a:latin typeface="Cambria Math" panose="02040503050406030204" pitchFamily="18" charset="0"/>
                                </a:rPr>
                                <m:t>𝑘</m:t>
                              </m:r>
                            </m:sub>
                          </m:sSub>
                        </m:e>
                      </m:nary>
                    </m:oMath>
                  </m:oMathPara>
                </a14:m>
                <a:endParaRPr lang="zh-CN" altLang="en-US"/>
              </a:p>
            </p:txBody>
          </p:sp>
        </mc:Choice>
        <mc:Fallback>
          <p:sp>
            <p:nvSpPr>
              <p:cNvPr id="130" name="Object 75"/>
              <p:cNvSpPr txBox="1">
                <a:spLocks noRot="1" noChangeAspect="1" noMove="1" noResize="1" noEditPoints="1" noAdjustHandles="1" noChangeArrowheads="1" noChangeShapeType="1" noTextEdit="1"/>
              </p:cNvSpPr>
              <p:nvPr/>
            </p:nvSpPr>
            <p:spPr bwMode="auto">
              <a:xfrm>
                <a:off x="1094860" y="8625472"/>
                <a:ext cx="5658054" cy="1606800"/>
              </a:xfrm>
              <a:prstGeom prst="rect">
                <a:avLst/>
              </a:prstGeom>
              <a:blipFill>
                <a:blip r:embed="rId6"/>
                <a:stretch>
                  <a:fillRect/>
                </a:stretch>
              </a:blipFill>
              <a:ln>
                <a:noFill/>
              </a:ln>
            </p:spPr>
            <p:txBody>
              <a:bodyPr/>
              <a:lstStyle/>
              <a:p>
                <a:r>
                  <a:rPr lang="zh-CN" altLang="en-US">
                    <a:noFill/>
                  </a:rPr>
                  <a:t> </a:t>
                </a:r>
              </a:p>
            </p:txBody>
          </p:sp>
        </mc:Fallback>
      </mc:AlternateContent>
      <p:grpSp>
        <p:nvGrpSpPr>
          <p:cNvPr id="2" name="Group 95"/>
          <p:cNvGrpSpPr/>
          <p:nvPr/>
        </p:nvGrpSpPr>
        <p:grpSpPr>
          <a:xfrm>
            <a:off x="9364893" y="1970385"/>
            <a:ext cx="9262554" cy="1595045"/>
            <a:chOff x="3544977" y="4341574"/>
            <a:chExt cx="14348705" cy="3038079"/>
          </a:xfrm>
        </p:grpSpPr>
        <p:grpSp>
          <p:nvGrpSpPr>
            <p:cNvPr id="3" name="Group 90"/>
            <p:cNvGrpSpPr>
              <a:grpSpLocks/>
            </p:cNvGrpSpPr>
            <p:nvPr/>
          </p:nvGrpSpPr>
          <p:grpSpPr bwMode="auto">
            <a:xfrm>
              <a:off x="3544977" y="5146103"/>
              <a:ext cx="14348705" cy="714511"/>
              <a:chOff x="1500166" y="3311845"/>
              <a:chExt cx="6072230" cy="402907"/>
            </a:xfrm>
          </p:grpSpPr>
          <p:sp>
            <p:nvSpPr>
              <p:cNvPr id="157"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58"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59"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60"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61"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62"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63"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64"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4" name="Group 91"/>
            <p:cNvGrpSpPr>
              <a:grpSpLocks/>
            </p:cNvGrpSpPr>
            <p:nvPr/>
          </p:nvGrpSpPr>
          <p:grpSpPr bwMode="auto">
            <a:xfrm>
              <a:off x="10462365" y="4341574"/>
              <a:ext cx="5912042" cy="2661132"/>
              <a:chOff x="4427536" y="2857496"/>
              <a:chExt cx="2501918" cy="1500992"/>
            </a:xfrm>
          </p:grpSpPr>
          <p:cxnSp>
            <p:nvCxnSpPr>
              <p:cNvPr id="148"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9"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50"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51"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52"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53"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54"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55"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56"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5" name="Group 92"/>
            <p:cNvGrpSpPr>
              <a:grpSpLocks/>
            </p:cNvGrpSpPr>
            <p:nvPr/>
          </p:nvGrpSpPr>
          <p:grpSpPr bwMode="auto">
            <a:xfrm>
              <a:off x="3882592" y="4341574"/>
              <a:ext cx="5912042" cy="2661132"/>
              <a:chOff x="4427536" y="2857496"/>
              <a:chExt cx="2501918" cy="1500992"/>
            </a:xfrm>
          </p:grpSpPr>
          <p:cxnSp>
            <p:nvCxnSpPr>
              <p:cNvPr id="139"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0"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41"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42"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43"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44"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45"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46"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47"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136" name="Object 5"/>
                <p:cNvSpPr txBox="1"/>
                <p:nvPr/>
              </p:nvSpPr>
              <p:spPr bwMode="auto">
                <a:xfrm>
                  <a:off x="3713783" y="6746721"/>
                  <a:ext cx="1069120" cy="632932"/>
                </a:xfrm>
                <a:prstGeom prst="rect">
                  <a:avLst/>
                </a:prstGeom>
                <a:noFill/>
                <a:ln>
                  <a:noFill/>
                </a:ln>
              </p:spPr>
              <p:txBody>
                <a:bodyPr>
                  <a:normAutofit fontScale="2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36"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7"/>
                  <a:stretch>
                    <a:fillRect/>
                  </a:stretch>
                </a:blipFill>
                <a:ln>
                  <a:noFill/>
                </a:ln>
              </p:spPr>
              <p:txBody>
                <a:bodyPr/>
                <a:lstStyle/>
                <a:p>
                  <a:r>
                    <a:rPr lang="zh-CN" altLang="en-US">
                      <a:noFill/>
                    </a:rPr>
                    <a:t> </a:t>
                  </a:r>
                </a:p>
              </p:txBody>
            </p:sp>
          </mc:Fallback>
        </mc:AlternateContent>
        <p:sp>
          <p:nvSpPr>
            <p:cNvPr id="137"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38"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mc:AlternateContent xmlns:mc="http://schemas.openxmlformats.org/markup-compatibility/2006">
        <mc:Choice xmlns:a14="http://schemas.microsoft.com/office/drawing/2010/main" Requires="a14">
          <p:sp>
            <p:nvSpPr>
              <p:cNvPr id="378952" name="Object 72"/>
              <p:cNvSpPr txBox="1"/>
              <p:nvPr/>
            </p:nvSpPr>
            <p:spPr bwMode="auto">
              <a:xfrm>
                <a:off x="12309537" y="3945773"/>
                <a:ext cx="6205538" cy="1425575"/>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oMath>
                  </m:oMathPara>
                </a14:m>
                <a:endParaRPr lang="zh-CN" altLang="en-US"/>
              </a:p>
            </p:txBody>
          </p:sp>
        </mc:Choice>
        <mc:Fallback>
          <p:sp>
            <p:nvSpPr>
              <p:cNvPr id="378952" name="Object 72"/>
              <p:cNvSpPr txBox="1">
                <a:spLocks noRot="1" noChangeAspect="1" noMove="1" noResize="1" noEditPoints="1" noAdjustHandles="1" noChangeArrowheads="1" noChangeShapeType="1" noTextEdit="1"/>
              </p:cNvSpPr>
              <p:nvPr/>
            </p:nvSpPr>
            <p:spPr bwMode="auto">
              <a:xfrm>
                <a:off x="12309537" y="3945773"/>
                <a:ext cx="6205538" cy="1425575"/>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bject 72"/>
              <p:cNvSpPr txBox="1"/>
              <p:nvPr/>
            </p:nvSpPr>
            <p:spPr bwMode="auto">
              <a:xfrm>
                <a:off x="11925776" y="6391275"/>
                <a:ext cx="7275513" cy="1866900"/>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e>
                      </m:d>
                    </m:oMath>
                  </m:oMathPara>
                </a14:m>
                <a:endParaRPr lang="zh-CN" altLang="en-US"/>
              </a:p>
            </p:txBody>
          </p:sp>
        </mc:Choice>
        <mc:Fallback>
          <p:sp>
            <p:nvSpPr>
              <p:cNvPr id="7" name="Object 72"/>
              <p:cNvSpPr txBox="1">
                <a:spLocks noRot="1" noChangeAspect="1" noMove="1" noResize="1" noEditPoints="1" noAdjustHandles="1" noChangeArrowheads="1" noChangeShapeType="1" noTextEdit="1"/>
              </p:cNvSpPr>
              <p:nvPr/>
            </p:nvSpPr>
            <p:spPr bwMode="auto">
              <a:xfrm>
                <a:off x="11925776" y="6391275"/>
                <a:ext cx="7275513" cy="1866900"/>
              </a:xfrm>
              <a:prstGeom prst="rect">
                <a:avLst/>
              </a:prstGeom>
              <a:blipFill>
                <a:blip r:embed="rId9"/>
                <a:stretch>
                  <a:fillRect/>
                </a:stretch>
              </a:blipFill>
              <a:ln>
                <a:noFill/>
              </a:ln>
            </p:spPr>
            <p:txBody>
              <a:bodyPr/>
              <a:lstStyle/>
              <a:p>
                <a:r>
                  <a:rPr lang="zh-CN" altLang="en-US">
                    <a:noFill/>
                  </a:rPr>
                  <a:t> </a:t>
                </a:r>
              </a:p>
            </p:txBody>
          </p:sp>
        </mc:Fallback>
      </mc:AlternateContent>
      <p:grpSp>
        <p:nvGrpSpPr>
          <p:cNvPr id="6" name="Group 180"/>
          <p:cNvGrpSpPr/>
          <p:nvPr/>
        </p:nvGrpSpPr>
        <p:grpSpPr>
          <a:xfrm>
            <a:off x="13675924" y="9210487"/>
            <a:ext cx="6492483" cy="2019506"/>
            <a:chOff x="13941684" y="9601201"/>
            <a:chExt cx="6492483" cy="2019506"/>
          </a:xfrm>
        </p:grpSpPr>
        <p:cxnSp>
          <p:nvCxnSpPr>
            <p:cNvPr id="166" name="Straight Arrow Connector 165"/>
            <p:cNvCxnSpPr/>
            <p:nvPr/>
          </p:nvCxnSpPr>
          <p:spPr>
            <a:xfrm flipV="1">
              <a:off x="16285895" y="9601201"/>
              <a:ext cx="566961" cy="6070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13941684" y="10051047"/>
              <a:ext cx="6492483" cy="1569660"/>
            </a:xfrm>
            <a:prstGeom prst="rect">
              <a:avLst/>
            </a:prstGeom>
            <a:noFill/>
          </p:spPr>
          <p:txBody>
            <a:bodyPr wrap="none" rtlCol="0">
              <a:spAutoFit/>
            </a:bodyPr>
            <a:lstStyle/>
            <a:p>
              <a:r>
                <a:rPr lang="en-US" sz="4800" dirty="0">
                  <a:solidFill>
                    <a:srgbClr val="FF0000"/>
                  </a:solidFill>
                </a:rPr>
                <a:t>rate of inhomogeneous</a:t>
              </a:r>
            </a:p>
            <a:p>
              <a:r>
                <a:rPr lang="en-US" sz="4800" dirty="0">
                  <a:solidFill>
                    <a:srgbClr val="FF0000"/>
                  </a:solidFill>
                </a:rPr>
                <a:t>Poisson process</a:t>
              </a:r>
            </a:p>
          </p:txBody>
        </p:sp>
      </p:grpSp>
      <p:sp>
        <p:nvSpPr>
          <p:cNvPr id="180" name="TextBox 179"/>
          <p:cNvSpPr txBox="1"/>
          <p:nvPr/>
        </p:nvSpPr>
        <p:spPr>
          <a:xfrm rot="-1380000">
            <a:off x="6588332" y="7194637"/>
            <a:ext cx="5553123" cy="969496"/>
          </a:xfrm>
          <a:prstGeom prst="rect">
            <a:avLst/>
          </a:prstGeom>
          <a:solidFill>
            <a:srgbClr val="FFFF00"/>
          </a:solidFill>
        </p:spPr>
        <p:txBody>
          <a:bodyPr wrap="none" rtlCol="0">
            <a:spAutoFit/>
          </a:bodyPr>
          <a:lstStyle/>
          <a:p>
            <a:r>
              <a:rPr lang="en-US" dirty="0">
                <a:solidFill>
                  <a:srgbClr val="FF0000"/>
                </a:solidFill>
              </a:rPr>
              <a:t>use for exercise</a:t>
            </a:r>
          </a:p>
        </p:txBody>
      </p:sp>
      <mc:AlternateContent xmlns:mc="http://schemas.openxmlformats.org/markup-compatibility/2006">
        <mc:Choice xmlns:a14="http://schemas.microsoft.com/office/drawing/2010/main" Requires="a14">
          <p:sp>
            <p:nvSpPr>
              <p:cNvPr id="9" name="Object 72"/>
              <p:cNvSpPr txBox="1"/>
              <p:nvPr/>
            </p:nvSpPr>
            <p:spPr bwMode="auto">
              <a:xfrm>
                <a:off x="11991891" y="8305800"/>
                <a:ext cx="5424487" cy="1081088"/>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 name="Object 72"/>
              <p:cNvSpPr txBox="1">
                <a:spLocks noRot="1" noChangeAspect="1" noMove="1" noResize="1" noEditPoints="1" noAdjustHandles="1" noChangeArrowheads="1" noChangeShapeType="1" noTextEdit="1"/>
              </p:cNvSpPr>
              <p:nvPr/>
            </p:nvSpPr>
            <p:spPr bwMode="auto">
              <a:xfrm>
                <a:off x="11991891" y="8305800"/>
                <a:ext cx="5424487" cy="1081088"/>
              </a:xfrm>
              <a:prstGeom prst="rect">
                <a:avLst/>
              </a:prstGeom>
              <a:blipFill>
                <a:blip r:embed="rId10"/>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423898" y="225043"/>
            <a:ext cx="15169028" cy="10443211"/>
            <a:chOff x="423898" y="225043"/>
            <a:chExt cx="20076934" cy="11014027"/>
          </a:xfrm>
        </p:grpSpPr>
        <p:pic>
          <p:nvPicPr>
            <p:cNvPr id="51202" name="Picture 63"/>
            <p:cNvPicPr>
              <a:picLocks noChangeAspect="1" noChangeArrowheads="1"/>
            </p:cNvPicPr>
            <p:nvPr/>
          </p:nvPicPr>
          <p:blipFill>
            <a:blip r:embed="rId3"/>
            <a:srcRect/>
            <a:stretch>
              <a:fillRect/>
            </a:stretch>
          </p:blipFill>
          <p:spPr bwMode="auto">
            <a:xfrm>
              <a:off x="1785617" y="334753"/>
              <a:ext cx="3166094" cy="5448849"/>
            </a:xfrm>
            <a:prstGeom prst="rect">
              <a:avLst/>
            </a:prstGeom>
            <a:noFill/>
            <a:ln w="9525">
              <a:noFill/>
              <a:miter lim="800000"/>
              <a:headEnd/>
              <a:tailEnd/>
            </a:ln>
          </p:spPr>
        </p:pic>
        <p:pic>
          <p:nvPicPr>
            <p:cNvPr id="51204" name="Picture 66"/>
            <p:cNvPicPr>
              <a:picLocks noChangeAspect="1" noChangeArrowheads="1"/>
            </p:cNvPicPr>
            <p:nvPr/>
          </p:nvPicPr>
          <p:blipFill>
            <a:blip r:embed="rId4"/>
            <a:srcRect/>
            <a:stretch>
              <a:fillRect/>
            </a:stretch>
          </p:blipFill>
          <p:spPr bwMode="auto">
            <a:xfrm>
              <a:off x="16246863" y="225043"/>
              <a:ext cx="3406176" cy="5558558"/>
            </a:xfrm>
            <a:prstGeom prst="rect">
              <a:avLst/>
            </a:prstGeom>
            <a:noFill/>
            <a:ln w="9525">
              <a:noFill/>
              <a:miter lim="800000"/>
              <a:headEnd/>
              <a:tailEnd/>
            </a:ln>
          </p:spPr>
        </p:pic>
        <p:grpSp>
          <p:nvGrpSpPr>
            <p:cNvPr id="60" name="Group 59"/>
            <p:cNvGrpSpPr/>
            <p:nvPr/>
          </p:nvGrpSpPr>
          <p:grpSpPr>
            <a:xfrm>
              <a:off x="423898" y="571048"/>
              <a:ext cx="20076934" cy="9204251"/>
              <a:chOff x="423898" y="571048"/>
              <a:chExt cx="20076934" cy="9204251"/>
            </a:xfrm>
          </p:grpSpPr>
          <p:pic>
            <p:nvPicPr>
              <p:cNvPr id="51203" name="Picture 65"/>
              <p:cNvPicPr>
                <a:picLocks noChangeAspect="1" noChangeArrowheads="1"/>
              </p:cNvPicPr>
              <p:nvPr/>
            </p:nvPicPr>
            <p:blipFill>
              <a:blip r:embed="rId5"/>
              <a:srcRect/>
              <a:stretch>
                <a:fillRect/>
              </a:stretch>
            </p:blipFill>
            <p:spPr bwMode="auto">
              <a:xfrm>
                <a:off x="6718573" y="571048"/>
                <a:ext cx="3368664" cy="5212554"/>
              </a:xfrm>
              <a:prstGeom prst="rect">
                <a:avLst/>
              </a:prstGeom>
              <a:noFill/>
              <a:ln w="9525">
                <a:noFill/>
                <a:miter lim="800000"/>
                <a:headEnd/>
                <a:tailEnd/>
              </a:ln>
            </p:spPr>
          </p:pic>
          <p:sp>
            <p:nvSpPr>
              <p:cNvPr id="51205" name="Rounded Rectangle 72"/>
              <p:cNvSpPr>
                <a:spLocks noChangeArrowheads="1"/>
              </p:cNvSpPr>
              <p:nvPr/>
            </p:nvSpPr>
            <p:spPr bwMode="auto">
              <a:xfrm>
                <a:off x="6718572" y="8118420"/>
                <a:ext cx="3406176" cy="1656879"/>
              </a:xfrm>
              <a:prstGeom prst="roundRect">
                <a:avLst>
                  <a:gd name="adj" fmla="val 16667"/>
                </a:avLst>
              </a:prstGeom>
              <a:solidFill>
                <a:schemeClr val="tx1"/>
              </a:solidFill>
              <a:ln w="9525" algn="ctr">
                <a:solidFill>
                  <a:schemeClr val="tx1"/>
                </a:solidFill>
                <a:round/>
                <a:headEnd/>
                <a:tailEnd/>
              </a:ln>
            </p:spPr>
            <p:txBody>
              <a:bodyPr lIns="192911" tIns="96455" rIns="192911" bIns="96455"/>
              <a:lstStyle/>
              <a:p>
                <a:r>
                  <a:rPr lang="en-US" sz="4000" dirty="0">
                    <a:solidFill>
                      <a:schemeClr val="bg1"/>
                    </a:solidFill>
                  </a:rPr>
                  <a:t>Sidney opera</a:t>
                </a:r>
              </a:p>
            </p:txBody>
          </p:sp>
          <p:sp>
            <p:nvSpPr>
              <p:cNvPr id="51206" name="Rounded Rectangle 99"/>
              <p:cNvSpPr>
                <a:spLocks noChangeArrowheads="1"/>
              </p:cNvSpPr>
              <p:nvPr/>
            </p:nvSpPr>
            <p:spPr bwMode="auto">
              <a:xfrm>
                <a:off x="1616810" y="8118420"/>
                <a:ext cx="3402424" cy="1656879"/>
              </a:xfrm>
              <a:prstGeom prst="roundRect">
                <a:avLst>
                  <a:gd name="adj" fmla="val 16667"/>
                </a:avLst>
              </a:prstGeom>
              <a:solidFill>
                <a:schemeClr val="bg1"/>
              </a:solidFill>
              <a:ln w="9525" algn="ctr">
                <a:solidFill>
                  <a:schemeClr val="tx1"/>
                </a:solidFill>
                <a:round/>
                <a:headEnd/>
                <a:tailEnd/>
              </a:ln>
            </p:spPr>
            <p:txBody>
              <a:bodyPr lIns="192911" tIns="96455" rIns="192911" bIns="96455"/>
              <a:lstStyle/>
              <a:p>
                <a:r>
                  <a:rPr lang="en-US" dirty="0">
                    <a:solidFill>
                      <a:schemeClr val="bg1"/>
                    </a:solidFill>
                  </a:rPr>
                  <a:t>S</a:t>
                </a:r>
                <a:r>
                  <a:rPr lang="en-US" sz="5900" dirty="0">
                    <a:solidFill>
                      <a:schemeClr val="bg1"/>
                    </a:solidFill>
                  </a:rPr>
                  <a:t>idney opera</a:t>
                </a:r>
              </a:p>
            </p:txBody>
          </p:sp>
          <p:grpSp>
            <p:nvGrpSpPr>
              <p:cNvPr id="2" name="Group 97"/>
              <p:cNvGrpSpPr>
                <a:grpSpLocks/>
              </p:cNvGrpSpPr>
              <p:nvPr/>
            </p:nvGrpSpPr>
            <p:grpSpPr bwMode="auto">
              <a:xfrm>
                <a:off x="1954428" y="8118420"/>
                <a:ext cx="3064807" cy="1656879"/>
                <a:chOff x="1691680" y="4669809"/>
                <a:chExt cx="3024336" cy="2188191"/>
              </a:xfrm>
            </p:grpSpPr>
            <p:sp>
              <p:nvSpPr>
                <p:cNvPr id="51243" name="Freeform 74"/>
                <p:cNvSpPr>
                  <a:spLocks/>
                </p:cNvSpPr>
                <p:nvPr/>
              </p:nvSpPr>
              <p:spPr bwMode="auto">
                <a:xfrm>
                  <a:off x="1701421" y="5318078"/>
                  <a:ext cx="850710" cy="727880"/>
                </a:xfrm>
                <a:custGeom>
                  <a:avLst/>
                  <a:gdLst>
                    <a:gd name="T0" fmla="*/ 168322 w 850710"/>
                    <a:gd name="T1" fmla="*/ 700585 h 727880"/>
                    <a:gd name="T2" fmla="*/ 113731 w 850710"/>
                    <a:gd name="T3" fmla="*/ 4549 h 727880"/>
                    <a:gd name="T4" fmla="*/ 850710 w 850710"/>
                    <a:gd name="T5" fmla="*/ 727880 h 727880"/>
                    <a:gd name="T6" fmla="*/ 0 60000 65536"/>
                    <a:gd name="T7" fmla="*/ 0 60000 65536"/>
                    <a:gd name="T8" fmla="*/ 0 60000 65536"/>
                    <a:gd name="T9" fmla="*/ 0 w 850710"/>
                    <a:gd name="T10" fmla="*/ 0 h 727880"/>
                    <a:gd name="T11" fmla="*/ 850710 w 850710"/>
                    <a:gd name="T12" fmla="*/ 727880 h 727880"/>
                  </a:gdLst>
                  <a:ahLst/>
                  <a:cxnLst>
                    <a:cxn ang="T6">
                      <a:pos x="T0" y="T1"/>
                    </a:cxn>
                    <a:cxn ang="T7">
                      <a:pos x="T2" y="T3"/>
                    </a:cxn>
                    <a:cxn ang="T8">
                      <a:pos x="T4" y="T5"/>
                    </a:cxn>
                  </a:cxnLst>
                  <a:rect l="T9" t="T10" r="T11" b="T12"/>
                  <a:pathLst>
                    <a:path w="850710" h="727880">
                      <a:moveTo>
                        <a:pt x="168322" y="700585"/>
                      </a:moveTo>
                      <a:cubicBezTo>
                        <a:pt x="84161" y="350292"/>
                        <a:pt x="0" y="0"/>
                        <a:pt x="113731" y="4549"/>
                      </a:cubicBezTo>
                      <a:cubicBezTo>
                        <a:pt x="227462" y="9098"/>
                        <a:pt x="539086" y="368489"/>
                        <a:pt x="850710" y="727880"/>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51244" name="Freeform 75"/>
                <p:cNvSpPr>
                  <a:spLocks/>
                </p:cNvSpPr>
                <p:nvPr/>
              </p:nvSpPr>
              <p:spPr bwMode="auto">
                <a:xfrm>
                  <a:off x="2386084" y="5129283"/>
                  <a:ext cx="698310" cy="998562"/>
                </a:xfrm>
                <a:custGeom>
                  <a:avLst/>
                  <a:gdLst>
                    <a:gd name="T0" fmla="*/ 15922 w 698310"/>
                    <a:gd name="T1" fmla="*/ 206992 h 998562"/>
                    <a:gd name="T2" fmla="*/ 70513 w 698310"/>
                    <a:gd name="T3" fmla="*/ 43218 h 998562"/>
                    <a:gd name="T4" fmla="*/ 439003 w 698310"/>
                    <a:gd name="T5" fmla="*/ 466299 h 998562"/>
                    <a:gd name="T6" fmla="*/ 698310 w 698310"/>
                    <a:gd name="T7" fmla="*/ 998562 h 998562"/>
                    <a:gd name="T8" fmla="*/ 0 60000 65536"/>
                    <a:gd name="T9" fmla="*/ 0 60000 65536"/>
                    <a:gd name="T10" fmla="*/ 0 60000 65536"/>
                    <a:gd name="T11" fmla="*/ 0 60000 65536"/>
                    <a:gd name="T12" fmla="*/ 0 w 698310"/>
                    <a:gd name="T13" fmla="*/ 0 h 998562"/>
                    <a:gd name="T14" fmla="*/ 698310 w 698310"/>
                    <a:gd name="T15" fmla="*/ 998562 h 998562"/>
                  </a:gdLst>
                  <a:ahLst/>
                  <a:cxnLst>
                    <a:cxn ang="T8">
                      <a:pos x="T0" y="T1"/>
                    </a:cxn>
                    <a:cxn ang="T9">
                      <a:pos x="T2" y="T3"/>
                    </a:cxn>
                    <a:cxn ang="T10">
                      <a:pos x="T4" y="T5"/>
                    </a:cxn>
                    <a:cxn ang="T11">
                      <a:pos x="T6" y="T7"/>
                    </a:cxn>
                  </a:cxnLst>
                  <a:rect l="T12" t="T13" r="T14" b="T15"/>
                  <a:pathLst>
                    <a:path w="698310" h="998562">
                      <a:moveTo>
                        <a:pt x="15922" y="206992"/>
                      </a:moveTo>
                      <a:cubicBezTo>
                        <a:pt x="7961" y="103496"/>
                        <a:pt x="0" y="0"/>
                        <a:pt x="70513" y="43218"/>
                      </a:cubicBezTo>
                      <a:cubicBezTo>
                        <a:pt x="141026" y="86436"/>
                        <a:pt x="334370" y="307075"/>
                        <a:pt x="439003" y="466299"/>
                      </a:cubicBezTo>
                      <a:cubicBezTo>
                        <a:pt x="543636" y="625523"/>
                        <a:pt x="620973" y="812042"/>
                        <a:pt x="698310" y="998562"/>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51245" name="Freeform 77"/>
                <p:cNvSpPr>
                  <a:spLocks/>
                </p:cNvSpPr>
                <p:nvPr/>
              </p:nvSpPr>
              <p:spPr bwMode="auto">
                <a:xfrm>
                  <a:off x="2809164" y="4731224"/>
                  <a:ext cx="725606" cy="1478507"/>
                </a:xfrm>
                <a:custGeom>
                  <a:avLst/>
                  <a:gdLst>
                    <a:gd name="T0" fmla="*/ 70514 w 725606"/>
                    <a:gd name="T1" fmla="*/ 454925 h 1478507"/>
                    <a:gd name="T2" fmla="*/ 43218 w 725606"/>
                    <a:gd name="T3" fmla="*/ 4549 h 1478507"/>
                    <a:gd name="T4" fmla="*/ 329821 w 725606"/>
                    <a:gd name="T5" fmla="*/ 427630 h 1478507"/>
                    <a:gd name="T6" fmla="*/ 602776 w 725606"/>
                    <a:gd name="T7" fmla="*/ 946245 h 1478507"/>
                    <a:gd name="T8" fmla="*/ 725606 w 725606"/>
                    <a:gd name="T9" fmla="*/ 1478507 h 1478507"/>
                    <a:gd name="T10" fmla="*/ 0 60000 65536"/>
                    <a:gd name="T11" fmla="*/ 0 60000 65536"/>
                    <a:gd name="T12" fmla="*/ 0 60000 65536"/>
                    <a:gd name="T13" fmla="*/ 0 60000 65536"/>
                    <a:gd name="T14" fmla="*/ 0 60000 65536"/>
                    <a:gd name="T15" fmla="*/ 0 w 725606"/>
                    <a:gd name="T16" fmla="*/ 0 h 1478507"/>
                    <a:gd name="T17" fmla="*/ 725606 w 725606"/>
                    <a:gd name="T18" fmla="*/ 1478507 h 1478507"/>
                  </a:gdLst>
                  <a:ahLst/>
                  <a:cxnLst>
                    <a:cxn ang="T10">
                      <a:pos x="T0" y="T1"/>
                    </a:cxn>
                    <a:cxn ang="T11">
                      <a:pos x="T2" y="T3"/>
                    </a:cxn>
                    <a:cxn ang="T12">
                      <a:pos x="T4" y="T5"/>
                    </a:cxn>
                    <a:cxn ang="T13">
                      <a:pos x="T6" y="T7"/>
                    </a:cxn>
                    <a:cxn ang="T14">
                      <a:pos x="T8" y="T9"/>
                    </a:cxn>
                  </a:cxnLst>
                  <a:rect l="T15" t="T16" r="T17" b="T18"/>
                  <a:pathLst>
                    <a:path w="725606" h="1478507">
                      <a:moveTo>
                        <a:pt x="70514" y="454925"/>
                      </a:moveTo>
                      <a:cubicBezTo>
                        <a:pt x="35257" y="232011"/>
                        <a:pt x="0" y="9098"/>
                        <a:pt x="43218" y="4549"/>
                      </a:cubicBezTo>
                      <a:cubicBezTo>
                        <a:pt x="86436" y="0"/>
                        <a:pt x="236561" y="270681"/>
                        <a:pt x="329821" y="427630"/>
                      </a:cubicBezTo>
                      <a:cubicBezTo>
                        <a:pt x="423081" y="584579"/>
                        <a:pt x="536812" y="771099"/>
                        <a:pt x="602776" y="946245"/>
                      </a:cubicBezTo>
                      <a:cubicBezTo>
                        <a:pt x="668740" y="1121391"/>
                        <a:pt x="697173" y="1299949"/>
                        <a:pt x="725606" y="1478507"/>
                      </a:cubicBezTo>
                    </a:path>
                  </a:pathLst>
                </a:custGeom>
                <a:noFill/>
                <a:ln w="28575" cap="flat" cmpd="sng" algn="ctr">
                  <a:solidFill>
                    <a:schemeClr val="tx1"/>
                  </a:solidFill>
                  <a:prstDash val="solid"/>
                  <a:round/>
                  <a:headEnd type="none" w="med" len="med"/>
                  <a:tailEnd type="none" w="med" len="med"/>
                </a:ln>
              </p:spPr>
              <p:txBody>
                <a:bodyPr/>
                <a:lstStyle/>
                <a:p>
                  <a:endParaRPr lang="en-US"/>
                </a:p>
              </p:txBody>
            </p:sp>
            <p:sp>
              <p:nvSpPr>
                <p:cNvPr id="79" name="Freeform 78"/>
                <p:cNvSpPr/>
                <p:nvPr/>
              </p:nvSpPr>
              <p:spPr bwMode="auto">
                <a:xfrm>
                  <a:off x="2550488" y="5921797"/>
                  <a:ext cx="384983" cy="193185"/>
                </a:xfrm>
                <a:custGeom>
                  <a:avLst/>
                  <a:gdLst>
                    <a:gd name="connsiteX0" fmla="*/ 0 w 382138"/>
                    <a:gd name="connsiteY0" fmla="*/ 97809 h 193343"/>
                    <a:gd name="connsiteX1" fmla="*/ 163773 w 382138"/>
                    <a:gd name="connsiteY1" fmla="*/ 15922 h 193343"/>
                    <a:gd name="connsiteX2" fmla="*/ 382138 w 382138"/>
                    <a:gd name="connsiteY2" fmla="*/ 193343 h 193343"/>
                  </a:gdLst>
                  <a:ahLst/>
                  <a:cxnLst>
                    <a:cxn ang="0">
                      <a:pos x="connsiteX0" y="connsiteY0"/>
                    </a:cxn>
                    <a:cxn ang="0">
                      <a:pos x="connsiteX1" y="connsiteY1"/>
                    </a:cxn>
                    <a:cxn ang="0">
                      <a:pos x="connsiteX2" y="connsiteY2"/>
                    </a:cxn>
                  </a:cxnLst>
                  <a:rect l="l" t="t" r="r" b="b"/>
                  <a:pathLst>
                    <a:path w="382138" h="193343">
                      <a:moveTo>
                        <a:pt x="0" y="97809"/>
                      </a:moveTo>
                      <a:cubicBezTo>
                        <a:pt x="50041" y="48904"/>
                        <a:pt x="100083" y="0"/>
                        <a:pt x="163773" y="15922"/>
                      </a:cubicBezTo>
                      <a:cubicBezTo>
                        <a:pt x="227463" y="31844"/>
                        <a:pt x="304800" y="112593"/>
                        <a:pt x="382138" y="193343"/>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80" name="Freeform 79"/>
                <p:cNvSpPr/>
                <p:nvPr/>
              </p:nvSpPr>
              <p:spPr bwMode="auto">
                <a:xfrm>
                  <a:off x="3113155" y="5999812"/>
                  <a:ext cx="259123" cy="182041"/>
                </a:xfrm>
                <a:custGeom>
                  <a:avLst/>
                  <a:gdLst>
                    <a:gd name="connsiteX0" fmla="*/ 0 w 259306"/>
                    <a:gd name="connsiteY0" fmla="*/ 100083 h 181970"/>
                    <a:gd name="connsiteX1" fmla="*/ 81886 w 259306"/>
                    <a:gd name="connsiteY1" fmla="*/ 4549 h 181970"/>
                    <a:gd name="connsiteX2" fmla="*/ 232011 w 259306"/>
                    <a:gd name="connsiteY2" fmla="*/ 72788 h 181970"/>
                    <a:gd name="connsiteX3" fmla="*/ 245659 w 259306"/>
                    <a:gd name="connsiteY3" fmla="*/ 181970 h 181970"/>
                  </a:gdLst>
                  <a:ahLst/>
                  <a:cxnLst>
                    <a:cxn ang="0">
                      <a:pos x="connsiteX0" y="connsiteY0"/>
                    </a:cxn>
                    <a:cxn ang="0">
                      <a:pos x="connsiteX1" y="connsiteY1"/>
                    </a:cxn>
                    <a:cxn ang="0">
                      <a:pos x="connsiteX2" y="connsiteY2"/>
                    </a:cxn>
                    <a:cxn ang="0">
                      <a:pos x="connsiteX3" y="connsiteY3"/>
                    </a:cxn>
                  </a:cxnLst>
                  <a:rect l="l" t="t" r="r" b="b"/>
                  <a:pathLst>
                    <a:path w="259306" h="181970">
                      <a:moveTo>
                        <a:pt x="0" y="100083"/>
                      </a:moveTo>
                      <a:cubicBezTo>
                        <a:pt x="21609" y="54590"/>
                        <a:pt x="43218" y="9098"/>
                        <a:pt x="81886" y="4549"/>
                      </a:cubicBezTo>
                      <a:cubicBezTo>
                        <a:pt x="120554" y="0"/>
                        <a:pt x="204716" y="43218"/>
                        <a:pt x="232011" y="72788"/>
                      </a:cubicBezTo>
                      <a:cubicBezTo>
                        <a:pt x="259306" y="102358"/>
                        <a:pt x="252482" y="142164"/>
                        <a:pt x="245659" y="181970"/>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81" name="Freeform 80"/>
                <p:cNvSpPr/>
                <p:nvPr/>
              </p:nvSpPr>
              <p:spPr bwMode="auto">
                <a:xfrm>
                  <a:off x="3575874" y="5970092"/>
                  <a:ext cx="422001" cy="185755"/>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82" name="Freeform 81"/>
                <p:cNvSpPr/>
                <p:nvPr/>
              </p:nvSpPr>
              <p:spPr bwMode="auto">
                <a:xfrm>
                  <a:off x="4068209" y="5877215"/>
                  <a:ext cx="288737" cy="144887"/>
                </a:xfrm>
                <a:custGeom>
                  <a:avLst/>
                  <a:gdLst>
                    <a:gd name="connsiteX0" fmla="*/ 0 w 423081"/>
                    <a:gd name="connsiteY0" fmla="*/ 184245 h 184245"/>
                    <a:gd name="connsiteX1" fmla="*/ 54591 w 423081"/>
                    <a:gd name="connsiteY1" fmla="*/ 129654 h 184245"/>
                    <a:gd name="connsiteX2" fmla="*/ 177421 w 423081"/>
                    <a:gd name="connsiteY2" fmla="*/ 6824 h 184245"/>
                    <a:gd name="connsiteX3" fmla="*/ 423081 w 423081"/>
                    <a:gd name="connsiteY3" fmla="*/ 88711 h 184245"/>
                  </a:gdLst>
                  <a:ahLst/>
                  <a:cxnLst>
                    <a:cxn ang="0">
                      <a:pos x="connsiteX0" y="connsiteY0"/>
                    </a:cxn>
                    <a:cxn ang="0">
                      <a:pos x="connsiteX1" y="connsiteY1"/>
                    </a:cxn>
                    <a:cxn ang="0">
                      <a:pos x="connsiteX2" y="connsiteY2"/>
                    </a:cxn>
                    <a:cxn ang="0">
                      <a:pos x="connsiteX3" y="connsiteY3"/>
                    </a:cxn>
                  </a:cxnLst>
                  <a:rect l="l" t="t" r="r" b="b"/>
                  <a:pathLst>
                    <a:path w="423081" h="184245">
                      <a:moveTo>
                        <a:pt x="0" y="184245"/>
                      </a:moveTo>
                      <a:lnTo>
                        <a:pt x="54591" y="129654"/>
                      </a:lnTo>
                      <a:cubicBezTo>
                        <a:pt x="84161" y="100084"/>
                        <a:pt x="116006" y="13648"/>
                        <a:pt x="177421" y="6824"/>
                      </a:cubicBezTo>
                      <a:cubicBezTo>
                        <a:pt x="238836" y="0"/>
                        <a:pt x="330958" y="44355"/>
                        <a:pt x="423081" y="88711"/>
                      </a:cubicBezTo>
                    </a:path>
                  </a:pathLst>
                </a:cu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sp>
              <p:nvSpPr>
                <p:cNvPr id="51250" name="Freeform 82"/>
                <p:cNvSpPr>
                  <a:spLocks/>
                </p:cNvSpPr>
                <p:nvPr/>
              </p:nvSpPr>
              <p:spPr bwMode="auto">
                <a:xfrm>
                  <a:off x="1828800" y="5288507"/>
                  <a:ext cx="559558" cy="61415"/>
                </a:xfrm>
                <a:custGeom>
                  <a:avLst/>
                  <a:gdLst>
                    <a:gd name="T0" fmla="*/ 0 w 559558"/>
                    <a:gd name="T1" fmla="*/ 20472 h 61415"/>
                    <a:gd name="T2" fmla="*/ 327546 w 559558"/>
                    <a:gd name="T3" fmla="*/ 6824 h 61415"/>
                    <a:gd name="T4" fmla="*/ 559558 w 559558"/>
                    <a:gd name="T5" fmla="*/ 61415 h 61415"/>
                    <a:gd name="T6" fmla="*/ 0 60000 65536"/>
                    <a:gd name="T7" fmla="*/ 0 60000 65536"/>
                    <a:gd name="T8" fmla="*/ 0 60000 65536"/>
                    <a:gd name="T9" fmla="*/ 0 w 559558"/>
                    <a:gd name="T10" fmla="*/ 0 h 61415"/>
                    <a:gd name="T11" fmla="*/ 559558 w 559558"/>
                    <a:gd name="T12" fmla="*/ 61415 h 61415"/>
                  </a:gdLst>
                  <a:ahLst/>
                  <a:cxnLst>
                    <a:cxn ang="T6">
                      <a:pos x="T0" y="T1"/>
                    </a:cxn>
                    <a:cxn ang="T7">
                      <a:pos x="T2" y="T3"/>
                    </a:cxn>
                    <a:cxn ang="T8">
                      <a:pos x="T4" y="T5"/>
                    </a:cxn>
                  </a:cxnLst>
                  <a:rect l="T9" t="T10" r="T11" b="T12"/>
                  <a:pathLst>
                    <a:path w="559558" h="61415">
                      <a:moveTo>
                        <a:pt x="0" y="20472"/>
                      </a:moveTo>
                      <a:cubicBezTo>
                        <a:pt x="117143" y="10236"/>
                        <a:pt x="234286" y="0"/>
                        <a:pt x="327546" y="6824"/>
                      </a:cubicBezTo>
                      <a:cubicBezTo>
                        <a:pt x="420806" y="13648"/>
                        <a:pt x="490182" y="37531"/>
                        <a:pt x="559558" y="61415"/>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51251" name="Freeform 83"/>
                <p:cNvSpPr>
                  <a:spLocks/>
                </p:cNvSpPr>
                <p:nvPr/>
              </p:nvSpPr>
              <p:spPr bwMode="auto">
                <a:xfrm>
                  <a:off x="2456597" y="5088341"/>
                  <a:ext cx="436728" cy="125104"/>
                </a:xfrm>
                <a:custGeom>
                  <a:avLst/>
                  <a:gdLst>
                    <a:gd name="T0" fmla="*/ 0 w 436728"/>
                    <a:gd name="T1" fmla="*/ 29569 h 125104"/>
                    <a:gd name="T2" fmla="*/ 259307 w 436728"/>
                    <a:gd name="T3" fmla="*/ 15922 h 125104"/>
                    <a:gd name="T4" fmla="*/ 436728 w 436728"/>
                    <a:gd name="T5" fmla="*/ 125104 h 125104"/>
                    <a:gd name="T6" fmla="*/ 0 60000 65536"/>
                    <a:gd name="T7" fmla="*/ 0 60000 65536"/>
                    <a:gd name="T8" fmla="*/ 0 60000 65536"/>
                    <a:gd name="T9" fmla="*/ 0 w 436728"/>
                    <a:gd name="T10" fmla="*/ 0 h 125104"/>
                    <a:gd name="T11" fmla="*/ 436728 w 436728"/>
                    <a:gd name="T12" fmla="*/ 125104 h 125104"/>
                  </a:gdLst>
                  <a:ahLst/>
                  <a:cxnLst>
                    <a:cxn ang="T6">
                      <a:pos x="T0" y="T1"/>
                    </a:cxn>
                    <a:cxn ang="T7">
                      <a:pos x="T2" y="T3"/>
                    </a:cxn>
                    <a:cxn ang="T8">
                      <a:pos x="T4" y="T5"/>
                    </a:cxn>
                  </a:cxnLst>
                  <a:rect l="T9" t="T10" r="T11" b="T12"/>
                  <a:pathLst>
                    <a:path w="436728" h="125104">
                      <a:moveTo>
                        <a:pt x="0" y="29569"/>
                      </a:moveTo>
                      <a:cubicBezTo>
                        <a:pt x="93259" y="14784"/>
                        <a:pt x="186519" y="0"/>
                        <a:pt x="259307" y="15922"/>
                      </a:cubicBezTo>
                      <a:cubicBezTo>
                        <a:pt x="332095" y="31844"/>
                        <a:pt x="384411" y="78474"/>
                        <a:pt x="436728" y="125104"/>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51252" name="Freeform 85"/>
                <p:cNvSpPr>
                  <a:spLocks/>
                </p:cNvSpPr>
                <p:nvPr/>
              </p:nvSpPr>
              <p:spPr bwMode="auto">
                <a:xfrm>
                  <a:off x="2893325" y="4669809"/>
                  <a:ext cx="941696" cy="775648"/>
                </a:xfrm>
                <a:custGeom>
                  <a:avLst/>
                  <a:gdLst>
                    <a:gd name="T0" fmla="*/ 0 w 941696"/>
                    <a:gd name="T1" fmla="*/ 38669 h 775648"/>
                    <a:gd name="T2" fmla="*/ 95535 w 941696"/>
                    <a:gd name="T3" fmla="*/ 38669 h 775648"/>
                    <a:gd name="T4" fmla="*/ 450376 w 941696"/>
                    <a:gd name="T5" fmla="*/ 270681 h 775648"/>
                    <a:gd name="T6" fmla="*/ 941696 w 941696"/>
                    <a:gd name="T7" fmla="*/ 775648 h 775648"/>
                    <a:gd name="T8" fmla="*/ 0 60000 65536"/>
                    <a:gd name="T9" fmla="*/ 0 60000 65536"/>
                    <a:gd name="T10" fmla="*/ 0 60000 65536"/>
                    <a:gd name="T11" fmla="*/ 0 60000 65536"/>
                    <a:gd name="T12" fmla="*/ 0 w 941696"/>
                    <a:gd name="T13" fmla="*/ 0 h 775648"/>
                    <a:gd name="T14" fmla="*/ 941696 w 941696"/>
                    <a:gd name="T15" fmla="*/ 775648 h 775648"/>
                  </a:gdLst>
                  <a:ahLst/>
                  <a:cxnLst>
                    <a:cxn ang="T8">
                      <a:pos x="T0" y="T1"/>
                    </a:cxn>
                    <a:cxn ang="T9">
                      <a:pos x="T2" y="T3"/>
                    </a:cxn>
                    <a:cxn ang="T10">
                      <a:pos x="T4" y="T5"/>
                    </a:cxn>
                    <a:cxn ang="T11">
                      <a:pos x="T6" y="T7"/>
                    </a:cxn>
                  </a:cxnLst>
                  <a:rect l="T12" t="T13" r="T14" b="T15"/>
                  <a:pathLst>
                    <a:path w="941696" h="775648">
                      <a:moveTo>
                        <a:pt x="0" y="38669"/>
                      </a:moveTo>
                      <a:cubicBezTo>
                        <a:pt x="10236" y="19334"/>
                        <a:pt x="20472" y="0"/>
                        <a:pt x="95535" y="38669"/>
                      </a:cubicBezTo>
                      <a:cubicBezTo>
                        <a:pt x="170598" y="77338"/>
                        <a:pt x="309349" y="147851"/>
                        <a:pt x="450376" y="270681"/>
                      </a:cubicBezTo>
                      <a:cubicBezTo>
                        <a:pt x="591403" y="393511"/>
                        <a:pt x="766549" y="584579"/>
                        <a:pt x="941696" y="775648"/>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51253" name="Freeform 86"/>
                <p:cNvSpPr>
                  <a:spLocks/>
                </p:cNvSpPr>
                <p:nvPr/>
              </p:nvSpPr>
              <p:spPr bwMode="auto">
                <a:xfrm>
                  <a:off x="3464257" y="5254388"/>
                  <a:ext cx="1135039" cy="896203"/>
                </a:xfrm>
                <a:custGeom>
                  <a:avLst/>
                  <a:gdLst>
                    <a:gd name="T0" fmla="*/ 43218 w 1135039"/>
                    <a:gd name="T1" fmla="*/ 873457 h 896203"/>
                    <a:gd name="T2" fmla="*/ 43218 w 1135039"/>
                    <a:gd name="T3" fmla="*/ 805218 h 896203"/>
                    <a:gd name="T4" fmla="*/ 302525 w 1135039"/>
                    <a:gd name="T5" fmla="*/ 327546 h 896203"/>
                    <a:gd name="T6" fmla="*/ 466298 w 1135039"/>
                    <a:gd name="T7" fmla="*/ 136478 h 896203"/>
                    <a:gd name="T8" fmla="*/ 780197 w 1135039"/>
                    <a:gd name="T9" fmla="*/ 13648 h 896203"/>
                    <a:gd name="T10" fmla="*/ 1135039 w 1135039"/>
                    <a:gd name="T11" fmla="*/ 54591 h 896203"/>
                    <a:gd name="T12" fmla="*/ 0 60000 65536"/>
                    <a:gd name="T13" fmla="*/ 0 60000 65536"/>
                    <a:gd name="T14" fmla="*/ 0 60000 65536"/>
                    <a:gd name="T15" fmla="*/ 0 60000 65536"/>
                    <a:gd name="T16" fmla="*/ 0 60000 65536"/>
                    <a:gd name="T17" fmla="*/ 0 60000 65536"/>
                    <a:gd name="T18" fmla="*/ 0 w 1135039"/>
                    <a:gd name="T19" fmla="*/ 0 h 896203"/>
                    <a:gd name="T20" fmla="*/ 1135039 w 1135039"/>
                    <a:gd name="T21" fmla="*/ 896203 h 896203"/>
                  </a:gdLst>
                  <a:ahLst/>
                  <a:cxnLst>
                    <a:cxn ang="T12">
                      <a:pos x="T0" y="T1"/>
                    </a:cxn>
                    <a:cxn ang="T13">
                      <a:pos x="T2" y="T3"/>
                    </a:cxn>
                    <a:cxn ang="T14">
                      <a:pos x="T4" y="T5"/>
                    </a:cxn>
                    <a:cxn ang="T15">
                      <a:pos x="T6" y="T7"/>
                    </a:cxn>
                    <a:cxn ang="T16">
                      <a:pos x="T8" y="T9"/>
                    </a:cxn>
                    <a:cxn ang="T17">
                      <a:pos x="T10" y="T11"/>
                    </a:cxn>
                  </a:cxnLst>
                  <a:rect l="T18" t="T19" r="T20" b="T21"/>
                  <a:pathLst>
                    <a:path w="1135039" h="896203">
                      <a:moveTo>
                        <a:pt x="43218" y="873457"/>
                      </a:moveTo>
                      <a:cubicBezTo>
                        <a:pt x="21609" y="884830"/>
                        <a:pt x="0" y="896203"/>
                        <a:pt x="43218" y="805218"/>
                      </a:cubicBezTo>
                      <a:cubicBezTo>
                        <a:pt x="86436" y="714233"/>
                        <a:pt x="232012" y="439003"/>
                        <a:pt x="302525" y="327546"/>
                      </a:cubicBezTo>
                      <a:cubicBezTo>
                        <a:pt x="373038" y="216089"/>
                        <a:pt x="386686" y="188794"/>
                        <a:pt x="466298" y="136478"/>
                      </a:cubicBezTo>
                      <a:cubicBezTo>
                        <a:pt x="545910" y="84162"/>
                        <a:pt x="668740" y="27296"/>
                        <a:pt x="780197" y="13648"/>
                      </a:cubicBezTo>
                      <a:cubicBezTo>
                        <a:pt x="891654" y="0"/>
                        <a:pt x="1013346" y="27295"/>
                        <a:pt x="1135039" y="54591"/>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51254" name="Straight Connector 88"/>
                <p:cNvCxnSpPr>
                  <a:cxnSpLocks noChangeShapeType="1"/>
                  <a:stCxn id="51253" idx="5"/>
                </p:cNvCxnSpPr>
                <p:nvPr/>
              </p:nvCxnSpPr>
              <p:spPr bwMode="auto">
                <a:xfrm flipH="1">
                  <a:off x="4427984" y="5308979"/>
                  <a:ext cx="171312" cy="712309"/>
                </a:xfrm>
                <a:prstGeom prst="line">
                  <a:avLst/>
                </a:prstGeom>
                <a:noFill/>
                <a:ln w="9525" algn="ctr">
                  <a:solidFill>
                    <a:schemeClr val="tx1"/>
                  </a:solidFill>
                  <a:round/>
                  <a:headEnd/>
                  <a:tailEnd/>
                </a:ln>
              </p:spPr>
            </p:cxnSp>
            <p:sp>
              <p:nvSpPr>
                <p:cNvPr id="51255" name="Freeform 91"/>
                <p:cNvSpPr>
                  <a:spLocks/>
                </p:cNvSpPr>
                <p:nvPr/>
              </p:nvSpPr>
              <p:spPr bwMode="auto">
                <a:xfrm>
                  <a:off x="2402006" y="5377218"/>
                  <a:ext cx="600501" cy="777922"/>
                </a:xfrm>
                <a:custGeom>
                  <a:avLst/>
                  <a:gdLst>
                    <a:gd name="T0" fmla="*/ 0 w 600501"/>
                    <a:gd name="T1" fmla="*/ 0 h 777922"/>
                    <a:gd name="T2" fmla="*/ 218364 w 600501"/>
                    <a:gd name="T3" fmla="*/ 150125 h 777922"/>
                    <a:gd name="T4" fmla="*/ 491319 w 600501"/>
                    <a:gd name="T5" fmla="*/ 491319 h 777922"/>
                    <a:gd name="T6" fmla="*/ 600501 w 600501"/>
                    <a:gd name="T7" fmla="*/ 777922 h 777922"/>
                    <a:gd name="T8" fmla="*/ 0 60000 65536"/>
                    <a:gd name="T9" fmla="*/ 0 60000 65536"/>
                    <a:gd name="T10" fmla="*/ 0 60000 65536"/>
                    <a:gd name="T11" fmla="*/ 0 60000 65536"/>
                    <a:gd name="T12" fmla="*/ 0 w 600501"/>
                    <a:gd name="T13" fmla="*/ 0 h 777922"/>
                    <a:gd name="T14" fmla="*/ 600501 w 600501"/>
                    <a:gd name="T15" fmla="*/ 777922 h 777922"/>
                  </a:gdLst>
                  <a:ahLst/>
                  <a:cxnLst>
                    <a:cxn ang="T8">
                      <a:pos x="T0" y="T1"/>
                    </a:cxn>
                    <a:cxn ang="T9">
                      <a:pos x="T2" y="T3"/>
                    </a:cxn>
                    <a:cxn ang="T10">
                      <a:pos x="T4" y="T5"/>
                    </a:cxn>
                    <a:cxn ang="T11">
                      <a:pos x="T6" y="T7"/>
                    </a:cxn>
                  </a:cxnLst>
                  <a:rect l="T12" t="T13" r="T14" b="T15"/>
                  <a:pathLst>
                    <a:path w="600501" h="777922">
                      <a:moveTo>
                        <a:pt x="0" y="0"/>
                      </a:moveTo>
                      <a:cubicBezTo>
                        <a:pt x="68239" y="34119"/>
                        <a:pt x="136478" y="68239"/>
                        <a:pt x="218364" y="150125"/>
                      </a:cubicBezTo>
                      <a:cubicBezTo>
                        <a:pt x="300250" y="232011"/>
                        <a:pt x="427630" y="386686"/>
                        <a:pt x="491319" y="491319"/>
                      </a:cubicBezTo>
                      <a:cubicBezTo>
                        <a:pt x="555009" y="595952"/>
                        <a:pt x="577755" y="686937"/>
                        <a:pt x="600501" y="777922"/>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51256" name="Freeform 92"/>
                <p:cNvSpPr>
                  <a:spLocks/>
                </p:cNvSpPr>
                <p:nvPr/>
              </p:nvSpPr>
              <p:spPr bwMode="auto">
                <a:xfrm>
                  <a:off x="2866030" y="5199797"/>
                  <a:ext cx="586854" cy="941696"/>
                </a:xfrm>
                <a:custGeom>
                  <a:avLst/>
                  <a:gdLst>
                    <a:gd name="T0" fmla="*/ 0 w 586854"/>
                    <a:gd name="T1" fmla="*/ 0 h 941696"/>
                    <a:gd name="T2" fmla="*/ 313898 w 586854"/>
                    <a:gd name="T3" fmla="*/ 327546 h 941696"/>
                    <a:gd name="T4" fmla="*/ 586854 w 586854"/>
                    <a:gd name="T5" fmla="*/ 941696 h 941696"/>
                    <a:gd name="T6" fmla="*/ 0 60000 65536"/>
                    <a:gd name="T7" fmla="*/ 0 60000 65536"/>
                    <a:gd name="T8" fmla="*/ 0 60000 65536"/>
                    <a:gd name="T9" fmla="*/ 0 w 586854"/>
                    <a:gd name="T10" fmla="*/ 0 h 941696"/>
                    <a:gd name="T11" fmla="*/ 586854 w 586854"/>
                    <a:gd name="T12" fmla="*/ 941696 h 941696"/>
                  </a:gdLst>
                  <a:ahLst/>
                  <a:cxnLst>
                    <a:cxn ang="T6">
                      <a:pos x="T0" y="T1"/>
                    </a:cxn>
                    <a:cxn ang="T7">
                      <a:pos x="T2" y="T3"/>
                    </a:cxn>
                    <a:cxn ang="T8">
                      <a:pos x="T4" y="T5"/>
                    </a:cxn>
                  </a:cxnLst>
                  <a:rect l="T9" t="T10" r="T11" b="T12"/>
                  <a:pathLst>
                    <a:path w="586854" h="941696">
                      <a:moveTo>
                        <a:pt x="0" y="0"/>
                      </a:moveTo>
                      <a:cubicBezTo>
                        <a:pt x="108044" y="85298"/>
                        <a:pt x="216089" y="170597"/>
                        <a:pt x="313898" y="327546"/>
                      </a:cubicBezTo>
                      <a:cubicBezTo>
                        <a:pt x="411707" y="484495"/>
                        <a:pt x="499280" y="713095"/>
                        <a:pt x="586854" y="94169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94" name="Freeform 93"/>
                <p:cNvSpPr/>
                <p:nvPr/>
              </p:nvSpPr>
              <p:spPr bwMode="auto">
                <a:xfrm>
                  <a:off x="1836047" y="5487129"/>
                  <a:ext cx="647809" cy="627852"/>
                </a:xfrm>
                <a:custGeom>
                  <a:avLst/>
                  <a:gdLst>
                    <a:gd name="connsiteX0" fmla="*/ 184245 w 648269"/>
                    <a:gd name="connsiteY0" fmla="*/ 584579 h 625522"/>
                    <a:gd name="connsiteX1" fmla="*/ 197892 w 648269"/>
                    <a:gd name="connsiteY1" fmla="*/ 529988 h 625522"/>
                    <a:gd name="connsiteX2" fmla="*/ 75063 w 648269"/>
                    <a:gd name="connsiteY2" fmla="*/ 11373 h 625522"/>
                    <a:gd name="connsiteX3" fmla="*/ 648269 w 648269"/>
                    <a:gd name="connsiteY3" fmla="*/ 598226 h 625522"/>
                  </a:gdLst>
                  <a:ahLst/>
                  <a:cxnLst>
                    <a:cxn ang="0">
                      <a:pos x="connsiteX0" y="connsiteY0"/>
                    </a:cxn>
                    <a:cxn ang="0">
                      <a:pos x="connsiteX1" y="connsiteY1"/>
                    </a:cxn>
                    <a:cxn ang="0">
                      <a:pos x="connsiteX2" y="connsiteY2"/>
                    </a:cxn>
                    <a:cxn ang="0">
                      <a:pos x="connsiteX3" y="connsiteY3"/>
                    </a:cxn>
                  </a:cxnLst>
                  <a:rect l="l" t="t" r="r" b="b"/>
                  <a:pathLst>
                    <a:path w="648269" h="625522">
                      <a:moveTo>
                        <a:pt x="184245" y="584579"/>
                      </a:moveTo>
                      <a:cubicBezTo>
                        <a:pt x="200167" y="605050"/>
                        <a:pt x="216089" y="625522"/>
                        <a:pt x="197892" y="529988"/>
                      </a:cubicBezTo>
                      <a:cubicBezTo>
                        <a:pt x="179695" y="434454"/>
                        <a:pt x="0" y="0"/>
                        <a:pt x="75063" y="11373"/>
                      </a:cubicBezTo>
                      <a:cubicBezTo>
                        <a:pt x="150126" y="22746"/>
                        <a:pt x="399197" y="310486"/>
                        <a:pt x="648269" y="598226"/>
                      </a:cubicBezTo>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sz="5900" dirty="0"/>
                </a:p>
              </p:txBody>
            </p:sp>
            <p:cxnSp>
              <p:nvCxnSpPr>
                <p:cNvPr id="51258" name="Straight Connector 95"/>
                <p:cNvCxnSpPr>
                  <a:cxnSpLocks noChangeShapeType="1"/>
                </p:cNvCxnSpPr>
                <p:nvPr/>
              </p:nvCxnSpPr>
              <p:spPr bwMode="auto">
                <a:xfrm flipV="1">
                  <a:off x="1691680" y="6597352"/>
                  <a:ext cx="3024336" cy="260648"/>
                </a:xfrm>
                <a:prstGeom prst="line">
                  <a:avLst/>
                </a:prstGeom>
                <a:noFill/>
                <a:ln w="9525" algn="ctr">
                  <a:solidFill>
                    <a:schemeClr val="tx1"/>
                  </a:solidFill>
                  <a:round/>
                  <a:headEnd/>
                  <a:tailEnd/>
                </a:ln>
              </p:spPr>
            </p:cxnSp>
            <p:cxnSp>
              <p:nvCxnSpPr>
                <p:cNvPr id="51259" name="Straight Connector 96"/>
                <p:cNvCxnSpPr>
                  <a:cxnSpLocks noChangeShapeType="1"/>
                </p:cNvCxnSpPr>
                <p:nvPr/>
              </p:nvCxnSpPr>
              <p:spPr bwMode="auto">
                <a:xfrm flipV="1">
                  <a:off x="1691680" y="6480720"/>
                  <a:ext cx="3024336" cy="260648"/>
                </a:xfrm>
                <a:prstGeom prst="line">
                  <a:avLst/>
                </a:prstGeom>
                <a:noFill/>
                <a:ln w="38100" algn="ctr">
                  <a:solidFill>
                    <a:schemeClr val="tx1"/>
                  </a:solidFill>
                  <a:round/>
                  <a:headEnd/>
                  <a:tailEnd/>
                </a:ln>
              </p:spPr>
            </p:cxnSp>
          </p:grpSp>
          <p:grpSp>
            <p:nvGrpSpPr>
              <p:cNvPr id="3" name="Group 153"/>
              <p:cNvGrpSpPr>
                <a:grpSpLocks/>
              </p:cNvGrpSpPr>
              <p:nvPr/>
            </p:nvGrpSpPr>
            <p:grpSpPr bwMode="auto">
              <a:xfrm>
                <a:off x="16246863" y="8118420"/>
                <a:ext cx="3406176" cy="1656879"/>
                <a:chOff x="6588224" y="7389440"/>
                <a:chExt cx="1512168" cy="936104"/>
              </a:xfrm>
            </p:grpSpPr>
            <p:sp>
              <p:nvSpPr>
                <p:cNvPr id="51225" name="Rounded Rectangle 133"/>
                <p:cNvSpPr>
                  <a:spLocks noChangeArrowheads="1"/>
                </p:cNvSpPr>
                <p:nvPr/>
              </p:nvSpPr>
              <p:spPr bwMode="auto">
                <a:xfrm>
                  <a:off x="6588224" y="7389440"/>
                  <a:ext cx="1512168" cy="936104"/>
                </a:xfrm>
                <a:prstGeom prst="roundRect">
                  <a:avLst>
                    <a:gd name="adj" fmla="val 16667"/>
                  </a:avLst>
                </a:prstGeom>
                <a:solidFill>
                  <a:schemeClr val="bg1"/>
                </a:solidFill>
                <a:ln w="9525" algn="ctr">
                  <a:solidFill>
                    <a:schemeClr val="tx1"/>
                  </a:solidFill>
                  <a:round/>
                  <a:headEnd/>
                  <a:tailEnd/>
                </a:ln>
              </p:spPr>
              <p:txBody>
                <a:bodyPr/>
                <a:lstStyle/>
                <a:p>
                  <a:r>
                    <a:rPr lang="en-US" dirty="0">
                      <a:solidFill>
                        <a:schemeClr val="bg1"/>
                      </a:solidFill>
                    </a:rPr>
                    <a:t>S</a:t>
                  </a:r>
                  <a:r>
                    <a:rPr lang="en-US" sz="5900" dirty="0">
                      <a:solidFill>
                        <a:schemeClr val="bg1"/>
                      </a:solidFill>
                    </a:rPr>
                    <a:t>idney opera</a:t>
                  </a:r>
                </a:p>
              </p:txBody>
            </p:sp>
            <p:grpSp>
              <p:nvGrpSpPr>
                <p:cNvPr id="4" name="Group 132"/>
                <p:cNvGrpSpPr>
                  <a:grpSpLocks/>
                </p:cNvGrpSpPr>
                <p:nvPr/>
              </p:nvGrpSpPr>
              <p:grpSpPr bwMode="auto">
                <a:xfrm>
                  <a:off x="6732240" y="7461448"/>
                  <a:ext cx="1152128" cy="864096"/>
                  <a:chOff x="4355976" y="4039737"/>
                  <a:chExt cx="2088232" cy="1765527"/>
                </a:xfrm>
              </p:grpSpPr>
              <p:sp>
                <p:nvSpPr>
                  <p:cNvPr id="51227" name="Freeform 100"/>
                  <p:cNvSpPr>
                    <a:spLocks/>
                  </p:cNvSpPr>
                  <p:nvPr/>
                </p:nvSpPr>
                <p:spPr bwMode="auto">
                  <a:xfrm rot="240000">
                    <a:off x="4694830" y="5079242"/>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sp>
                <p:nvSpPr>
                  <p:cNvPr id="51228" name="Freeform 101"/>
                  <p:cNvSpPr>
                    <a:spLocks/>
                  </p:cNvSpPr>
                  <p:nvPr/>
                </p:nvSpPr>
                <p:spPr bwMode="auto">
                  <a:xfrm rot="240000">
                    <a:off x="4718078" y="4889532"/>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sp>
                <p:nvSpPr>
                  <p:cNvPr id="51229" name="Freeform 102"/>
                  <p:cNvSpPr>
                    <a:spLocks/>
                  </p:cNvSpPr>
                  <p:nvPr/>
                </p:nvSpPr>
                <p:spPr bwMode="auto">
                  <a:xfrm rot="240000">
                    <a:off x="4718078" y="4745516"/>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sp>
                <p:nvSpPr>
                  <p:cNvPr id="51230" name="Freeform 105"/>
                  <p:cNvSpPr>
                    <a:spLocks/>
                  </p:cNvSpPr>
                  <p:nvPr/>
                </p:nvSpPr>
                <p:spPr bwMode="auto">
                  <a:xfrm rot="240000">
                    <a:off x="4718078" y="4553152"/>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sp>
                <p:nvSpPr>
                  <p:cNvPr id="51231" name="Freeform 106"/>
                  <p:cNvSpPr>
                    <a:spLocks/>
                  </p:cNvSpPr>
                  <p:nvPr/>
                </p:nvSpPr>
                <p:spPr bwMode="auto">
                  <a:xfrm rot="240000">
                    <a:off x="4790086" y="4337128"/>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sp>
                <p:nvSpPr>
                  <p:cNvPr id="51232" name="Freeform 107"/>
                  <p:cNvSpPr>
                    <a:spLocks/>
                  </p:cNvSpPr>
                  <p:nvPr/>
                </p:nvSpPr>
                <p:spPr bwMode="auto">
                  <a:xfrm rot="240000">
                    <a:off x="4646070" y="5273232"/>
                    <a:ext cx="586854" cy="79612"/>
                  </a:xfrm>
                  <a:custGeom>
                    <a:avLst/>
                    <a:gdLst>
                      <a:gd name="T0" fmla="*/ 0 w 586854"/>
                      <a:gd name="T1" fmla="*/ 11373 h 79612"/>
                      <a:gd name="T2" fmla="*/ 409433 w 586854"/>
                      <a:gd name="T3" fmla="*/ 11373 h 79612"/>
                      <a:gd name="T4" fmla="*/ 586854 w 586854"/>
                      <a:gd name="T5" fmla="*/ 79612 h 79612"/>
                      <a:gd name="T6" fmla="*/ 0 60000 65536"/>
                      <a:gd name="T7" fmla="*/ 0 60000 65536"/>
                      <a:gd name="T8" fmla="*/ 0 60000 65536"/>
                      <a:gd name="T9" fmla="*/ 0 w 586854"/>
                      <a:gd name="T10" fmla="*/ 0 h 79612"/>
                      <a:gd name="T11" fmla="*/ 586854 w 586854"/>
                      <a:gd name="T12" fmla="*/ 79612 h 79612"/>
                    </a:gdLst>
                    <a:ahLst/>
                    <a:cxnLst>
                      <a:cxn ang="T6">
                        <a:pos x="T0" y="T1"/>
                      </a:cxn>
                      <a:cxn ang="T7">
                        <a:pos x="T2" y="T3"/>
                      </a:cxn>
                      <a:cxn ang="T8">
                        <a:pos x="T4" y="T5"/>
                      </a:cxn>
                    </a:cxnLst>
                    <a:rect l="T9" t="T10" r="T11" b="T12"/>
                    <a:pathLst>
                      <a:path w="586854" h="79612">
                        <a:moveTo>
                          <a:pt x="0" y="11373"/>
                        </a:moveTo>
                        <a:cubicBezTo>
                          <a:pt x="155812" y="5686"/>
                          <a:pt x="311624" y="0"/>
                          <a:pt x="409433" y="11373"/>
                        </a:cubicBezTo>
                        <a:cubicBezTo>
                          <a:pt x="507242" y="22746"/>
                          <a:pt x="547048" y="51179"/>
                          <a:pt x="586854" y="79612"/>
                        </a:cubicBezTo>
                      </a:path>
                    </a:pathLst>
                  </a:custGeom>
                  <a:solidFill>
                    <a:schemeClr val="bg2"/>
                  </a:solidFill>
                  <a:ln w="9525" cap="flat" cmpd="sng" algn="ctr">
                    <a:solidFill>
                      <a:schemeClr val="tx1"/>
                    </a:solidFill>
                    <a:prstDash val="solid"/>
                    <a:round/>
                    <a:headEnd type="none" w="med" len="med"/>
                    <a:tailEnd type="none" w="med" len="med"/>
                  </a:ln>
                </p:spPr>
                <p:txBody>
                  <a:bodyPr/>
                  <a:lstStyle/>
                  <a:p>
                    <a:endParaRPr lang="en-US"/>
                  </a:p>
                </p:txBody>
              </p:sp>
              <p:cxnSp>
                <p:nvCxnSpPr>
                  <p:cNvPr id="51233" name="Straight Connector 109"/>
                  <p:cNvCxnSpPr>
                    <a:cxnSpLocks noChangeShapeType="1"/>
                    <a:stCxn id="51231" idx="0"/>
                  </p:cNvCxnSpPr>
                  <p:nvPr/>
                </p:nvCxnSpPr>
                <p:spPr bwMode="auto">
                  <a:xfrm flipH="1">
                    <a:off x="4644008" y="4328102"/>
                    <a:ext cx="148776" cy="1189130"/>
                  </a:xfrm>
                  <a:prstGeom prst="line">
                    <a:avLst/>
                  </a:prstGeom>
                  <a:noFill/>
                  <a:ln w="9525" algn="ctr">
                    <a:solidFill>
                      <a:schemeClr val="tx1"/>
                    </a:solidFill>
                    <a:round/>
                    <a:headEnd/>
                    <a:tailEnd/>
                  </a:ln>
                </p:spPr>
              </p:cxnSp>
              <p:cxnSp>
                <p:nvCxnSpPr>
                  <p:cNvPr id="51234" name="Straight Connector 111"/>
                  <p:cNvCxnSpPr>
                    <a:cxnSpLocks noChangeShapeType="1"/>
                  </p:cNvCxnSpPr>
                  <p:nvPr/>
                </p:nvCxnSpPr>
                <p:spPr bwMode="auto">
                  <a:xfrm flipH="1">
                    <a:off x="5148064" y="4365104"/>
                    <a:ext cx="148776" cy="1189130"/>
                  </a:xfrm>
                  <a:prstGeom prst="line">
                    <a:avLst/>
                  </a:prstGeom>
                  <a:noFill/>
                  <a:ln w="9525" algn="ctr">
                    <a:solidFill>
                      <a:schemeClr val="tx1"/>
                    </a:solidFill>
                    <a:round/>
                    <a:headEnd/>
                    <a:tailEnd/>
                  </a:ln>
                </p:spPr>
              </p:cxnSp>
              <p:cxnSp>
                <p:nvCxnSpPr>
                  <p:cNvPr id="51235" name="Straight Connector 113"/>
                  <p:cNvCxnSpPr>
                    <a:cxnSpLocks noChangeShapeType="1"/>
                  </p:cNvCxnSpPr>
                  <p:nvPr/>
                </p:nvCxnSpPr>
                <p:spPr bwMode="auto">
                  <a:xfrm flipH="1">
                    <a:off x="4499992" y="5445224"/>
                    <a:ext cx="72008" cy="288032"/>
                  </a:xfrm>
                  <a:prstGeom prst="line">
                    <a:avLst/>
                  </a:prstGeom>
                  <a:noFill/>
                  <a:ln w="9525" algn="ctr">
                    <a:solidFill>
                      <a:schemeClr val="tx1"/>
                    </a:solidFill>
                    <a:round/>
                    <a:headEnd/>
                    <a:tailEnd/>
                  </a:ln>
                </p:spPr>
              </p:cxnSp>
              <p:cxnSp>
                <p:nvCxnSpPr>
                  <p:cNvPr id="51236" name="Straight Connector 114"/>
                  <p:cNvCxnSpPr>
                    <a:cxnSpLocks noChangeShapeType="1"/>
                  </p:cNvCxnSpPr>
                  <p:nvPr/>
                </p:nvCxnSpPr>
                <p:spPr bwMode="auto">
                  <a:xfrm flipH="1">
                    <a:off x="5220072" y="5517232"/>
                    <a:ext cx="72008" cy="216024"/>
                  </a:xfrm>
                  <a:prstGeom prst="line">
                    <a:avLst/>
                  </a:prstGeom>
                  <a:noFill/>
                  <a:ln w="9525" algn="ctr">
                    <a:solidFill>
                      <a:schemeClr val="tx1"/>
                    </a:solidFill>
                    <a:round/>
                    <a:headEnd/>
                    <a:tailEnd/>
                  </a:ln>
                </p:spPr>
              </p:cxnSp>
              <p:cxnSp>
                <p:nvCxnSpPr>
                  <p:cNvPr id="51237" name="Straight Connector 117"/>
                  <p:cNvCxnSpPr>
                    <a:cxnSpLocks noChangeShapeType="1"/>
                  </p:cNvCxnSpPr>
                  <p:nvPr/>
                </p:nvCxnSpPr>
                <p:spPr bwMode="auto">
                  <a:xfrm>
                    <a:off x="4499992" y="5733256"/>
                    <a:ext cx="720080" cy="0"/>
                  </a:xfrm>
                  <a:prstGeom prst="line">
                    <a:avLst/>
                  </a:prstGeom>
                  <a:noFill/>
                  <a:ln w="9525" algn="ctr">
                    <a:solidFill>
                      <a:schemeClr val="tx1"/>
                    </a:solidFill>
                    <a:round/>
                    <a:headEnd/>
                    <a:tailEnd/>
                  </a:ln>
                </p:spPr>
              </p:cxnSp>
              <p:cxnSp>
                <p:nvCxnSpPr>
                  <p:cNvPr id="51238" name="Straight Connector 124"/>
                  <p:cNvCxnSpPr>
                    <a:cxnSpLocks noChangeShapeType="1"/>
                  </p:cNvCxnSpPr>
                  <p:nvPr/>
                </p:nvCxnSpPr>
                <p:spPr bwMode="auto">
                  <a:xfrm>
                    <a:off x="4860032" y="4077072"/>
                    <a:ext cx="0" cy="216024"/>
                  </a:xfrm>
                  <a:prstGeom prst="line">
                    <a:avLst/>
                  </a:prstGeom>
                  <a:noFill/>
                  <a:ln w="9525" algn="ctr">
                    <a:solidFill>
                      <a:schemeClr val="tx1"/>
                    </a:solidFill>
                    <a:round/>
                    <a:headEnd/>
                    <a:tailEnd/>
                  </a:ln>
                </p:spPr>
              </p:cxnSp>
              <p:cxnSp>
                <p:nvCxnSpPr>
                  <p:cNvPr id="51239" name="Straight Connector 126"/>
                  <p:cNvCxnSpPr>
                    <a:cxnSpLocks noChangeShapeType="1"/>
                  </p:cNvCxnSpPr>
                  <p:nvPr/>
                </p:nvCxnSpPr>
                <p:spPr bwMode="auto">
                  <a:xfrm>
                    <a:off x="5292080" y="4149080"/>
                    <a:ext cx="0" cy="216024"/>
                  </a:xfrm>
                  <a:prstGeom prst="line">
                    <a:avLst/>
                  </a:prstGeom>
                  <a:noFill/>
                  <a:ln w="9525" algn="ctr">
                    <a:solidFill>
                      <a:schemeClr val="tx1"/>
                    </a:solidFill>
                    <a:round/>
                    <a:headEnd/>
                    <a:tailEnd/>
                  </a:ln>
                </p:spPr>
              </p:cxnSp>
              <p:sp>
                <p:nvSpPr>
                  <p:cNvPr id="51240" name="Freeform 127"/>
                  <p:cNvSpPr>
                    <a:spLocks/>
                  </p:cNvSpPr>
                  <p:nvPr/>
                </p:nvSpPr>
                <p:spPr bwMode="auto">
                  <a:xfrm>
                    <a:off x="4858603" y="4039737"/>
                    <a:ext cx="436728" cy="122830"/>
                  </a:xfrm>
                  <a:custGeom>
                    <a:avLst/>
                    <a:gdLst>
                      <a:gd name="T0" fmla="*/ 0 w 436728"/>
                      <a:gd name="T1" fmla="*/ 40944 h 122830"/>
                      <a:gd name="T2" fmla="*/ 54591 w 436728"/>
                      <a:gd name="T3" fmla="*/ 40944 h 122830"/>
                      <a:gd name="T4" fmla="*/ 204716 w 436728"/>
                      <a:gd name="T5" fmla="*/ 13648 h 122830"/>
                      <a:gd name="T6" fmla="*/ 436728 w 436728"/>
                      <a:gd name="T7" fmla="*/ 122830 h 122830"/>
                      <a:gd name="T8" fmla="*/ 0 60000 65536"/>
                      <a:gd name="T9" fmla="*/ 0 60000 65536"/>
                      <a:gd name="T10" fmla="*/ 0 60000 65536"/>
                      <a:gd name="T11" fmla="*/ 0 60000 65536"/>
                      <a:gd name="T12" fmla="*/ 0 w 436728"/>
                      <a:gd name="T13" fmla="*/ 0 h 122830"/>
                      <a:gd name="T14" fmla="*/ 436728 w 436728"/>
                      <a:gd name="T15" fmla="*/ 122830 h 122830"/>
                    </a:gdLst>
                    <a:ahLst/>
                    <a:cxnLst>
                      <a:cxn ang="T8">
                        <a:pos x="T0" y="T1"/>
                      </a:cxn>
                      <a:cxn ang="T9">
                        <a:pos x="T2" y="T3"/>
                      </a:cxn>
                      <a:cxn ang="T10">
                        <a:pos x="T4" y="T5"/>
                      </a:cxn>
                      <a:cxn ang="T11">
                        <a:pos x="T6" y="T7"/>
                      </a:cxn>
                    </a:cxnLst>
                    <a:rect l="T12" t="T13" r="T14" b="T15"/>
                    <a:pathLst>
                      <a:path w="436728" h="122830">
                        <a:moveTo>
                          <a:pt x="0" y="40944"/>
                        </a:moveTo>
                        <a:cubicBezTo>
                          <a:pt x="10236" y="43218"/>
                          <a:pt x="20472" y="45493"/>
                          <a:pt x="54591" y="40944"/>
                        </a:cubicBezTo>
                        <a:cubicBezTo>
                          <a:pt x="88710" y="36395"/>
                          <a:pt x="141027" y="0"/>
                          <a:pt x="204716" y="13648"/>
                        </a:cubicBezTo>
                        <a:cubicBezTo>
                          <a:pt x="268405" y="27296"/>
                          <a:pt x="352566" y="75063"/>
                          <a:pt x="436728" y="122830"/>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
                <p:nvSpPr>
                  <p:cNvPr id="51241" name="Freeform 129"/>
                  <p:cNvSpPr>
                    <a:spLocks/>
                  </p:cNvSpPr>
                  <p:nvPr/>
                </p:nvSpPr>
                <p:spPr bwMode="auto">
                  <a:xfrm>
                    <a:off x="5322627" y="5618562"/>
                    <a:ext cx="1119116" cy="58907"/>
                  </a:xfrm>
                  <a:custGeom>
                    <a:avLst/>
                    <a:gdLst>
                      <a:gd name="T0" fmla="*/ 0 w 1119116"/>
                      <a:gd name="T1" fmla="*/ 45259 h 58907"/>
                      <a:gd name="T2" fmla="*/ 259307 w 1119116"/>
                      <a:gd name="T3" fmla="*/ 58907 h 58907"/>
                      <a:gd name="T4" fmla="*/ 423080 w 1119116"/>
                      <a:gd name="T5" fmla="*/ 31611 h 58907"/>
                      <a:gd name="T6" fmla="*/ 532263 w 1119116"/>
                      <a:gd name="T7" fmla="*/ 17963 h 58907"/>
                      <a:gd name="T8" fmla="*/ 736979 w 1119116"/>
                      <a:gd name="T9" fmla="*/ 31611 h 58907"/>
                      <a:gd name="T10" fmla="*/ 777922 w 1119116"/>
                      <a:gd name="T11" fmla="*/ 17963 h 58907"/>
                      <a:gd name="T12" fmla="*/ 996286 w 1119116"/>
                      <a:gd name="T13" fmla="*/ 31611 h 58907"/>
                      <a:gd name="T14" fmla="*/ 1119116 w 1119116"/>
                      <a:gd name="T15" fmla="*/ 4316 h 58907"/>
                      <a:gd name="T16" fmla="*/ 0 60000 65536"/>
                      <a:gd name="T17" fmla="*/ 0 60000 65536"/>
                      <a:gd name="T18" fmla="*/ 0 60000 65536"/>
                      <a:gd name="T19" fmla="*/ 0 60000 65536"/>
                      <a:gd name="T20" fmla="*/ 0 60000 65536"/>
                      <a:gd name="T21" fmla="*/ 0 60000 65536"/>
                      <a:gd name="T22" fmla="*/ 0 60000 65536"/>
                      <a:gd name="T23" fmla="*/ 0 60000 65536"/>
                      <a:gd name="T24" fmla="*/ 0 w 1119116"/>
                      <a:gd name="T25" fmla="*/ 0 h 58907"/>
                      <a:gd name="T26" fmla="*/ 1119116 w 1119116"/>
                      <a:gd name="T27" fmla="*/ 58907 h 589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9116" h="58907">
                        <a:moveTo>
                          <a:pt x="0" y="45259"/>
                        </a:moveTo>
                        <a:cubicBezTo>
                          <a:pt x="86436" y="49808"/>
                          <a:pt x="172752" y="58907"/>
                          <a:pt x="259307" y="58907"/>
                        </a:cubicBezTo>
                        <a:cubicBezTo>
                          <a:pt x="503602" y="58907"/>
                          <a:pt x="305632" y="52966"/>
                          <a:pt x="423080" y="31611"/>
                        </a:cubicBezTo>
                        <a:cubicBezTo>
                          <a:pt x="459166" y="25050"/>
                          <a:pt x="495869" y="22512"/>
                          <a:pt x="532263" y="17963"/>
                        </a:cubicBezTo>
                        <a:cubicBezTo>
                          <a:pt x="600502" y="22512"/>
                          <a:pt x="668589" y="31611"/>
                          <a:pt x="736979" y="31611"/>
                        </a:cubicBezTo>
                        <a:cubicBezTo>
                          <a:pt x="751365" y="31611"/>
                          <a:pt x="763536" y="17963"/>
                          <a:pt x="777922" y="17963"/>
                        </a:cubicBezTo>
                        <a:cubicBezTo>
                          <a:pt x="850852" y="17963"/>
                          <a:pt x="923498" y="27062"/>
                          <a:pt x="996286" y="31611"/>
                        </a:cubicBezTo>
                        <a:cubicBezTo>
                          <a:pt x="1091120" y="0"/>
                          <a:pt x="1049401" y="4316"/>
                          <a:pt x="1119116" y="4316"/>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cxnSp>
                <p:nvCxnSpPr>
                  <p:cNvPr id="51242" name="Straight Connector 131"/>
                  <p:cNvCxnSpPr>
                    <a:cxnSpLocks noChangeShapeType="1"/>
                  </p:cNvCxnSpPr>
                  <p:nvPr/>
                </p:nvCxnSpPr>
                <p:spPr bwMode="auto">
                  <a:xfrm>
                    <a:off x="4355976" y="5805264"/>
                    <a:ext cx="2088232" cy="0"/>
                  </a:xfrm>
                  <a:prstGeom prst="line">
                    <a:avLst/>
                  </a:prstGeom>
                  <a:noFill/>
                  <a:ln w="9525" algn="ctr">
                    <a:solidFill>
                      <a:schemeClr val="tx1"/>
                    </a:solidFill>
                    <a:round/>
                    <a:headEnd/>
                    <a:tailEnd/>
                  </a:ln>
                </p:spPr>
              </p:cxnSp>
            </p:grpSp>
          </p:grpSp>
          <p:sp>
            <p:nvSpPr>
              <p:cNvPr id="51209" name="Rectangle 134"/>
              <p:cNvSpPr>
                <a:spLocks noChangeArrowheads="1"/>
              </p:cNvSpPr>
              <p:nvPr/>
            </p:nvSpPr>
            <p:spPr bwMode="auto">
              <a:xfrm>
                <a:off x="592706" y="5600755"/>
                <a:ext cx="15826718" cy="388199"/>
              </a:xfrm>
              <a:prstGeom prst="rect">
                <a:avLst/>
              </a:prstGeom>
              <a:solidFill>
                <a:schemeClr val="bg1"/>
              </a:solidFill>
              <a:ln w="9525" algn="ctr">
                <a:noFill/>
                <a:round/>
                <a:headEnd/>
                <a:tailEnd/>
              </a:ln>
            </p:spPr>
            <p:txBody>
              <a:bodyPr lIns="192911" tIns="96455" rIns="192911" bIns="96455"/>
              <a:lstStyle/>
              <a:p>
                <a:endParaRPr lang="en-US" sz="5900" dirty="0"/>
              </a:p>
            </p:txBody>
          </p:sp>
          <p:cxnSp>
            <p:nvCxnSpPr>
              <p:cNvPr id="51210" name="Straight Connector 71"/>
              <p:cNvCxnSpPr>
                <a:cxnSpLocks noChangeShapeType="1"/>
              </p:cNvCxnSpPr>
              <p:nvPr/>
            </p:nvCxnSpPr>
            <p:spPr bwMode="auto">
              <a:xfrm flipV="1">
                <a:off x="423898" y="5693584"/>
                <a:ext cx="20076934" cy="0"/>
              </a:xfrm>
              <a:prstGeom prst="line">
                <a:avLst/>
              </a:prstGeom>
              <a:noFill/>
              <a:ln w="9525" algn="ctr">
                <a:solidFill>
                  <a:schemeClr val="tx1"/>
                </a:solidFill>
                <a:round/>
                <a:headEnd/>
                <a:tailEnd/>
              </a:ln>
            </p:spPr>
          </p:cxnSp>
          <p:cxnSp>
            <p:nvCxnSpPr>
              <p:cNvPr id="51212" name="Straight Connector 145"/>
              <p:cNvCxnSpPr>
                <a:cxnSpLocks noChangeShapeType="1"/>
              </p:cNvCxnSpPr>
              <p:nvPr/>
            </p:nvCxnSpPr>
            <p:spPr bwMode="auto">
              <a:xfrm flipV="1">
                <a:off x="2805969" y="4163292"/>
                <a:ext cx="0" cy="2678010"/>
              </a:xfrm>
              <a:prstGeom prst="line">
                <a:avLst/>
              </a:prstGeom>
              <a:noFill/>
              <a:ln w="38100" algn="ctr">
                <a:solidFill>
                  <a:schemeClr val="tx1"/>
                </a:solidFill>
                <a:round/>
                <a:headEnd/>
                <a:tailEnd/>
              </a:ln>
            </p:spPr>
          </p:cxnSp>
          <p:cxnSp>
            <p:nvCxnSpPr>
              <p:cNvPr id="51213" name="Straight Connector 146"/>
              <p:cNvCxnSpPr>
                <a:cxnSpLocks noChangeShapeType="1"/>
              </p:cNvCxnSpPr>
              <p:nvPr/>
            </p:nvCxnSpPr>
            <p:spPr bwMode="auto">
              <a:xfrm flipV="1">
                <a:off x="3826322" y="4163292"/>
                <a:ext cx="0" cy="2678010"/>
              </a:xfrm>
              <a:prstGeom prst="line">
                <a:avLst/>
              </a:prstGeom>
              <a:noFill/>
              <a:ln w="38100" algn="ctr">
                <a:solidFill>
                  <a:schemeClr val="tx1"/>
                </a:solidFill>
                <a:round/>
                <a:headEnd/>
                <a:tailEnd/>
              </a:ln>
            </p:spPr>
          </p:cxnSp>
          <p:cxnSp>
            <p:nvCxnSpPr>
              <p:cNvPr id="51214" name="Straight Connector 147"/>
              <p:cNvCxnSpPr>
                <a:cxnSpLocks noChangeShapeType="1"/>
              </p:cNvCxnSpPr>
              <p:nvPr/>
            </p:nvCxnSpPr>
            <p:spPr bwMode="auto">
              <a:xfrm flipV="1">
                <a:off x="7911484" y="4163292"/>
                <a:ext cx="0" cy="2678010"/>
              </a:xfrm>
              <a:prstGeom prst="line">
                <a:avLst/>
              </a:prstGeom>
              <a:noFill/>
              <a:ln w="38100" algn="ctr">
                <a:solidFill>
                  <a:schemeClr val="tx1"/>
                </a:solidFill>
                <a:round/>
                <a:headEnd/>
                <a:tailEnd/>
              </a:ln>
            </p:spPr>
          </p:cxnSp>
          <p:cxnSp>
            <p:nvCxnSpPr>
              <p:cNvPr id="51215" name="Straight Connector 148"/>
              <p:cNvCxnSpPr>
                <a:cxnSpLocks noChangeShapeType="1"/>
              </p:cNvCxnSpPr>
              <p:nvPr/>
            </p:nvCxnSpPr>
            <p:spPr bwMode="auto">
              <a:xfrm flipV="1">
                <a:off x="8931836" y="4163292"/>
                <a:ext cx="0" cy="2678010"/>
              </a:xfrm>
              <a:prstGeom prst="line">
                <a:avLst/>
              </a:prstGeom>
              <a:noFill/>
              <a:ln w="38100" algn="ctr">
                <a:solidFill>
                  <a:schemeClr val="tx1"/>
                </a:solidFill>
                <a:round/>
                <a:headEnd/>
                <a:tailEnd/>
              </a:ln>
            </p:spPr>
          </p:cxnSp>
          <p:cxnSp>
            <p:nvCxnSpPr>
              <p:cNvPr id="51216" name="Straight Connector 149"/>
              <p:cNvCxnSpPr>
                <a:cxnSpLocks noChangeShapeType="1"/>
              </p:cNvCxnSpPr>
              <p:nvPr/>
            </p:nvCxnSpPr>
            <p:spPr bwMode="auto">
              <a:xfrm flipV="1">
                <a:off x="17439775" y="4163292"/>
                <a:ext cx="0" cy="2678010"/>
              </a:xfrm>
              <a:prstGeom prst="line">
                <a:avLst/>
              </a:prstGeom>
              <a:noFill/>
              <a:ln w="38100" algn="ctr">
                <a:solidFill>
                  <a:schemeClr val="tx1"/>
                </a:solidFill>
                <a:round/>
                <a:headEnd/>
                <a:tailEnd/>
              </a:ln>
            </p:spPr>
          </p:cxnSp>
          <p:cxnSp>
            <p:nvCxnSpPr>
              <p:cNvPr id="51217" name="Straight Connector 150"/>
              <p:cNvCxnSpPr>
                <a:cxnSpLocks noChangeShapeType="1"/>
              </p:cNvCxnSpPr>
              <p:nvPr/>
            </p:nvCxnSpPr>
            <p:spPr bwMode="auto">
              <a:xfrm flipV="1">
                <a:off x="18460127" y="4163292"/>
                <a:ext cx="0" cy="2678010"/>
              </a:xfrm>
              <a:prstGeom prst="line">
                <a:avLst/>
              </a:prstGeom>
              <a:noFill/>
              <a:ln w="38100" algn="ctr">
                <a:solidFill>
                  <a:schemeClr val="tx1"/>
                </a:solidFill>
                <a:round/>
                <a:headEnd/>
                <a:tailEnd/>
              </a:ln>
            </p:spPr>
          </p:cxnSp>
          <p:cxnSp>
            <p:nvCxnSpPr>
              <p:cNvPr id="51218" name="Straight Connector 155"/>
              <p:cNvCxnSpPr>
                <a:cxnSpLocks noChangeShapeType="1"/>
              </p:cNvCxnSpPr>
              <p:nvPr/>
            </p:nvCxnSpPr>
            <p:spPr bwMode="auto">
              <a:xfrm flipV="1">
                <a:off x="1616811" y="6841303"/>
                <a:ext cx="1189160" cy="1403706"/>
              </a:xfrm>
              <a:prstGeom prst="line">
                <a:avLst/>
              </a:prstGeom>
              <a:noFill/>
              <a:ln w="38100" algn="ctr">
                <a:solidFill>
                  <a:schemeClr val="tx1"/>
                </a:solidFill>
                <a:round/>
                <a:headEnd/>
                <a:tailEnd/>
              </a:ln>
            </p:spPr>
          </p:cxnSp>
          <p:cxnSp>
            <p:nvCxnSpPr>
              <p:cNvPr id="51219" name="Straight Connector 159"/>
              <p:cNvCxnSpPr>
                <a:cxnSpLocks noChangeShapeType="1"/>
              </p:cNvCxnSpPr>
              <p:nvPr/>
            </p:nvCxnSpPr>
            <p:spPr bwMode="auto">
              <a:xfrm flipV="1">
                <a:off x="6718573" y="6841303"/>
                <a:ext cx="1192912" cy="1403706"/>
              </a:xfrm>
              <a:prstGeom prst="line">
                <a:avLst/>
              </a:prstGeom>
              <a:noFill/>
              <a:ln w="38100" algn="ctr">
                <a:solidFill>
                  <a:schemeClr val="tx1"/>
                </a:solidFill>
                <a:round/>
                <a:headEnd/>
                <a:tailEnd/>
              </a:ln>
            </p:spPr>
          </p:cxnSp>
          <p:cxnSp>
            <p:nvCxnSpPr>
              <p:cNvPr id="51220" name="Straight Connector 160"/>
              <p:cNvCxnSpPr>
                <a:cxnSpLocks noChangeShapeType="1"/>
              </p:cNvCxnSpPr>
              <p:nvPr/>
            </p:nvCxnSpPr>
            <p:spPr bwMode="auto">
              <a:xfrm flipV="1">
                <a:off x="16246864" y="6841303"/>
                <a:ext cx="1192912" cy="1403706"/>
              </a:xfrm>
              <a:prstGeom prst="line">
                <a:avLst/>
              </a:prstGeom>
              <a:noFill/>
              <a:ln w="38100" algn="ctr">
                <a:solidFill>
                  <a:schemeClr val="tx1"/>
                </a:solidFill>
                <a:round/>
                <a:headEnd/>
                <a:tailEnd/>
              </a:ln>
            </p:spPr>
          </p:cxnSp>
          <p:cxnSp>
            <p:nvCxnSpPr>
              <p:cNvPr id="51221" name="Straight Connector 161"/>
              <p:cNvCxnSpPr>
                <a:cxnSpLocks noChangeShapeType="1"/>
              </p:cNvCxnSpPr>
              <p:nvPr/>
            </p:nvCxnSpPr>
            <p:spPr bwMode="auto">
              <a:xfrm flipH="1" flipV="1">
                <a:off x="3826322" y="6841303"/>
                <a:ext cx="1020352" cy="1277118"/>
              </a:xfrm>
              <a:prstGeom prst="line">
                <a:avLst/>
              </a:prstGeom>
              <a:noFill/>
              <a:ln w="38100" algn="ctr">
                <a:solidFill>
                  <a:schemeClr val="tx1"/>
                </a:solidFill>
                <a:round/>
                <a:headEnd/>
                <a:tailEnd/>
              </a:ln>
            </p:spPr>
          </p:cxnSp>
          <p:cxnSp>
            <p:nvCxnSpPr>
              <p:cNvPr id="51222" name="Straight Connector 163"/>
              <p:cNvCxnSpPr>
                <a:cxnSpLocks noChangeShapeType="1"/>
              </p:cNvCxnSpPr>
              <p:nvPr/>
            </p:nvCxnSpPr>
            <p:spPr bwMode="auto">
              <a:xfrm flipH="1" flipV="1">
                <a:off x="8931836" y="6841303"/>
                <a:ext cx="1020352" cy="1277118"/>
              </a:xfrm>
              <a:prstGeom prst="line">
                <a:avLst/>
              </a:prstGeom>
              <a:noFill/>
              <a:ln w="38100" algn="ctr">
                <a:solidFill>
                  <a:schemeClr val="tx1"/>
                </a:solidFill>
                <a:round/>
                <a:headEnd/>
                <a:tailEnd/>
              </a:ln>
            </p:spPr>
          </p:cxnSp>
          <p:cxnSp>
            <p:nvCxnSpPr>
              <p:cNvPr id="51223" name="Straight Connector 164"/>
              <p:cNvCxnSpPr>
                <a:cxnSpLocks noChangeShapeType="1"/>
              </p:cNvCxnSpPr>
              <p:nvPr/>
            </p:nvCxnSpPr>
            <p:spPr bwMode="auto">
              <a:xfrm flipH="1" flipV="1">
                <a:off x="18460127" y="6841303"/>
                <a:ext cx="1020352" cy="1277118"/>
              </a:xfrm>
              <a:prstGeom prst="line">
                <a:avLst/>
              </a:prstGeom>
              <a:noFill/>
              <a:ln w="38100" algn="ctr">
                <a:solidFill>
                  <a:schemeClr val="tx1"/>
                </a:solidFill>
                <a:round/>
                <a:headEnd/>
                <a:tailEnd/>
              </a:ln>
            </p:spPr>
          </p:cxnSp>
        </p:grpSp>
        <p:sp>
          <p:nvSpPr>
            <p:cNvPr id="51224" name="TextBox 58"/>
            <p:cNvSpPr txBox="1">
              <a:spLocks noChangeArrowheads="1"/>
            </p:cNvSpPr>
            <p:nvPr/>
          </p:nvSpPr>
          <p:spPr bwMode="auto">
            <a:xfrm>
              <a:off x="765265" y="10351970"/>
              <a:ext cx="515726" cy="887100"/>
            </a:xfrm>
            <a:prstGeom prst="rect">
              <a:avLst/>
            </a:prstGeom>
            <a:noFill/>
            <a:ln w="9525">
              <a:noFill/>
              <a:miter lim="800000"/>
              <a:headEnd/>
              <a:tailEnd/>
            </a:ln>
          </p:spPr>
          <p:txBody>
            <a:bodyPr wrap="none" lIns="192911" tIns="96455" rIns="192911" bIns="96455">
              <a:spAutoFit/>
            </a:bodyPr>
            <a:lstStyle/>
            <a:p>
              <a:endParaRPr lang="en-US" sz="4200" i="1" dirty="0"/>
            </a:p>
          </p:txBody>
        </p:sp>
      </p:grpSp>
      <p:sp>
        <p:nvSpPr>
          <p:cNvPr id="51211" name="Rectangle 143"/>
          <p:cNvSpPr>
            <a:spLocks noChangeArrowheads="1"/>
          </p:cNvSpPr>
          <p:nvPr/>
        </p:nvSpPr>
        <p:spPr bwMode="auto">
          <a:xfrm>
            <a:off x="0" y="-177222"/>
            <a:ext cx="20332022" cy="2807411"/>
          </a:xfrm>
          <a:prstGeom prst="rect">
            <a:avLst/>
          </a:prstGeom>
          <a:solidFill>
            <a:schemeClr val="bg1"/>
          </a:solidFill>
          <a:ln w="9525" algn="ctr">
            <a:noFill/>
            <a:round/>
            <a:headEnd/>
            <a:tailEnd/>
          </a:ln>
        </p:spPr>
        <p:txBody>
          <a:bodyPr lIns="192911" tIns="96455" rIns="192911" bIns="96455"/>
          <a:lstStyle/>
          <a:p>
            <a:endParaRPr lang="en-US" sz="5900" dirty="0"/>
          </a:p>
          <a:p>
            <a:endParaRPr lang="en-US" sz="6600" dirty="0"/>
          </a:p>
          <a:p>
            <a:r>
              <a:rPr lang="en-US" sz="5400" dirty="0"/>
              <a:t>Human Hippocampus </a:t>
            </a:r>
          </a:p>
        </p:txBody>
      </p:sp>
      <p:sp>
        <p:nvSpPr>
          <p:cNvPr id="6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3" name="Straight Connector 6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5480160" y="5861559"/>
            <a:ext cx="5680145" cy="3231654"/>
          </a:xfrm>
          <a:prstGeom prst="rect">
            <a:avLst/>
          </a:prstGeom>
          <a:noFill/>
        </p:spPr>
        <p:txBody>
          <a:bodyPr wrap="none" rtlCol="0">
            <a:spAutoFit/>
          </a:bodyPr>
          <a:lstStyle/>
          <a:p>
            <a:r>
              <a:rPr lang="en-US" sz="4000" i="1" dirty="0" err="1"/>
              <a:t>Quiroga</a:t>
            </a:r>
            <a:r>
              <a:rPr lang="en-US" sz="4000" i="1" dirty="0"/>
              <a:t>,  Reddy, </a:t>
            </a:r>
          </a:p>
          <a:p>
            <a:r>
              <a:rPr lang="en-US" sz="4000" i="1" dirty="0"/>
              <a:t> </a:t>
            </a:r>
            <a:r>
              <a:rPr lang="en-US" sz="4000" i="1" dirty="0" err="1"/>
              <a:t>Kreiman</a:t>
            </a:r>
            <a:r>
              <a:rPr lang="en-US" sz="4000" i="1" dirty="0"/>
              <a:t>,  Koch, </a:t>
            </a:r>
          </a:p>
          <a:p>
            <a:r>
              <a:rPr lang="en-US" sz="4000" i="1" dirty="0"/>
              <a:t>and Fried  (2005). </a:t>
            </a:r>
          </a:p>
          <a:p>
            <a:r>
              <a:rPr lang="en-US" sz="4000" i="1" dirty="0"/>
              <a:t>Nature, 435:1102-1107.</a:t>
            </a:r>
          </a:p>
          <a:p>
            <a:endParaRPr lang="en-US" sz="4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3"/>
          <p:cNvSpPr txBox="1">
            <a:spLocks/>
          </p:cNvSpPr>
          <p:nvPr/>
        </p:nvSpPr>
        <p:spPr>
          <a:xfrm>
            <a:off x="192504"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Exercise 2.1 NOW</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95"/>
          <p:cNvGrpSpPr/>
          <p:nvPr/>
        </p:nvGrpSpPr>
        <p:grpSpPr>
          <a:xfrm>
            <a:off x="9364893" y="1970385"/>
            <a:ext cx="9262554" cy="1595045"/>
            <a:chOff x="3544977" y="4341574"/>
            <a:chExt cx="14348705" cy="3038079"/>
          </a:xfrm>
        </p:grpSpPr>
        <p:grpSp>
          <p:nvGrpSpPr>
            <p:cNvPr id="3" name="Group 90"/>
            <p:cNvGrpSpPr>
              <a:grpSpLocks/>
            </p:cNvGrpSpPr>
            <p:nvPr/>
          </p:nvGrpSpPr>
          <p:grpSpPr bwMode="auto">
            <a:xfrm>
              <a:off x="3544977" y="5146103"/>
              <a:ext cx="14348705" cy="714511"/>
              <a:chOff x="1500166" y="3311845"/>
              <a:chExt cx="6072230" cy="402907"/>
            </a:xfrm>
          </p:grpSpPr>
          <p:sp>
            <p:nvSpPr>
              <p:cNvPr id="157"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58"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59"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60"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61"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62"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63"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64"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4" name="Group 91"/>
            <p:cNvGrpSpPr>
              <a:grpSpLocks/>
            </p:cNvGrpSpPr>
            <p:nvPr/>
          </p:nvGrpSpPr>
          <p:grpSpPr bwMode="auto">
            <a:xfrm>
              <a:off x="10462365" y="4341574"/>
              <a:ext cx="5912042" cy="2661132"/>
              <a:chOff x="4427536" y="2857496"/>
              <a:chExt cx="2501918" cy="1500992"/>
            </a:xfrm>
          </p:grpSpPr>
          <p:cxnSp>
            <p:nvCxnSpPr>
              <p:cNvPr id="148"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9"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50"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51"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52"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53"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54"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55"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56"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5" name="Group 92"/>
            <p:cNvGrpSpPr>
              <a:grpSpLocks/>
            </p:cNvGrpSpPr>
            <p:nvPr/>
          </p:nvGrpSpPr>
          <p:grpSpPr bwMode="auto">
            <a:xfrm>
              <a:off x="3882592" y="4341574"/>
              <a:ext cx="5912042" cy="2661132"/>
              <a:chOff x="4427536" y="2857496"/>
              <a:chExt cx="2501918" cy="1500992"/>
            </a:xfrm>
          </p:grpSpPr>
          <p:cxnSp>
            <p:nvCxnSpPr>
              <p:cNvPr id="139"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0"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41"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42"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43"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44"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45"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46"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47"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136" name="Object 5"/>
                <p:cNvSpPr txBox="1"/>
                <p:nvPr/>
              </p:nvSpPr>
              <p:spPr bwMode="auto">
                <a:xfrm>
                  <a:off x="3713783" y="6746721"/>
                  <a:ext cx="1069120" cy="632932"/>
                </a:xfrm>
                <a:prstGeom prst="rect">
                  <a:avLst/>
                </a:prstGeom>
                <a:noFill/>
                <a:ln>
                  <a:noFill/>
                </a:ln>
              </p:spPr>
              <p:txBody>
                <a:bodyPr>
                  <a:normAutofit fontScale="2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36"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3"/>
                  <a:stretch>
                    <a:fillRect/>
                  </a:stretch>
                </a:blipFill>
                <a:ln>
                  <a:noFill/>
                </a:ln>
              </p:spPr>
              <p:txBody>
                <a:bodyPr/>
                <a:lstStyle/>
                <a:p>
                  <a:r>
                    <a:rPr lang="zh-CN" altLang="en-US">
                      <a:noFill/>
                    </a:rPr>
                    <a:t> </a:t>
                  </a:r>
                </a:p>
              </p:txBody>
            </p:sp>
          </mc:Fallback>
        </mc:AlternateContent>
        <p:sp>
          <p:nvSpPr>
            <p:cNvPr id="137"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38"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mc:AlternateContent xmlns:mc="http://schemas.openxmlformats.org/markup-compatibility/2006">
        <mc:Choice xmlns:a14="http://schemas.microsoft.com/office/drawing/2010/main" Requires="a14">
          <p:sp>
            <p:nvSpPr>
              <p:cNvPr id="378952" name="Object 72"/>
              <p:cNvSpPr txBox="1"/>
              <p:nvPr/>
            </p:nvSpPr>
            <p:spPr bwMode="auto">
              <a:xfrm>
                <a:off x="11506200" y="5091113"/>
                <a:ext cx="6042025" cy="1425575"/>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𝑑𝑠</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78952" name="Object 72"/>
              <p:cNvSpPr txBox="1">
                <a:spLocks noRot="1" noChangeAspect="1" noMove="1" noResize="1" noEditPoints="1" noAdjustHandles="1" noChangeArrowheads="1" noChangeShapeType="1" noTextEdit="1"/>
              </p:cNvSpPr>
              <p:nvPr/>
            </p:nvSpPr>
            <p:spPr bwMode="auto">
              <a:xfrm>
                <a:off x="11506200" y="5091113"/>
                <a:ext cx="6042025" cy="1425575"/>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6" name="Group 92"/>
          <p:cNvGrpSpPr/>
          <p:nvPr/>
        </p:nvGrpSpPr>
        <p:grpSpPr>
          <a:xfrm>
            <a:off x="3278655" y="1788870"/>
            <a:ext cx="4820416" cy="2447341"/>
            <a:chOff x="2295793" y="6416535"/>
            <a:chExt cx="5784499" cy="2447341"/>
          </a:xfrm>
        </p:grpSpPr>
        <p:sp>
          <p:nvSpPr>
            <p:cNvPr id="50"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51"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52"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53"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54"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55"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56"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57"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58"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59"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60"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61"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62"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63"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64"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65"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66"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67"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68"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69"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70"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71"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72"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73"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75"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76"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77"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78"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79"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80"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81"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82"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83"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84"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85"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86"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87"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88"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89"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90"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91"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92"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93"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94"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95"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96"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97"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98"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99" name="TextBox 98"/>
          <p:cNvSpPr txBox="1"/>
          <p:nvPr/>
        </p:nvSpPr>
        <p:spPr>
          <a:xfrm>
            <a:off x="1109522" y="6457414"/>
            <a:ext cx="19343993" cy="4478149"/>
          </a:xfrm>
          <a:prstGeom prst="rect">
            <a:avLst/>
          </a:prstGeom>
          <a:noFill/>
        </p:spPr>
        <p:txBody>
          <a:bodyPr wrap="square" rtlCol="0">
            <a:spAutoFit/>
          </a:bodyPr>
          <a:lstStyle/>
          <a:p>
            <a:r>
              <a:rPr lang="en-US" dirty="0"/>
              <a:t>A leaky integrate-and-fire neuron without threshold (=passive membrane) receives stochastic spike arrival, described as a homogeneous Poisson process.</a:t>
            </a:r>
          </a:p>
          <a:p>
            <a:r>
              <a:rPr lang="en-US" dirty="0"/>
              <a:t>Calculate the </a:t>
            </a:r>
            <a:r>
              <a:rPr lang="en-US" b="1" dirty="0"/>
              <a:t>mean membrane potential</a:t>
            </a:r>
            <a:r>
              <a:rPr lang="en-US" dirty="0"/>
              <a:t>. To do so, use the above formula. </a:t>
            </a:r>
          </a:p>
        </p:txBody>
      </p:sp>
      <p:sp>
        <p:nvSpPr>
          <p:cNvPr id="100" name="Rectangle 46"/>
          <p:cNvSpPr>
            <a:spLocks noChangeArrowheads="1"/>
          </p:cNvSpPr>
          <p:nvPr/>
        </p:nvSpPr>
        <p:spPr bwMode="auto">
          <a:xfrm>
            <a:off x="1" y="1243601"/>
            <a:ext cx="21559452" cy="10908712"/>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102" name="Text Box 8"/>
          <p:cNvSpPr txBox="1">
            <a:spLocks noChangeArrowheads="1"/>
          </p:cNvSpPr>
          <p:nvPr/>
        </p:nvSpPr>
        <p:spPr bwMode="auto">
          <a:xfrm>
            <a:off x="15093256" y="11080356"/>
            <a:ext cx="593172" cy="1071957"/>
          </a:xfrm>
          <a:prstGeom prst="rect">
            <a:avLst/>
          </a:prstGeom>
          <a:noFill/>
          <a:ln w="9525">
            <a:noFill/>
            <a:miter lim="800000"/>
            <a:headEnd/>
            <a:tailEnd/>
          </a:ln>
        </p:spPr>
        <p:txBody>
          <a:bodyPr wrap="none" lIns="192911" tIns="96455" rIns="192911" bIns="96455">
            <a:spAutoFit/>
          </a:bodyPr>
          <a:lstStyle/>
          <a:p>
            <a:r>
              <a:rPr lang="en-US" dirty="0"/>
              <a:t> </a:t>
            </a:r>
          </a:p>
        </p:txBody>
      </p:sp>
      <p:sp>
        <p:nvSpPr>
          <p:cNvPr id="103" name="Text Box 98"/>
          <p:cNvSpPr txBox="1">
            <a:spLocks noChangeArrowheads="1"/>
          </p:cNvSpPr>
          <p:nvPr/>
        </p:nvSpPr>
        <p:spPr bwMode="auto">
          <a:xfrm>
            <a:off x="9749034" y="10158986"/>
            <a:ext cx="6378280" cy="1856787"/>
          </a:xfrm>
          <a:prstGeom prst="rect">
            <a:avLst/>
          </a:prstGeom>
          <a:solidFill>
            <a:srgbClr val="FFFF00"/>
          </a:solidFill>
          <a:ln w="38100">
            <a:solidFill>
              <a:schemeClr val="accent2"/>
            </a:solidFill>
            <a:miter lim="800000"/>
            <a:headEnd/>
            <a:tailEnd/>
          </a:ln>
        </p:spPr>
        <p:txBody>
          <a:bodyPr wrap="none" lIns="192911" tIns="96455" rIns="192911" bIns="96455">
            <a:spAutoFit/>
          </a:bodyPr>
          <a:lstStyle/>
          <a:p>
            <a:r>
              <a:rPr lang="fr-CH" sz="5400" i="1" dirty="0"/>
              <a:t>Start </a:t>
            </a:r>
            <a:r>
              <a:rPr lang="fr-CH" sz="5400" i="1" dirty="0" err="1"/>
              <a:t>at</a:t>
            </a:r>
            <a:r>
              <a:rPr lang="fr-CH" sz="5400" i="1" dirty="0"/>
              <a:t> 11:35, </a:t>
            </a:r>
          </a:p>
          <a:p>
            <a:r>
              <a:rPr lang="fr-CH" sz="5400" i="1" dirty="0"/>
              <a:t>Discussion </a:t>
            </a:r>
            <a:r>
              <a:rPr lang="fr-CH" sz="5400" i="1" dirty="0" err="1"/>
              <a:t>at</a:t>
            </a:r>
            <a:r>
              <a:rPr lang="fr-CH" sz="5400" i="1" dirty="0"/>
              <a:t> 11:48</a:t>
            </a:r>
          </a:p>
        </p:txBody>
      </p:sp>
      <p:grpSp>
        <p:nvGrpSpPr>
          <p:cNvPr id="101" name="Group 124"/>
          <p:cNvGrpSpPr/>
          <p:nvPr/>
        </p:nvGrpSpPr>
        <p:grpSpPr>
          <a:xfrm>
            <a:off x="1198559" y="4084306"/>
            <a:ext cx="8011522" cy="2373107"/>
            <a:chOff x="1041956" y="6081439"/>
            <a:chExt cx="5988880" cy="1973253"/>
          </a:xfrm>
        </p:grpSpPr>
        <mc:AlternateContent xmlns:mc="http://schemas.openxmlformats.org/markup-compatibility/2006">
          <mc:Choice xmlns:a14="http://schemas.microsoft.com/office/drawing/2010/main" Requires="a14">
            <p:sp>
              <p:nvSpPr>
                <p:cNvPr id="104" name="Object 68"/>
                <p:cNvSpPr txBox="1"/>
                <p:nvPr/>
              </p:nvSpPr>
              <p:spPr bwMode="auto">
                <a:xfrm>
                  <a:off x="1041956" y="6650988"/>
                  <a:ext cx="5586199" cy="1403704"/>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04" name="Object 68"/>
                <p:cNvSpPr txBox="1">
                  <a:spLocks noRot="1" noChangeAspect="1" noMove="1" noResize="1" noEditPoints="1" noAdjustHandles="1" noChangeArrowheads="1" noChangeShapeType="1" noTextEdit="1"/>
                </p:cNvSpPr>
                <p:nvPr/>
              </p:nvSpPr>
              <p:spPr bwMode="auto">
                <a:xfrm>
                  <a:off x="1041956" y="6650988"/>
                  <a:ext cx="5586199" cy="1403704"/>
                </a:xfrm>
                <a:prstGeom prst="rect">
                  <a:avLst/>
                </a:prstGeom>
                <a:blipFill>
                  <a:blip r:embed="rId5"/>
                  <a:stretch>
                    <a:fillRect/>
                  </a:stretch>
                </a:blipFill>
                <a:ln>
                  <a:noFill/>
                </a:ln>
              </p:spPr>
              <p:txBody>
                <a:bodyPr/>
                <a:lstStyle/>
                <a:p>
                  <a:r>
                    <a:rPr lang="zh-CN" altLang="en-US">
                      <a:noFill/>
                    </a:rPr>
                    <a:t> </a:t>
                  </a:r>
                </a:p>
              </p:txBody>
            </p:sp>
          </mc:Fallback>
        </mc:AlternateContent>
        <p:sp>
          <p:nvSpPr>
            <p:cNvPr id="105" name="Text Box 70"/>
            <p:cNvSpPr txBox="1">
              <a:spLocks noChangeArrowheads="1"/>
            </p:cNvSpPr>
            <p:nvPr/>
          </p:nvSpPr>
          <p:spPr bwMode="auto">
            <a:xfrm>
              <a:off x="1041956" y="6081439"/>
              <a:ext cx="5988880" cy="979624"/>
            </a:xfrm>
            <a:prstGeom prst="rect">
              <a:avLst/>
            </a:prstGeom>
            <a:noFill/>
            <a:ln w="9525">
              <a:noFill/>
              <a:miter lim="800000"/>
              <a:headEnd/>
              <a:tailEnd/>
            </a:ln>
          </p:spPr>
          <p:txBody>
            <a:bodyPr wrap="none" lIns="192911" tIns="96455" rIns="192911" bIns="96455">
              <a:spAutoFit/>
            </a:bodyPr>
            <a:lstStyle/>
            <a:p>
              <a:r>
                <a:rPr lang="fr-CH" sz="5100" i="1" dirty="0">
                  <a:solidFill>
                    <a:srgbClr val="FF0000"/>
                  </a:solidFill>
                </a:rPr>
                <a:t>Passive membrane</a:t>
              </a:r>
              <a:endParaRPr lang="fr-FR" sz="5100" i="1" dirty="0">
                <a:solidFill>
                  <a:srgbClr val="FF0000"/>
                </a:solidFill>
              </a:endParaRPr>
            </a:p>
          </p:txBody>
        </p:sp>
      </p:grpSp>
      <p:cxnSp>
        <p:nvCxnSpPr>
          <p:cNvPr id="107" name="Straight Arrow Connector 106"/>
          <p:cNvCxnSpPr/>
          <p:nvPr/>
        </p:nvCxnSpPr>
        <p:spPr>
          <a:xfrm flipV="1">
            <a:off x="8671401" y="5606716"/>
            <a:ext cx="2546001" cy="24064"/>
          </a:xfrm>
          <a:prstGeom prst="straightConnector1">
            <a:avLst/>
          </a:prstGeom>
          <a:ln w="5715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and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8" y="2331862"/>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cod</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mean</a:t>
            </a:r>
            <a:r>
              <a:rPr lang="fr-CH" sz="4400" dirty="0">
                <a:latin typeface="Arial Narrow" pitchFamily="34" charset="0"/>
                <a:cs typeface="ＭＳ Ｐゴシック" charset="0"/>
              </a:rPr>
              <a:t> value</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6600" b="1" dirty="0">
                <a:latin typeface="Arial Narrow" pitchFamily="34" charset="0"/>
                <a:cs typeface="ＭＳ Ｐゴシック" charset="0"/>
              </a:rPr>
              <a:t>7.6 </a:t>
            </a:r>
            <a:r>
              <a:rPr lang="fr-CH" sz="6000" b="1" dirty="0" err="1">
                <a:latin typeface="Arial Narrow" pitchFamily="34" charset="0"/>
                <a:cs typeface="ＭＳ Ｐゴシック" charset="0"/>
              </a:rPr>
              <a:t>Subthreshold</a:t>
            </a:r>
            <a:r>
              <a:rPr lang="fr-CH" sz="6000" b="1" dirty="0">
                <a:latin typeface="Arial Narrow" pitchFamily="34" charset="0"/>
                <a:cs typeface="ＭＳ Ｐゴシック" charset="0"/>
              </a:rPr>
              <a:t> and </a:t>
            </a:r>
            <a:r>
              <a:rPr lang="fr-CH" sz="6000" b="1" dirty="0" err="1">
                <a:latin typeface="Arial Narrow" pitchFamily="34" charset="0"/>
                <a:cs typeface="ＭＳ Ｐゴシック" charset="0"/>
              </a:rPr>
              <a:t>superth</a:t>
            </a:r>
            <a:r>
              <a:rPr lang="fr-CH" sz="6000" b="1" dirty="0">
                <a:latin typeface="Arial Narrow" pitchFamily="34" charset="0"/>
                <a:cs typeface="ＭＳ Ｐゴシック" charset="0"/>
              </a:rPr>
              <a:t>.</a:t>
            </a:r>
          </a:p>
          <a:p>
            <a:pPr marL="1079500" lvl="0" indent="-568325" eaLnBrk="0" hangingPunct="0">
              <a:buClr>
                <a:srgbClr val="FF0000"/>
              </a:buClr>
              <a:buSzPct val="150000"/>
              <a:defRPr/>
            </a:pPr>
            <a:r>
              <a:rPr lang="fr-CH" sz="6000" b="1" dirty="0">
                <a:latin typeface="Arial Narrow" pitchFamily="34" charset="0"/>
                <a:cs typeface="ＭＳ Ｐゴシック" charset="0"/>
              </a:rPr>
              <a:t>7.7. </a:t>
            </a:r>
            <a:r>
              <a:rPr lang="fr-CH" sz="6000" b="1" dirty="0" err="1">
                <a:latin typeface="Arial Narrow" pitchFamily="34" charset="0"/>
                <a:cs typeface="ＭＳ Ｐゴシック" charset="0"/>
              </a:rPr>
              <a:t>Calculate</a:t>
            </a:r>
            <a:r>
              <a:rPr lang="fr-CH" sz="6000" b="1" dirty="0">
                <a:latin typeface="Arial Narrow" pitchFamily="34" charset="0"/>
                <a:cs typeface="ＭＳ Ｐゴシック" charset="0"/>
              </a:rPr>
              <a:t> fluctuations</a:t>
            </a:r>
          </a:p>
          <a:p>
            <a:pPr marL="1079500" lvl="0" indent="-568325" eaLnBrk="0" hangingPunct="0">
              <a:buClr>
                <a:srgbClr val="FF0000"/>
              </a:buClr>
              <a:buSzPct val="150000"/>
              <a:defRPr/>
            </a:pPr>
            <a:r>
              <a:rPr lang="fr-CH" sz="6000" b="1" dirty="0">
                <a:latin typeface="Arial Narrow" pitchFamily="34" charset="0"/>
                <a:cs typeface="ＭＳ Ｐゴシック" charset="0"/>
              </a:rPr>
              <a:t>      </a:t>
            </a:r>
            <a:r>
              <a:rPr lang="fr-CH" sz="4800" dirty="0">
                <a:latin typeface="Arial Narrow" pitchFamily="34" charset="0"/>
                <a:cs typeface="ＭＳ Ｐゴシック" charset="0"/>
              </a:rPr>
              <a:t> - </a:t>
            </a:r>
            <a:r>
              <a:rPr lang="fr-CH" sz="4800" dirty="0" err="1">
                <a:latin typeface="Arial Narrow" pitchFamily="34" charset="0"/>
                <a:cs typeface="ＭＳ Ｐゴシック" charset="0"/>
              </a:rPr>
              <a:t>autocorrelation</a:t>
            </a:r>
            <a:r>
              <a:rPr lang="fr-CH" sz="4800" dirty="0">
                <a:latin typeface="Arial Narrow" pitchFamily="34" charset="0"/>
                <a:cs typeface="ＭＳ Ｐゴシック" charset="0"/>
              </a:rPr>
              <a:t> of membrane pot.</a:t>
            </a:r>
          </a:p>
          <a:p>
            <a:pPr marL="1079500" lvl="0" indent="-568325" eaLnBrk="0" hangingPunct="0">
              <a:buClr>
                <a:srgbClr val="FF0000"/>
              </a:buClr>
              <a:buSzPct val="150000"/>
              <a:defRPr/>
            </a:pPr>
            <a:r>
              <a:rPr lang="fr-CH" sz="4800" dirty="0">
                <a:latin typeface="Arial Narrow" pitchFamily="34" charset="0"/>
                <a:cs typeface="ＭＳ Ｐゴシック" charset="0"/>
              </a:rPr>
              <a:t>         - standard </a:t>
            </a:r>
            <a:r>
              <a:rPr lang="fr-CH" sz="4800" dirty="0" err="1">
                <a:latin typeface="Arial Narrow" pitchFamily="34" charset="0"/>
                <a:cs typeface="ＭＳ Ｐゴシック" charset="0"/>
              </a:rPr>
              <a:t>deviation</a:t>
            </a:r>
            <a:r>
              <a:rPr lang="fr-CH" sz="4800" dirty="0">
                <a:latin typeface="Arial Narrow" pitchFamily="34" charset="0"/>
                <a:cs typeface="ＭＳ Ｐゴシック" charset="0"/>
              </a:rPr>
              <a:t> of </a:t>
            </a:r>
            <a:r>
              <a:rPr lang="fr-CH" sz="4800" dirty="0" err="1">
                <a:latin typeface="Arial Narrow" pitchFamily="34" charset="0"/>
                <a:cs typeface="ＭＳ Ｐゴシック" charset="0"/>
              </a:rPr>
              <a:t>membr</a:t>
            </a:r>
            <a:r>
              <a:rPr lang="fr-CH" sz="4800" dirty="0">
                <a:latin typeface="Arial Narrow" pitchFamily="34" charset="0"/>
                <a:cs typeface="ＭＳ Ｐゴシック" charset="0"/>
              </a:rPr>
              <a:t>. Pot.</a:t>
            </a:r>
          </a:p>
          <a:p>
            <a:pPr marL="1079500" lvl="0" indent="-568325" eaLnBrk="0" hangingPunct="0">
              <a:buClr>
                <a:srgbClr val="FF0000"/>
              </a:buClr>
              <a:buSzPct val="150000"/>
              <a:defRPr/>
            </a:pPr>
            <a:r>
              <a:rPr lang="fr-CH" sz="4800" dirty="0">
                <a:latin typeface="Arial Narrow" pitchFamily="34" charset="0"/>
                <a:cs typeface="ＭＳ Ｐゴシック" charset="0"/>
              </a:rPr>
              <a:t>        - </a:t>
            </a:r>
            <a:r>
              <a:rPr lang="fr-CH" sz="4800" dirty="0" err="1">
                <a:latin typeface="Arial Narrow" pitchFamily="34" charset="0"/>
                <a:cs typeface="ＭＳ Ｐゴシック" charset="0"/>
              </a:rPr>
              <a:t>autocorrelation</a:t>
            </a:r>
            <a:r>
              <a:rPr lang="fr-CH" sz="4800" dirty="0">
                <a:latin typeface="Arial Narrow" pitchFamily="34" charset="0"/>
                <a:cs typeface="ＭＳ Ｐゴシック" charset="0"/>
              </a:rPr>
              <a:t> of Poisson</a:t>
            </a:r>
            <a:endParaRPr lang="fr-CH" sz="5400" dirty="0">
              <a:latin typeface="Arial Narrow" pitchFamily="34" charset="0"/>
              <a:cs typeface="ＭＳ Ｐゴシック" charset="0"/>
            </a:endParaRPr>
          </a:p>
          <a:p>
            <a:pPr marL="1079500" lvl="0" indent="-568325" eaLnBrk="0" hangingPunct="0">
              <a:buClr>
                <a:srgbClr val="FF0000"/>
              </a:buClr>
              <a:buSzPct val="150000"/>
              <a:defRPr/>
            </a:pPr>
            <a:r>
              <a:rPr lang="fr-CH" sz="5400" b="1" dirty="0">
                <a:latin typeface="Arial Narrow" pitchFamily="34" charset="0"/>
                <a:cs typeface="ＭＳ Ｐゴシック" charset="0"/>
              </a:rPr>
              <a:t>        </a:t>
            </a:r>
            <a:endParaRPr lang="fr-CH" sz="6600" dirty="0">
              <a:latin typeface="Arial Narrow" pitchFamily="34" charset="0"/>
              <a:cs typeface="ＭＳ Ｐゴシック" charset="0"/>
            </a:endParaRPr>
          </a:p>
          <a:p>
            <a:pPr marL="1079500" lvl="0" indent="-568325" eaLnBrk="0" hangingPunct="0">
              <a:buClr>
                <a:srgbClr val="FF0000"/>
              </a:buClr>
              <a:buSzPct val="150000"/>
              <a:defRPr/>
            </a:pP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120782"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5</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Stochastic spike firing in integrate-and-fire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72300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169316" y="9049020"/>
            <a:ext cx="10422106" cy="246344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4246991"/>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6"/>
          <p:cNvGrpSpPr/>
          <p:nvPr/>
        </p:nvGrpSpPr>
        <p:grpSpPr>
          <a:xfrm>
            <a:off x="11341768" y="564456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6" name="Group 19"/>
          <p:cNvGrpSpPr/>
          <p:nvPr/>
        </p:nvGrpSpPr>
        <p:grpSpPr>
          <a:xfrm>
            <a:off x="11325727" y="7216683"/>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9" name="Group 12"/>
          <p:cNvGrpSpPr/>
          <p:nvPr/>
        </p:nvGrpSpPr>
        <p:grpSpPr>
          <a:xfrm>
            <a:off x="11169316" y="1443791"/>
            <a:ext cx="312822" cy="659981"/>
            <a:chOff x="11381873" y="2275724"/>
            <a:chExt cx="312822" cy="659981"/>
          </a:xfrm>
        </p:grpSpPr>
        <p:cxnSp>
          <p:nvCxnSpPr>
            <p:cNvPr id="23" name="Straight Connector 22"/>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2"/>
          <p:cNvPicPr>
            <a:picLocks noChangeAspect="1" noChangeArrowheads="1"/>
          </p:cNvPicPr>
          <p:nvPr/>
        </p:nvPicPr>
        <p:blipFill>
          <a:blip r:embed="rId2" cstate="print"/>
          <a:srcRect/>
          <a:stretch>
            <a:fillRect/>
          </a:stretch>
        </p:blipFill>
        <p:spPr bwMode="auto">
          <a:xfrm>
            <a:off x="8693629" y="5566999"/>
            <a:ext cx="13593264" cy="4388335"/>
          </a:xfrm>
          <a:prstGeom prst="rect">
            <a:avLst/>
          </a:prstGeom>
          <a:noFill/>
          <a:ln w="9525">
            <a:noFill/>
            <a:miter lim="800000"/>
            <a:headEnd/>
            <a:tailEnd/>
          </a:ln>
        </p:spPr>
      </p:pic>
      <p:sp>
        <p:nvSpPr>
          <p:cNvPr id="38922" name="TextBox 109"/>
          <p:cNvSpPr txBox="1">
            <a:spLocks noChangeArrowheads="1"/>
          </p:cNvSpPr>
          <p:nvPr/>
        </p:nvSpPr>
        <p:spPr bwMode="auto">
          <a:xfrm>
            <a:off x="14568841" y="9495310"/>
            <a:ext cx="5725135" cy="933450"/>
          </a:xfrm>
          <a:prstGeom prst="rect">
            <a:avLst/>
          </a:prstGeom>
          <a:noFill/>
          <a:ln w="9525">
            <a:noFill/>
            <a:miter lim="800000"/>
            <a:headEnd/>
            <a:tailEnd/>
          </a:ln>
        </p:spPr>
        <p:txBody>
          <a:bodyPr wrap="none" lIns="192902" tIns="96451" rIns="192902" bIns="96451">
            <a:spAutoFit/>
          </a:bodyPr>
          <a:lstStyle/>
          <a:p>
            <a:r>
              <a:rPr lang="en-US" sz="4800" i="1" dirty="0"/>
              <a:t>Crochet et al., 2011</a:t>
            </a:r>
          </a:p>
        </p:txBody>
      </p:sp>
      <p:sp>
        <p:nvSpPr>
          <p:cNvPr id="38923" name="TextBox 110"/>
          <p:cNvSpPr txBox="1">
            <a:spLocks noChangeArrowheads="1"/>
          </p:cNvSpPr>
          <p:nvPr/>
        </p:nvSpPr>
        <p:spPr bwMode="auto">
          <a:xfrm>
            <a:off x="10803534" y="4924028"/>
            <a:ext cx="9991559" cy="1071949"/>
          </a:xfrm>
          <a:prstGeom prst="rect">
            <a:avLst/>
          </a:prstGeom>
          <a:noFill/>
          <a:ln w="9525">
            <a:noFill/>
            <a:miter lim="800000"/>
            <a:headEnd/>
            <a:tailEnd/>
          </a:ln>
        </p:spPr>
        <p:txBody>
          <a:bodyPr wrap="none" lIns="192902" tIns="96451" rIns="192902" bIns="96451">
            <a:spAutoFit/>
          </a:bodyPr>
          <a:lstStyle/>
          <a:p>
            <a:r>
              <a:rPr lang="en-US" sz="5400" dirty="0"/>
              <a:t>awake mouse, freely whisking</a:t>
            </a:r>
            <a:r>
              <a:rPr lang="en-US" dirty="0"/>
              <a:t>, </a:t>
            </a:r>
          </a:p>
        </p:txBody>
      </p:sp>
      <p:pic>
        <p:nvPicPr>
          <p:cNvPr id="38924" name="Picture 3"/>
          <p:cNvPicPr>
            <a:picLocks noChangeAspect="1" noChangeArrowheads="1"/>
          </p:cNvPicPr>
          <p:nvPr/>
        </p:nvPicPr>
        <p:blipFill>
          <a:blip r:embed="rId3" cstate="print"/>
          <a:srcRect/>
          <a:stretch>
            <a:fillRect/>
          </a:stretch>
        </p:blipFill>
        <p:spPr bwMode="auto">
          <a:xfrm>
            <a:off x="6008879" y="12232450"/>
            <a:ext cx="15308793" cy="2582367"/>
          </a:xfrm>
          <a:prstGeom prst="rect">
            <a:avLst/>
          </a:prstGeom>
          <a:noFill/>
          <a:ln w="9525">
            <a:noFill/>
            <a:miter lim="800000"/>
            <a:headEnd/>
            <a:tailEnd/>
          </a:ln>
        </p:spPr>
      </p:pic>
      <p:sp>
        <p:nvSpPr>
          <p:cNvPr id="13" name="TextBox 12"/>
          <p:cNvSpPr txBox="1"/>
          <p:nvPr/>
        </p:nvSpPr>
        <p:spPr>
          <a:xfrm>
            <a:off x="10783802" y="1434427"/>
            <a:ext cx="9212778" cy="969496"/>
          </a:xfrm>
          <a:prstGeom prst="rect">
            <a:avLst/>
          </a:prstGeom>
          <a:noFill/>
        </p:spPr>
        <p:txBody>
          <a:bodyPr wrap="none" rtlCol="0">
            <a:spAutoFit/>
          </a:bodyPr>
          <a:lstStyle/>
          <a:p>
            <a:r>
              <a:rPr lang="en-US" dirty="0"/>
              <a:t>Spontaneous activity </a:t>
            </a:r>
            <a:r>
              <a:rPr lang="en-US" i="1" dirty="0"/>
              <a:t>in vivo</a:t>
            </a:r>
          </a:p>
        </p:txBody>
      </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7.7</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5" name="Text Box 46"/>
          <p:cNvSpPr txBox="1">
            <a:spLocks noChangeArrowheads="1"/>
          </p:cNvSpPr>
          <p:nvPr/>
        </p:nvSpPr>
        <p:spPr bwMode="auto">
          <a:xfrm>
            <a:off x="1108478" y="2636362"/>
            <a:ext cx="9800802" cy="228766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Variability </a:t>
            </a:r>
          </a:p>
          <a:p>
            <a:r>
              <a:rPr lang="en-US" sz="6800" dirty="0">
                <a:solidFill>
                  <a:srgbClr val="FF0000"/>
                </a:solidFill>
              </a:rPr>
              <a:t>of membrane potential? </a:t>
            </a: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9625263" y="8398042"/>
            <a:ext cx="2743200" cy="1557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08879" y="10428760"/>
            <a:ext cx="6936514" cy="969496"/>
          </a:xfrm>
          <a:prstGeom prst="rect">
            <a:avLst/>
          </a:prstGeom>
          <a:noFill/>
        </p:spPr>
        <p:txBody>
          <a:bodyPr wrap="none" rtlCol="0">
            <a:spAutoFit/>
          </a:bodyPr>
          <a:lstStyle/>
          <a:p>
            <a:r>
              <a:rPr lang="en-US" dirty="0" err="1"/>
              <a:t>Subthreshold</a:t>
            </a:r>
            <a:r>
              <a:rPr lang="en-US" dirty="0"/>
              <a:t> regime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8262722" y="5186473"/>
            <a:ext cx="6107109" cy="2874922"/>
            <a:chOff x="3012" y="3134"/>
            <a:chExt cx="2181" cy="1022"/>
          </a:xfrm>
        </p:grpSpPr>
        <p:sp>
          <p:nvSpPr>
            <p:cNvPr id="17429" name="Text Box 54"/>
            <p:cNvSpPr txBox="1">
              <a:spLocks noChangeArrowheads="1"/>
            </p:cNvSpPr>
            <p:nvPr/>
          </p:nvSpPr>
          <p:spPr bwMode="auto">
            <a:xfrm>
              <a:off x="3014" y="3134"/>
              <a:ext cx="131" cy="312"/>
            </a:xfrm>
            <a:prstGeom prst="rect">
              <a:avLst/>
            </a:prstGeom>
            <a:noFill/>
            <a:ln w="9525">
              <a:noFill/>
              <a:miter lim="800000"/>
              <a:headEnd/>
              <a:tailEnd/>
            </a:ln>
          </p:spPr>
          <p:txBody>
            <a:bodyPr wrap="none">
              <a:spAutoFit/>
            </a:bodyPr>
            <a:lstStyle/>
            <a:p>
              <a:r>
                <a:rPr lang="fr-CH" sz="5100" i="1" dirty="0"/>
                <a:t>I</a:t>
              </a:r>
              <a:endParaRPr lang="fr-FR" sz="5100" i="1" dirty="0"/>
            </a:p>
          </p:txBody>
        </p:sp>
        <p:sp>
          <p:nvSpPr>
            <p:cNvPr id="17430" name="Line 55"/>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17431" name="Line 56"/>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17432" name="Freeform 57"/>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17433" name="Line 58"/>
            <p:cNvSpPr>
              <a:spLocks noChangeShapeType="1"/>
            </p:cNvSpPr>
            <p:nvPr/>
          </p:nvSpPr>
          <p:spPr bwMode="auto">
            <a:xfrm>
              <a:off x="3242" y="3657"/>
              <a:ext cx="1860" cy="0"/>
            </a:xfrm>
            <a:prstGeom prst="line">
              <a:avLst/>
            </a:prstGeom>
            <a:noFill/>
            <a:ln w="952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7415" name="Object 59"/>
                <p:cNvSpPr txBox="1"/>
                <p:nvPr/>
              </p:nvSpPr>
              <p:spPr bwMode="auto">
                <a:xfrm>
                  <a:off x="3012" y="3475"/>
                  <a:ext cx="178" cy="268"/>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17415" name="Object 59"/>
                <p:cNvSpPr txBox="1">
                  <a:spLocks noRot="1" noChangeAspect="1" noMove="1" noResize="1" noEditPoints="1" noAdjustHandles="1" noChangeArrowheads="1" noChangeShapeType="1" noTextEdit="1"/>
                </p:cNvSpPr>
                <p:nvPr/>
              </p:nvSpPr>
              <p:spPr bwMode="auto">
                <a:xfrm>
                  <a:off x="3012" y="3475"/>
                  <a:ext cx="178" cy="268"/>
                </a:xfrm>
                <a:prstGeom prst="rect">
                  <a:avLst/>
                </a:prstGeom>
                <a:blipFill>
                  <a:blip r:embed="rId3"/>
                  <a:stretch>
                    <a:fillRect/>
                  </a:stretch>
                </a:blipFill>
                <a:ln>
                  <a:noFill/>
                </a:ln>
              </p:spPr>
              <p:txBody>
                <a:bodyPr/>
                <a:lstStyle/>
                <a:p>
                  <a:r>
                    <a:rPr lang="zh-CN" altLang="en-US">
                      <a:noFill/>
                    </a:rPr>
                    <a:t> </a:t>
                  </a:r>
                </a:p>
              </p:txBody>
            </p:sp>
          </mc:Fallback>
        </mc:AlternateContent>
      </p:grpSp>
      <p:grpSp>
        <p:nvGrpSpPr>
          <p:cNvPr id="3" name="Group 60"/>
          <p:cNvGrpSpPr>
            <a:grpSpLocks/>
          </p:cNvGrpSpPr>
          <p:nvPr/>
        </p:nvGrpSpPr>
        <p:grpSpPr bwMode="auto">
          <a:xfrm>
            <a:off x="9366494" y="2193025"/>
            <a:ext cx="9178036" cy="2604871"/>
            <a:chOff x="2426" y="2024"/>
            <a:chExt cx="2949" cy="926"/>
          </a:xfrm>
        </p:grpSpPr>
        <mc:AlternateContent xmlns:mc="http://schemas.openxmlformats.org/markup-compatibility/2006">
          <mc:Choice xmlns:a14="http://schemas.microsoft.com/office/drawing/2010/main" Requires="a14">
            <p:sp>
              <p:nvSpPr>
                <p:cNvPr id="17414" name="Object 61"/>
                <p:cNvSpPr txBox="1"/>
                <p:nvPr/>
              </p:nvSpPr>
              <p:spPr bwMode="auto">
                <a:xfrm>
                  <a:off x="2526" y="2295"/>
                  <a:ext cx="1875" cy="499"/>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e>
                        </m:nary>
                        <m:r>
                          <a:rPr lang="zh-CN" altLang="en-US" i="1">
                            <a:solidFill>
                              <a:srgbClr val="000000"/>
                            </a:solidFill>
                            <a:latin typeface="Cambria Math" panose="02040503050406030204" pitchFamily="18" charset="0"/>
                          </a:rPr>
                          <m:t>)</m:t>
                        </m:r>
                      </m:oMath>
                    </m:oMathPara>
                  </a14:m>
                  <a:endParaRPr lang="zh-CN" altLang="en-US"/>
                </a:p>
              </p:txBody>
            </p:sp>
          </mc:Choice>
          <mc:Fallback>
            <p:sp>
              <p:nvSpPr>
                <p:cNvPr id="17414" name="Object 61"/>
                <p:cNvSpPr txBox="1">
                  <a:spLocks noRot="1" noChangeAspect="1" noMove="1" noResize="1" noEditPoints="1" noAdjustHandles="1" noChangeArrowheads="1" noChangeShapeType="1" noTextEdit="1"/>
                </p:cNvSpPr>
                <p:nvPr/>
              </p:nvSpPr>
              <p:spPr bwMode="auto">
                <a:xfrm>
                  <a:off x="2526" y="2295"/>
                  <a:ext cx="1875" cy="499"/>
                </a:xfrm>
                <a:prstGeom prst="rect">
                  <a:avLst/>
                </a:prstGeom>
                <a:blipFill>
                  <a:blip r:embed="rId4"/>
                  <a:stretch>
                    <a:fillRect/>
                  </a:stretch>
                </a:blipFill>
                <a:ln>
                  <a:noFill/>
                </a:ln>
              </p:spPr>
              <p:txBody>
                <a:bodyPr/>
                <a:lstStyle/>
                <a:p>
                  <a:r>
                    <a:rPr lang="zh-CN" altLang="en-US">
                      <a:noFill/>
                    </a:rPr>
                    <a:t> </a:t>
                  </a:r>
                </a:p>
              </p:txBody>
            </p:sp>
          </mc:Fallback>
        </mc:AlternateContent>
        <p:sp>
          <p:nvSpPr>
            <p:cNvPr id="17427" name="Text Box 63"/>
            <p:cNvSpPr txBox="1">
              <a:spLocks noChangeArrowheads="1"/>
            </p:cNvSpPr>
            <p:nvPr/>
          </p:nvSpPr>
          <p:spPr bwMode="auto">
            <a:xfrm>
              <a:off x="3829" y="2638"/>
              <a:ext cx="524" cy="312"/>
            </a:xfrm>
            <a:prstGeom prst="rect">
              <a:avLst/>
            </a:prstGeom>
            <a:noFill/>
            <a:ln w="9525">
              <a:noFill/>
              <a:miter lim="800000"/>
              <a:headEnd/>
              <a:tailEnd/>
            </a:ln>
          </p:spPr>
          <p:txBody>
            <a:bodyPr wrap="none">
              <a:spAutoFit/>
            </a:bodyPr>
            <a:lstStyle/>
            <a:p>
              <a:r>
                <a:rPr lang="fr-CH" sz="5100" dirty="0">
                  <a:solidFill>
                    <a:srgbClr val="FF0000"/>
                  </a:solidFill>
                </a:rPr>
                <a:t>EPSC</a:t>
              </a:r>
              <a:endParaRPr lang="fr-FR" sz="5100" dirty="0">
                <a:solidFill>
                  <a:srgbClr val="FF0000"/>
                </a:solidFill>
              </a:endParaRPr>
            </a:p>
          </p:txBody>
        </p:sp>
        <p:sp>
          <p:nvSpPr>
            <p:cNvPr id="17428" name="Text Box 64"/>
            <p:cNvSpPr txBox="1">
              <a:spLocks noChangeArrowheads="1"/>
            </p:cNvSpPr>
            <p:nvPr/>
          </p:nvSpPr>
          <p:spPr bwMode="auto">
            <a:xfrm>
              <a:off x="2426" y="2024"/>
              <a:ext cx="2949" cy="312"/>
            </a:xfrm>
            <a:prstGeom prst="rect">
              <a:avLst/>
            </a:prstGeom>
            <a:noFill/>
            <a:ln w="9525">
              <a:noFill/>
              <a:miter lim="800000"/>
              <a:headEnd/>
              <a:tailEnd/>
            </a:ln>
          </p:spPr>
          <p:txBody>
            <a:bodyPr wrap="none">
              <a:spAutoFit/>
            </a:bodyPr>
            <a:lstStyle/>
            <a:p>
              <a:r>
                <a:rPr lang="fr-CH" sz="5100" b="1" dirty="0" err="1"/>
                <a:t>Synaptic</a:t>
              </a:r>
              <a:r>
                <a:rPr lang="fr-CH" sz="5100" b="1" dirty="0"/>
                <a:t> </a:t>
              </a:r>
              <a:r>
                <a:rPr lang="fr-CH" sz="5100" b="1" dirty="0" err="1"/>
                <a:t>current</a:t>
              </a:r>
              <a:r>
                <a:rPr lang="fr-CH" sz="5100" b="1" dirty="0"/>
                <a:t> pulses of </a:t>
              </a:r>
              <a:r>
                <a:rPr lang="fr-CH" sz="5100" b="1" dirty="0" err="1"/>
                <a:t>shape</a:t>
              </a:r>
              <a:r>
                <a:rPr lang="fr-CH" sz="5100" b="1" dirty="0"/>
                <a:t> </a:t>
              </a:r>
              <a:r>
                <a:rPr lang="fr-CH" sz="5100" b="1" i="1" dirty="0">
                  <a:latin typeface="Symbol" pitchFamily="18" charset="2"/>
                </a:rPr>
                <a:t>a</a:t>
              </a:r>
              <a:endParaRPr lang="fr-FR" sz="5100" b="1" i="1" dirty="0">
                <a:latin typeface="Symbol" pitchFamily="18" charset="2"/>
              </a:endParaRPr>
            </a:p>
          </p:txBody>
        </p:sp>
      </p:grpSp>
      <mc:AlternateContent xmlns:mc="http://schemas.openxmlformats.org/markup-compatibility/2006">
        <mc:Choice xmlns:a14="http://schemas.microsoft.com/office/drawing/2010/main" Requires="a14">
          <p:sp>
            <p:nvSpPr>
              <p:cNvPr id="383042" name="Object 66"/>
              <p:cNvSpPr txBox="1"/>
              <p:nvPr/>
            </p:nvSpPr>
            <p:spPr bwMode="auto">
              <a:xfrm>
                <a:off x="12482930" y="5777209"/>
                <a:ext cx="1733099" cy="75108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2" name="Object 66"/>
              <p:cNvSpPr txBox="1">
                <a:spLocks noRot="1" noChangeAspect="1" noMove="1" noResize="1" noEditPoints="1" noAdjustHandles="1" noChangeArrowheads="1" noChangeShapeType="1" noTextEdit="1"/>
              </p:cNvSpPr>
              <p:nvPr/>
            </p:nvSpPr>
            <p:spPr bwMode="auto">
              <a:xfrm>
                <a:off x="12482930" y="5777209"/>
                <a:ext cx="1733099" cy="751080"/>
              </a:xfrm>
              <a:prstGeom prst="rect">
                <a:avLst/>
              </a:prstGeom>
              <a:blipFill>
                <a:blip r:embed="rId5"/>
                <a:stretch>
                  <a:fillRect/>
                </a:stretch>
              </a:blipFill>
              <a:ln>
                <a:noFill/>
              </a:ln>
            </p:spPr>
            <p:txBody>
              <a:bodyPr/>
              <a:lstStyle/>
              <a:p>
                <a:r>
                  <a:rPr lang="zh-CN" altLang="en-US">
                    <a:noFill/>
                  </a:rPr>
                  <a:t> </a:t>
                </a:r>
              </a:p>
            </p:txBody>
          </p:sp>
        </mc:Fallback>
      </mc:AlternateContent>
      <p:sp>
        <p:nvSpPr>
          <p:cNvPr id="383043" name="AutoShape 67"/>
          <p:cNvSpPr>
            <a:spLocks/>
          </p:cNvSpPr>
          <p:nvPr/>
        </p:nvSpPr>
        <p:spPr bwMode="auto">
          <a:xfrm rot="-5400000">
            <a:off x="13282464" y="2870505"/>
            <a:ext cx="509160" cy="4764145"/>
          </a:xfrm>
          <a:prstGeom prst="leftBrace">
            <a:avLst>
              <a:gd name="adj1" fmla="val 58471"/>
              <a:gd name="adj2" fmla="val 50000"/>
            </a:avLst>
          </a:prstGeom>
          <a:noFill/>
          <a:ln w="9525">
            <a:solidFill>
              <a:srgbClr val="FF0000"/>
            </a:solidFill>
            <a:round/>
            <a:headEnd/>
            <a:tailEnd/>
          </a:ln>
        </p:spPr>
        <p:txBody>
          <a:bodyPr wrap="none" lIns="192911" tIns="96455" rIns="192911" bIns="96455" anchor="ctr"/>
          <a:lstStyle/>
          <a:p>
            <a:endParaRPr lang="en-US"/>
          </a:p>
        </p:txBody>
      </p:sp>
      <p:grpSp>
        <p:nvGrpSpPr>
          <p:cNvPr id="4" name="Group 124"/>
          <p:cNvGrpSpPr/>
          <p:nvPr/>
        </p:nvGrpSpPr>
        <p:grpSpPr>
          <a:xfrm>
            <a:off x="1041956" y="5455801"/>
            <a:ext cx="6315892" cy="2480035"/>
            <a:chOff x="1041956" y="6081439"/>
            <a:chExt cx="6315892" cy="2480035"/>
          </a:xfrm>
        </p:grpSpPr>
        <mc:AlternateContent xmlns:mc="http://schemas.openxmlformats.org/markup-compatibility/2006">
          <mc:Choice xmlns:a14="http://schemas.microsoft.com/office/drawing/2010/main" Requires="a14">
            <p:sp>
              <p:nvSpPr>
                <p:cNvPr id="17411" name="Object 68"/>
                <p:cNvSpPr txBox="1"/>
                <p:nvPr/>
              </p:nvSpPr>
              <p:spPr bwMode="auto">
                <a:xfrm>
                  <a:off x="1108249" y="7157770"/>
                  <a:ext cx="5586199" cy="1403704"/>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7411" name="Object 68"/>
                <p:cNvSpPr txBox="1">
                  <a:spLocks noRot="1" noChangeAspect="1" noMove="1" noResize="1" noEditPoints="1" noAdjustHandles="1" noChangeArrowheads="1" noChangeShapeType="1" noTextEdit="1"/>
                </p:cNvSpPr>
                <p:nvPr/>
              </p:nvSpPr>
              <p:spPr bwMode="auto">
                <a:xfrm>
                  <a:off x="1108249" y="7157770"/>
                  <a:ext cx="5586199" cy="1403704"/>
                </a:xfrm>
                <a:prstGeom prst="rect">
                  <a:avLst/>
                </a:prstGeom>
                <a:blipFill>
                  <a:blip r:embed="rId6"/>
                  <a:stretch>
                    <a:fillRect/>
                  </a:stretch>
                </a:blipFill>
                <a:ln>
                  <a:noFill/>
                </a:ln>
              </p:spPr>
              <p:txBody>
                <a:bodyPr/>
                <a:lstStyle/>
                <a:p>
                  <a:r>
                    <a:rPr lang="zh-CN" altLang="en-US">
                      <a:noFill/>
                    </a:rPr>
                    <a:t> </a:t>
                  </a:r>
                </a:p>
              </p:txBody>
            </p:sp>
          </mc:Fallback>
        </mc:AlternateContent>
        <p:sp>
          <p:nvSpPr>
            <p:cNvPr id="17424" name="Text Box 70"/>
            <p:cNvSpPr txBox="1">
              <a:spLocks noChangeArrowheads="1"/>
            </p:cNvSpPr>
            <p:nvPr/>
          </p:nvSpPr>
          <p:spPr bwMode="auto">
            <a:xfrm>
              <a:off x="1041956" y="6081439"/>
              <a:ext cx="6315892" cy="979624"/>
            </a:xfrm>
            <a:prstGeom prst="rect">
              <a:avLst/>
            </a:prstGeom>
            <a:noFill/>
            <a:ln w="9525">
              <a:noFill/>
              <a:miter lim="800000"/>
              <a:headEnd/>
              <a:tailEnd/>
            </a:ln>
          </p:spPr>
          <p:txBody>
            <a:bodyPr wrap="none" lIns="192911" tIns="96455" rIns="192911" bIns="96455">
              <a:spAutoFit/>
            </a:bodyPr>
            <a:lstStyle/>
            <a:p>
              <a:r>
                <a:rPr lang="fr-CH" sz="5100" b="1" i="1" dirty="0">
                  <a:solidFill>
                    <a:srgbClr val="FF0000"/>
                  </a:solidFill>
                </a:rPr>
                <a:t>Passive membrane</a:t>
              </a:r>
              <a:endParaRPr lang="fr-FR" sz="5100" b="1" i="1" dirty="0">
                <a:solidFill>
                  <a:srgbClr val="FF0000"/>
                </a:solidFill>
              </a:endParaRPr>
            </a:p>
          </p:txBody>
        </p:sp>
      </p:grpSp>
      <mc:AlternateContent xmlns:mc="http://schemas.openxmlformats.org/markup-compatibility/2006">
        <mc:Choice xmlns:a14="http://schemas.microsoft.com/office/drawing/2010/main" Requires="a14">
          <p:sp>
            <p:nvSpPr>
              <p:cNvPr id="383049" name="Object 73"/>
              <p:cNvSpPr txBox="1"/>
              <p:nvPr/>
            </p:nvSpPr>
            <p:spPr bwMode="auto">
              <a:xfrm>
                <a:off x="16153080" y="6702322"/>
                <a:ext cx="4125940" cy="852349"/>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𝑓𝑙𝑢𝑐𝑡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9" name="Object 73"/>
              <p:cNvSpPr txBox="1">
                <a:spLocks noRot="1" noChangeAspect="1" noMove="1" noResize="1" noEditPoints="1" noAdjustHandles="1" noChangeArrowheads="1" noChangeShapeType="1" noTextEdit="1"/>
              </p:cNvSpPr>
              <p:nvPr/>
            </p:nvSpPr>
            <p:spPr bwMode="auto">
              <a:xfrm>
                <a:off x="16153080" y="6702322"/>
                <a:ext cx="4125940" cy="852349"/>
              </a:xfrm>
              <a:prstGeom prst="rect">
                <a:avLst/>
              </a:prstGeom>
              <a:blipFill>
                <a:blip r:embed="rId7"/>
                <a:stretch>
                  <a:fillRect/>
                </a:stretch>
              </a:blipFill>
              <a:ln>
                <a:noFill/>
              </a:ln>
            </p:spPr>
            <p:txBody>
              <a:bodyPr/>
              <a:lstStyle/>
              <a:p>
                <a:r>
                  <a:rPr lang="zh-CN" altLang="en-US">
                    <a:noFill/>
                  </a:rPr>
                  <a:t> </a:t>
                </a:r>
              </a:p>
            </p:txBody>
          </p:sp>
        </mc:Fallback>
      </mc:AlternateContent>
      <p:grpSp>
        <p:nvGrpSpPr>
          <p:cNvPr id="5" name="Group 92"/>
          <p:cNvGrpSpPr/>
          <p:nvPr/>
        </p:nvGrpSpPr>
        <p:grpSpPr>
          <a:xfrm>
            <a:off x="786641" y="1878622"/>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7.7. Fluctuations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132"/>
          <p:cNvGrpSpPr/>
          <p:nvPr/>
        </p:nvGrpSpPr>
        <p:grpSpPr>
          <a:xfrm>
            <a:off x="697827" y="8398041"/>
            <a:ext cx="13453593" cy="2021308"/>
            <a:chOff x="697827" y="8398041"/>
            <a:chExt cx="13453593" cy="2021308"/>
          </a:xfrm>
        </p:grpSpPr>
        <p:cxnSp>
          <p:nvCxnSpPr>
            <p:cNvPr id="126" name="Straight Arrow Connector 125"/>
            <p:cNvCxnSpPr/>
            <p:nvPr/>
          </p:nvCxnSpPr>
          <p:spPr>
            <a:xfrm flipV="1">
              <a:off x="8906755" y="10419347"/>
              <a:ext cx="524466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8906755" y="8398041"/>
              <a:ext cx="0" cy="2021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697827" y="9188641"/>
              <a:ext cx="7654660" cy="969496"/>
            </a:xfrm>
            <a:prstGeom prst="rect">
              <a:avLst/>
            </a:prstGeom>
            <a:noFill/>
          </p:spPr>
          <p:txBody>
            <a:bodyPr wrap="none" rtlCol="0">
              <a:spAutoFit/>
            </a:bodyPr>
            <a:lstStyle/>
            <a:p>
              <a:r>
                <a:rPr lang="en-US" dirty="0">
                  <a:sym typeface="Wingdings" pitchFamily="2" charset="2"/>
                </a:rPr>
                <a:t> Fluctuating potential</a:t>
              </a:r>
              <a:endParaRPr lang="en-US" dirty="0"/>
            </a:p>
          </p:txBody>
        </p:sp>
      </p:grpSp>
      <p:grpSp>
        <p:nvGrpSpPr>
          <p:cNvPr id="7" name="Group 133"/>
          <p:cNvGrpSpPr/>
          <p:nvPr/>
        </p:nvGrpSpPr>
        <p:grpSpPr>
          <a:xfrm>
            <a:off x="14991348" y="8825498"/>
            <a:ext cx="6256421" cy="2941385"/>
            <a:chOff x="3665556" y="3856038"/>
            <a:chExt cx="3713144" cy="1593850"/>
          </a:xfrm>
        </p:grpSpPr>
        <p:sp>
          <p:nvSpPr>
            <p:cNvPr id="135" name="Text Box 13"/>
            <p:cNvSpPr txBox="1">
              <a:spLocks noChangeArrowheads="1"/>
            </p:cNvSpPr>
            <p:nvPr/>
          </p:nvSpPr>
          <p:spPr bwMode="auto">
            <a:xfrm>
              <a:off x="4119563" y="3856038"/>
              <a:ext cx="184150" cy="457200"/>
            </a:xfrm>
            <a:prstGeom prst="rect">
              <a:avLst/>
            </a:prstGeom>
            <a:noFill/>
            <a:ln w="9525">
              <a:noFill/>
              <a:miter lim="800000"/>
              <a:headEnd/>
              <a:tailEnd/>
            </a:ln>
          </p:spPr>
          <p:txBody>
            <a:bodyPr wrap="none">
              <a:spAutoFit/>
            </a:bodyPr>
            <a:lstStyle/>
            <a:p>
              <a:endParaRPr lang="fr-FR" sz="2400"/>
            </a:p>
          </p:txBody>
        </p:sp>
        <p:sp>
          <p:nvSpPr>
            <p:cNvPr id="136" name="Freeform 14"/>
            <p:cNvSpPr>
              <a:spLocks/>
            </p:cNvSpPr>
            <p:nvPr/>
          </p:nvSpPr>
          <p:spPr bwMode="auto">
            <a:xfrm>
              <a:off x="4217988" y="4338638"/>
              <a:ext cx="1370012" cy="519112"/>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137" name="Text Box 15"/>
            <p:cNvSpPr txBox="1">
              <a:spLocks noChangeArrowheads="1"/>
            </p:cNvSpPr>
            <p:nvPr/>
          </p:nvSpPr>
          <p:spPr bwMode="auto">
            <a:xfrm>
              <a:off x="4395788" y="4086225"/>
              <a:ext cx="406426" cy="316872"/>
            </a:xfrm>
            <a:prstGeom prst="rect">
              <a:avLst/>
            </a:prstGeom>
            <a:noFill/>
            <a:ln w="9525">
              <a:noFill/>
              <a:miter lim="800000"/>
              <a:headEnd/>
              <a:tailEnd/>
            </a:ln>
          </p:spPr>
          <p:txBody>
            <a:bodyPr wrap="none">
              <a:spAutoFit/>
            </a:bodyPr>
            <a:lstStyle/>
            <a:p>
              <a:r>
                <a:rPr lang="en-US" sz="3200" i="1" dirty="0">
                  <a:solidFill>
                    <a:srgbClr val="FF0000"/>
                  </a:solidFill>
                </a:rPr>
                <a:t>I(t)</a:t>
              </a:r>
            </a:p>
          </p:txBody>
        </p:sp>
        <p:sp>
          <p:nvSpPr>
            <p:cNvPr id="138" name="Line 16"/>
            <p:cNvSpPr>
              <a:spLocks noChangeShapeType="1"/>
            </p:cNvSpPr>
            <p:nvPr/>
          </p:nvSpPr>
          <p:spPr bwMode="auto">
            <a:xfrm>
              <a:off x="4160838" y="4630738"/>
              <a:ext cx="1527175" cy="0"/>
            </a:xfrm>
            <a:prstGeom prst="line">
              <a:avLst/>
            </a:prstGeom>
            <a:noFill/>
            <a:ln w="9525">
              <a:solidFill>
                <a:schemeClr val="tx1"/>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39" name="Object 19"/>
                <p:cNvSpPr txBox="1"/>
                <p:nvPr/>
              </p:nvSpPr>
              <p:spPr bwMode="auto">
                <a:xfrm>
                  <a:off x="3665556" y="4369371"/>
                  <a:ext cx="339725" cy="50641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oMath>
                    </m:oMathPara>
                  </a14:m>
                  <a:endParaRPr lang="zh-CN" altLang="en-US"/>
                </a:p>
              </p:txBody>
            </p:sp>
          </mc:Choice>
          <mc:Fallback>
            <p:sp>
              <p:nvSpPr>
                <p:cNvPr id="139" name="Object 19"/>
                <p:cNvSpPr txBox="1">
                  <a:spLocks noRot="1" noChangeAspect="1" noMove="1" noResize="1" noEditPoints="1" noAdjustHandles="1" noChangeArrowheads="1" noChangeShapeType="1" noTextEdit="1"/>
                </p:cNvSpPr>
                <p:nvPr/>
              </p:nvSpPr>
              <p:spPr bwMode="auto">
                <a:xfrm>
                  <a:off x="3665556" y="4369371"/>
                  <a:ext cx="339725" cy="506412"/>
                </a:xfrm>
                <a:prstGeom prst="rect">
                  <a:avLst/>
                </a:prstGeom>
                <a:blipFill>
                  <a:blip r:embed="rId8"/>
                  <a:stretch>
                    <a:fillRect/>
                  </a:stretch>
                </a:blipFill>
                <a:ln>
                  <a:noFill/>
                </a:ln>
              </p:spPr>
              <p:txBody>
                <a:bodyPr/>
                <a:lstStyle/>
                <a:p>
                  <a:r>
                    <a:rPr lang="zh-CN" altLang="en-US">
                      <a:noFill/>
                    </a:rPr>
                    <a:t> </a:t>
                  </a:r>
                </a:p>
              </p:txBody>
            </p:sp>
          </mc:Fallback>
        </mc:AlternateContent>
        <p:sp>
          <p:nvSpPr>
            <p:cNvPr id="140" name="Oval 80"/>
            <p:cNvSpPr>
              <a:spLocks noChangeArrowheads="1"/>
            </p:cNvSpPr>
            <p:nvPr/>
          </p:nvSpPr>
          <p:spPr bwMode="auto">
            <a:xfrm>
              <a:off x="6457950" y="4483100"/>
              <a:ext cx="360363" cy="360363"/>
            </a:xfrm>
            <a:prstGeom prst="ellipse">
              <a:avLst/>
            </a:prstGeom>
            <a:solidFill>
              <a:srgbClr val="FFFF00"/>
            </a:solidFill>
            <a:ln w="9525">
              <a:solidFill>
                <a:schemeClr val="tx1"/>
              </a:solidFill>
              <a:round/>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41" name="Object 81"/>
                <p:cNvSpPr txBox="1"/>
                <p:nvPr/>
              </p:nvSpPr>
              <p:spPr bwMode="auto">
                <a:xfrm>
                  <a:off x="5757863" y="4270375"/>
                  <a:ext cx="339725" cy="42862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𝜎</m:t>
                        </m:r>
                      </m:oMath>
                    </m:oMathPara>
                  </a14:m>
                  <a:endParaRPr lang="zh-CN" altLang="en-US"/>
                </a:p>
              </p:txBody>
            </p:sp>
          </mc:Choice>
          <mc:Fallback>
            <p:sp>
              <p:nvSpPr>
                <p:cNvPr id="141" name="Object 81"/>
                <p:cNvSpPr txBox="1">
                  <a:spLocks noRot="1" noChangeAspect="1" noMove="1" noResize="1" noEditPoints="1" noAdjustHandles="1" noChangeArrowheads="1" noChangeShapeType="1" noTextEdit="1"/>
                </p:cNvSpPr>
                <p:nvPr/>
              </p:nvSpPr>
              <p:spPr bwMode="auto">
                <a:xfrm>
                  <a:off x="5757863" y="4270375"/>
                  <a:ext cx="339725" cy="428625"/>
                </a:xfrm>
                <a:prstGeom prst="rect">
                  <a:avLst/>
                </a:prstGeom>
                <a:blipFill>
                  <a:blip r:embed="rId9"/>
                  <a:stretch>
                    <a:fillRect/>
                  </a:stretch>
                </a:blipFill>
                <a:ln>
                  <a:noFill/>
                </a:ln>
              </p:spPr>
              <p:txBody>
                <a:bodyPr/>
                <a:lstStyle/>
                <a:p>
                  <a:r>
                    <a:rPr lang="zh-CN" altLang="en-US">
                      <a:noFill/>
                    </a:rPr>
                    <a:t> </a:t>
                  </a:r>
                </a:p>
              </p:txBody>
            </p:sp>
          </mc:Fallback>
        </mc:AlternateContent>
        <p:sp>
          <p:nvSpPr>
            <p:cNvPr id="142" name="Line 82"/>
            <p:cNvSpPr>
              <a:spLocks noChangeShapeType="1"/>
            </p:cNvSpPr>
            <p:nvPr/>
          </p:nvSpPr>
          <p:spPr bwMode="auto">
            <a:xfrm flipV="1">
              <a:off x="5665788" y="4384675"/>
              <a:ext cx="0" cy="242888"/>
            </a:xfrm>
            <a:prstGeom prst="line">
              <a:avLst/>
            </a:prstGeom>
            <a:noFill/>
            <a:ln w="9525">
              <a:solidFill>
                <a:schemeClr val="accent2"/>
              </a:solidFill>
              <a:round/>
              <a:headEnd/>
              <a:tailEnd type="triangle" w="med" len="med"/>
            </a:ln>
          </p:spPr>
          <p:txBody>
            <a:bodyPr/>
            <a:lstStyle/>
            <a:p>
              <a:endParaRPr lang="en-US"/>
            </a:p>
          </p:txBody>
        </p:sp>
        <p:sp>
          <p:nvSpPr>
            <p:cNvPr id="143" name="Line 83"/>
            <p:cNvSpPr>
              <a:spLocks noChangeShapeType="1"/>
            </p:cNvSpPr>
            <p:nvPr/>
          </p:nvSpPr>
          <p:spPr bwMode="auto">
            <a:xfrm>
              <a:off x="5810250" y="3979863"/>
              <a:ext cx="647700" cy="503237"/>
            </a:xfrm>
            <a:prstGeom prst="line">
              <a:avLst/>
            </a:prstGeom>
            <a:noFill/>
            <a:ln w="57150">
              <a:solidFill>
                <a:schemeClr val="accent2"/>
              </a:solidFill>
              <a:round/>
              <a:headEnd/>
              <a:tailEnd type="triangle" w="med" len="med"/>
            </a:ln>
          </p:spPr>
          <p:txBody>
            <a:bodyPr/>
            <a:lstStyle/>
            <a:p>
              <a:endParaRPr lang="en-US"/>
            </a:p>
          </p:txBody>
        </p:sp>
        <p:sp>
          <p:nvSpPr>
            <p:cNvPr id="144" name="Text Box 84"/>
            <p:cNvSpPr txBox="1">
              <a:spLocks noChangeArrowheads="1"/>
            </p:cNvSpPr>
            <p:nvPr/>
          </p:nvSpPr>
          <p:spPr bwMode="auto">
            <a:xfrm>
              <a:off x="4081463" y="4987925"/>
              <a:ext cx="3297237" cy="461963"/>
            </a:xfrm>
            <a:prstGeom prst="rect">
              <a:avLst/>
            </a:prstGeom>
            <a:noFill/>
            <a:ln w="9525">
              <a:noFill/>
              <a:miter lim="800000"/>
              <a:headEnd/>
              <a:tailEnd/>
            </a:ln>
          </p:spPr>
          <p:txBody>
            <a:bodyPr wrap="none">
              <a:spAutoFit/>
            </a:bodyPr>
            <a:lstStyle/>
            <a:p>
              <a:r>
                <a:rPr lang="fr-CH" sz="2400" i="1">
                  <a:solidFill>
                    <a:schemeClr val="accent2"/>
                  </a:solidFill>
                </a:rPr>
                <a:t>Fluctuating input current</a:t>
              </a:r>
              <a:endParaRPr lang="fr-FR" sz="2400" i="1">
                <a:solidFill>
                  <a:schemeClr val="accent2"/>
                </a:solidFill>
              </a:endParaRPr>
            </a:p>
          </p:txBody>
        </p:sp>
      </p:grpSp>
      <p:sp>
        <p:nvSpPr>
          <p:cNvPr id="128" name="Freeform 127"/>
          <p:cNvSpPr/>
          <p:nvPr/>
        </p:nvSpPr>
        <p:spPr>
          <a:xfrm>
            <a:off x="8903368" y="8546431"/>
            <a:ext cx="5342021" cy="1034717"/>
          </a:xfrm>
          <a:custGeom>
            <a:avLst/>
            <a:gdLst>
              <a:gd name="connsiteX0" fmla="*/ 0 w 5342021"/>
              <a:gd name="connsiteY0" fmla="*/ 621632 h 1034717"/>
              <a:gd name="connsiteX1" fmla="*/ 312821 w 5342021"/>
              <a:gd name="connsiteY1" fmla="*/ 645695 h 1034717"/>
              <a:gd name="connsiteX2" fmla="*/ 481264 w 5342021"/>
              <a:gd name="connsiteY2" fmla="*/ 862264 h 1034717"/>
              <a:gd name="connsiteX3" fmla="*/ 794085 w 5342021"/>
              <a:gd name="connsiteY3" fmla="*/ 790074 h 1034717"/>
              <a:gd name="connsiteX4" fmla="*/ 1010653 w 5342021"/>
              <a:gd name="connsiteY4" fmla="*/ 1030706 h 1034717"/>
              <a:gd name="connsiteX5" fmla="*/ 1588169 w 5342021"/>
              <a:gd name="connsiteY5" fmla="*/ 814137 h 1034717"/>
              <a:gd name="connsiteX6" fmla="*/ 1997243 w 5342021"/>
              <a:gd name="connsiteY6" fmla="*/ 934453 h 1034717"/>
              <a:gd name="connsiteX7" fmla="*/ 2237874 w 5342021"/>
              <a:gd name="connsiteY7" fmla="*/ 669758 h 1034717"/>
              <a:gd name="connsiteX8" fmla="*/ 2574758 w 5342021"/>
              <a:gd name="connsiteY8" fmla="*/ 501316 h 1034717"/>
              <a:gd name="connsiteX9" fmla="*/ 2839453 w 5342021"/>
              <a:gd name="connsiteY9" fmla="*/ 212558 h 1034717"/>
              <a:gd name="connsiteX10" fmla="*/ 3152274 w 5342021"/>
              <a:gd name="connsiteY10" fmla="*/ 44116 h 1034717"/>
              <a:gd name="connsiteX11" fmla="*/ 3489158 w 5342021"/>
              <a:gd name="connsiteY11" fmla="*/ 477253 h 1034717"/>
              <a:gd name="connsiteX12" fmla="*/ 3729790 w 5342021"/>
              <a:gd name="connsiteY12" fmla="*/ 429127 h 1034717"/>
              <a:gd name="connsiteX13" fmla="*/ 3970421 w 5342021"/>
              <a:gd name="connsiteY13" fmla="*/ 501316 h 1034717"/>
              <a:gd name="connsiteX14" fmla="*/ 4307306 w 5342021"/>
              <a:gd name="connsiteY14" fmla="*/ 308811 h 1034717"/>
              <a:gd name="connsiteX15" fmla="*/ 4644190 w 5342021"/>
              <a:gd name="connsiteY15" fmla="*/ 501316 h 1034717"/>
              <a:gd name="connsiteX16" fmla="*/ 4908885 w 5342021"/>
              <a:gd name="connsiteY16" fmla="*/ 790074 h 1034717"/>
              <a:gd name="connsiteX17" fmla="*/ 5342021 w 5342021"/>
              <a:gd name="connsiteY17" fmla="*/ 886327 h 10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42021" h="1034717">
                <a:moveTo>
                  <a:pt x="0" y="621632"/>
                </a:moveTo>
                <a:lnTo>
                  <a:pt x="312821" y="645695"/>
                </a:lnTo>
                <a:cubicBezTo>
                  <a:pt x="393032" y="685800"/>
                  <a:pt x="401053" y="838201"/>
                  <a:pt x="481264" y="862264"/>
                </a:cubicBezTo>
                <a:cubicBezTo>
                  <a:pt x="561475" y="886327"/>
                  <a:pt x="705854" y="762000"/>
                  <a:pt x="794085" y="790074"/>
                </a:cubicBezTo>
                <a:cubicBezTo>
                  <a:pt x="882316" y="818148"/>
                  <a:pt x="878306" y="1026696"/>
                  <a:pt x="1010653" y="1030706"/>
                </a:cubicBezTo>
                <a:cubicBezTo>
                  <a:pt x="1143000" y="1034717"/>
                  <a:pt x="1423737" y="830179"/>
                  <a:pt x="1588169" y="814137"/>
                </a:cubicBezTo>
                <a:cubicBezTo>
                  <a:pt x="1752601" y="798095"/>
                  <a:pt x="1888959" y="958516"/>
                  <a:pt x="1997243" y="934453"/>
                </a:cubicBezTo>
                <a:cubicBezTo>
                  <a:pt x="2105527" y="910390"/>
                  <a:pt x="2141622" y="741948"/>
                  <a:pt x="2237874" y="669758"/>
                </a:cubicBezTo>
                <a:cubicBezTo>
                  <a:pt x="2334127" y="597569"/>
                  <a:pt x="2474495" y="577516"/>
                  <a:pt x="2574758" y="501316"/>
                </a:cubicBezTo>
                <a:cubicBezTo>
                  <a:pt x="2675021" y="425116"/>
                  <a:pt x="2743201" y="288758"/>
                  <a:pt x="2839453" y="212558"/>
                </a:cubicBezTo>
                <a:cubicBezTo>
                  <a:pt x="2935705" y="136358"/>
                  <a:pt x="3043990" y="0"/>
                  <a:pt x="3152274" y="44116"/>
                </a:cubicBezTo>
                <a:cubicBezTo>
                  <a:pt x="3260558" y="88232"/>
                  <a:pt x="3392905" y="413085"/>
                  <a:pt x="3489158" y="477253"/>
                </a:cubicBezTo>
                <a:cubicBezTo>
                  <a:pt x="3585411" y="541421"/>
                  <a:pt x="3649579" y="425116"/>
                  <a:pt x="3729790" y="429127"/>
                </a:cubicBezTo>
                <a:cubicBezTo>
                  <a:pt x="3810001" y="433138"/>
                  <a:pt x="3874169" y="521369"/>
                  <a:pt x="3970421" y="501316"/>
                </a:cubicBezTo>
                <a:cubicBezTo>
                  <a:pt x="4066673" y="481263"/>
                  <a:pt x="4195011" y="308811"/>
                  <a:pt x="4307306" y="308811"/>
                </a:cubicBezTo>
                <a:cubicBezTo>
                  <a:pt x="4419601" y="308811"/>
                  <a:pt x="4543927" y="421106"/>
                  <a:pt x="4644190" y="501316"/>
                </a:cubicBezTo>
                <a:cubicBezTo>
                  <a:pt x="4744453" y="581526"/>
                  <a:pt x="4792580" y="725906"/>
                  <a:pt x="4908885" y="790074"/>
                </a:cubicBezTo>
                <a:cubicBezTo>
                  <a:pt x="5025190" y="854243"/>
                  <a:pt x="5183605" y="870285"/>
                  <a:pt x="5342021" y="88632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3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12296" name="Line 14"/>
          <p:cNvSpPr>
            <a:spLocks noChangeShapeType="1"/>
          </p:cNvSpPr>
          <p:nvPr/>
        </p:nvSpPr>
        <p:spPr bwMode="auto">
          <a:xfrm>
            <a:off x="1746358" y="5960823"/>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2297" name="Line 15"/>
          <p:cNvSpPr>
            <a:spLocks noChangeShapeType="1"/>
          </p:cNvSpPr>
          <p:nvPr/>
        </p:nvSpPr>
        <p:spPr bwMode="auto">
          <a:xfrm flipH="1" flipV="1">
            <a:off x="1742608" y="2388269"/>
            <a:ext cx="3750" cy="3572555"/>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2299" name="Freeform 26"/>
          <p:cNvSpPr>
            <a:spLocks/>
          </p:cNvSpPr>
          <p:nvPr/>
        </p:nvSpPr>
        <p:spPr bwMode="auto">
          <a:xfrm>
            <a:off x="1742607" y="4047959"/>
            <a:ext cx="5788248" cy="1912864"/>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round/>
            <a:headEnd/>
            <a:tailEnd/>
          </a:ln>
        </p:spPr>
        <p:txBody>
          <a:bodyPr lIns="192911" tIns="96455" rIns="192911" bIns="96455"/>
          <a:lstStyle/>
          <a:p>
            <a:endParaRPr lang="en-US"/>
          </a:p>
        </p:txBody>
      </p:sp>
      <p:sp>
        <p:nvSpPr>
          <p:cNvPr id="12300" name="Freeform 27"/>
          <p:cNvSpPr>
            <a:spLocks/>
          </p:cNvSpPr>
          <p:nvPr/>
        </p:nvSpPr>
        <p:spPr bwMode="auto">
          <a:xfrm>
            <a:off x="1742607" y="3665386"/>
            <a:ext cx="5788248" cy="2295437"/>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sp>
        <p:nvSpPr>
          <p:cNvPr id="12301" name="Freeform 28"/>
          <p:cNvSpPr>
            <a:spLocks/>
          </p:cNvSpPr>
          <p:nvPr/>
        </p:nvSpPr>
        <p:spPr bwMode="auto">
          <a:xfrm>
            <a:off x="1742607" y="4430532"/>
            <a:ext cx="5788248" cy="1530291"/>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sp>
        <p:nvSpPr>
          <p:cNvPr id="12302" name="Freeform 29"/>
          <p:cNvSpPr>
            <a:spLocks/>
          </p:cNvSpPr>
          <p:nvPr/>
        </p:nvSpPr>
        <p:spPr bwMode="auto">
          <a:xfrm>
            <a:off x="1746357" y="3696329"/>
            <a:ext cx="5882032" cy="2205420"/>
          </a:xfrm>
          <a:custGeom>
            <a:avLst/>
            <a:gdLst>
              <a:gd name="T0" fmla="*/ 0 w 1568"/>
              <a:gd name="T1" fmla="*/ 2147483647 h 784"/>
              <a:gd name="T2" fmla="*/ 2147483647 w 1568"/>
              <a:gd name="T3" fmla="*/ 2147483647 h 784"/>
              <a:gd name="T4" fmla="*/ 2147483647 w 1568"/>
              <a:gd name="T5" fmla="*/ 2147483647 h 784"/>
              <a:gd name="T6" fmla="*/ 2147483647 w 1568"/>
              <a:gd name="T7" fmla="*/ 2147483647 h 784"/>
              <a:gd name="T8" fmla="*/ 2147483647 w 1568"/>
              <a:gd name="T9" fmla="*/ 2147483647 h 784"/>
              <a:gd name="T10" fmla="*/ 2147483647 w 1568"/>
              <a:gd name="T11" fmla="*/ 2147483647 h 784"/>
              <a:gd name="T12" fmla="*/ 2147483647 w 1568"/>
              <a:gd name="T13" fmla="*/ 2147483647 h 784"/>
              <a:gd name="T14" fmla="*/ 2147483647 w 1568"/>
              <a:gd name="T15" fmla="*/ 2147483647 h 784"/>
              <a:gd name="T16" fmla="*/ 2147483647 w 1568"/>
              <a:gd name="T17" fmla="*/ 2147483647 h 784"/>
              <a:gd name="T18" fmla="*/ 2147483647 w 1568"/>
              <a:gd name="T19" fmla="*/ 2147483647 h 784"/>
              <a:gd name="T20" fmla="*/ 2147483647 w 1568"/>
              <a:gd name="T21" fmla="*/ 2147483647 h 784"/>
              <a:gd name="T22" fmla="*/ 2147483647 w 1568"/>
              <a:gd name="T23" fmla="*/ 2147483647 h 784"/>
              <a:gd name="T24" fmla="*/ 2147483647 w 1568"/>
              <a:gd name="T25" fmla="*/ 2147483647 h 784"/>
              <a:gd name="T26" fmla="*/ 2147483647 w 1568"/>
              <a:gd name="T27" fmla="*/ 2147483647 h 784"/>
              <a:gd name="T28" fmla="*/ 2147483647 w 1568"/>
              <a:gd name="T29" fmla="*/ 2147483647 h 784"/>
              <a:gd name="T30" fmla="*/ 2147483647 w 1568"/>
              <a:gd name="T31" fmla="*/ 2147483647 h 784"/>
              <a:gd name="T32" fmla="*/ 2147483647 w 1568"/>
              <a:gd name="T33" fmla="*/ 2147483647 h 784"/>
              <a:gd name="T34" fmla="*/ 2147483647 w 1568"/>
              <a:gd name="T35" fmla="*/ 2147483647 h 784"/>
              <a:gd name="T36" fmla="*/ 2147483647 w 1568"/>
              <a:gd name="T37" fmla="*/ 2147483647 h 784"/>
              <a:gd name="T38" fmla="*/ 2147483647 w 1568"/>
              <a:gd name="T39" fmla="*/ 2147483647 h 784"/>
              <a:gd name="T40" fmla="*/ 2147483647 w 1568"/>
              <a:gd name="T41" fmla="*/ 2147483647 h 784"/>
              <a:gd name="T42" fmla="*/ 2147483647 w 1568"/>
              <a:gd name="T43" fmla="*/ 0 h 784"/>
              <a:gd name="T44" fmla="*/ 2147483647 w 1568"/>
              <a:gd name="T45" fmla="*/ 2147483647 h 784"/>
              <a:gd name="T46" fmla="*/ 2147483647 w 1568"/>
              <a:gd name="T47" fmla="*/ 2147483647 h 784"/>
              <a:gd name="T48" fmla="*/ 2147483647 w 1568"/>
              <a:gd name="T49" fmla="*/ 2147483647 h 784"/>
              <a:gd name="T50" fmla="*/ 2147483647 w 1568"/>
              <a:gd name="T51" fmla="*/ 2147483647 h 784"/>
              <a:gd name="T52" fmla="*/ 2147483647 w 1568"/>
              <a:gd name="T53" fmla="*/ 2147483647 h 784"/>
              <a:gd name="T54" fmla="*/ 2147483647 w 1568"/>
              <a:gd name="T55" fmla="*/ 2147483647 h 784"/>
              <a:gd name="T56" fmla="*/ 2147483647 w 1568"/>
              <a:gd name="T57" fmla="*/ 2147483647 h 784"/>
              <a:gd name="T58" fmla="*/ 2147483647 w 1568"/>
              <a:gd name="T59" fmla="*/ 2147483647 h 7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68"/>
              <a:gd name="T91" fmla="*/ 0 h 784"/>
              <a:gd name="T92" fmla="*/ 1568 w 1568"/>
              <a:gd name="T93" fmla="*/ 784 h 78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68" h="784">
                <a:moveTo>
                  <a:pt x="0" y="784"/>
                </a:moveTo>
                <a:cubicBezTo>
                  <a:pt x="13" y="745"/>
                  <a:pt x="6" y="700"/>
                  <a:pt x="24" y="664"/>
                </a:cubicBezTo>
                <a:cubicBezTo>
                  <a:pt x="33" y="647"/>
                  <a:pt x="45" y="632"/>
                  <a:pt x="56" y="616"/>
                </a:cubicBezTo>
                <a:cubicBezTo>
                  <a:pt x="80" y="579"/>
                  <a:pt x="42" y="599"/>
                  <a:pt x="88" y="584"/>
                </a:cubicBezTo>
                <a:cubicBezTo>
                  <a:pt x="93" y="576"/>
                  <a:pt x="97" y="566"/>
                  <a:pt x="104" y="560"/>
                </a:cubicBezTo>
                <a:cubicBezTo>
                  <a:pt x="118" y="547"/>
                  <a:pt x="152" y="528"/>
                  <a:pt x="152" y="528"/>
                </a:cubicBezTo>
                <a:cubicBezTo>
                  <a:pt x="193" y="466"/>
                  <a:pt x="178" y="498"/>
                  <a:pt x="200" y="432"/>
                </a:cubicBezTo>
                <a:cubicBezTo>
                  <a:pt x="209" y="406"/>
                  <a:pt x="193" y="367"/>
                  <a:pt x="216" y="352"/>
                </a:cubicBezTo>
                <a:cubicBezTo>
                  <a:pt x="224" y="347"/>
                  <a:pt x="230" y="337"/>
                  <a:pt x="240" y="336"/>
                </a:cubicBezTo>
                <a:cubicBezTo>
                  <a:pt x="285" y="329"/>
                  <a:pt x="331" y="331"/>
                  <a:pt x="376" y="328"/>
                </a:cubicBezTo>
                <a:cubicBezTo>
                  <a:pt x="413" y="273"/>
                  <a:pt x="390" y="286"/>
                  <a:pt x="432" y="272"/>
                </a:cubicBezTo>
                <a:cubicBezTo>
                  <a:pt x="440" y="248"/>
                  <a:pt x="452" y="222"/>
                  <a:pt x="464" y="200"/>
                </a:cubicBezTo>
                <a:cubicBezTo>
                  <a:pt x="473" y="183"/>
                  <a:pt x="496" y="152"/>
                  <a:pt x="496" y="152"/>
                </a:cubicBezTo>
                <a:cubicBezTo>
                  <a:pt x="523" y="155"/>
                  <a:pt x="550" y="152"/>
                  <a:pt x="576" y="160"/>
                </a:cubicBezTo>
                <a:cubicBezTo>
                  <a:pt x="587" y="163"/>
                  <a:pt x="590" y="178"/>
                  <a:pt x="600" y="184"/>
                </a:cubicBezTo>
                <a:cubicBezTo>
                  <a:pt x="610" y="189"/>
                  <a:pt x="621" y="189"/>
                  <a:pt x="632" y="192"/>
                </a:cubicBezTo>
                <a:cubicBezTo>
                  <a:pt x="691" y="180"/>
                  <a:pt x="664" y="195"/>
                  <a:pt x="704" y="136"/>
                </a:cubicBezTo>
                <a:cubicBezTo>
                  <a:pt x="713" y="122"/>
                  <a:pt x="720" y="88"/>
                  <a:pt x="720" y="88"/>
                </a:cubicBezTo>
                <a:cubicBezTo>
                  <a:pt x="791" y="97"/>
                  <a:pt x="807" y="104"/>
                  <a:pt x="880" y="96"/>
                </a:cubicBezTo>
                <a:cubicBezTo>
                  <a:pt x="888" y="91"/>
                  <a:pt x="898" y="88"/>
                  <a:pt x="904" y="80"/>
                </a:cubicBezTo>
                <a:cubicBezTo>
                  <a:pt x="909" y="73"/>
                  <a:pt x="906" y="62"/>
                  <a:pt x="912" y="56"/>
                </a:cubicBezTo>
                <a:cubicBezTo>
                  <a:pt x="933" y="35"/>
                  <a:pt x="963" y="21"/>
                  <a:pt x="984" y="0"/>
                </a:cubicBezTo>
                <a:cubicBezTo>
                  <a:pt x="1019" y="12"/>
                  <a:pt x="1046" y="29"/>
                  <a:pt x="1080" y="40"/>
                </a:cubicBezTo>
                <a:cubicBezTo>
                  <a:pt x="1105" y="116"/>
                  <a:pt x="1079" y="90"/>
                  <a:pt x="1184" y="80"/>
                </a:cubicBezTo>
                <a:cubicBezTo>
                  <a:pt x="1238" y="62"/>
                  <a:pt x="1226" y="83"/>
                  <a:pt x="1264" y="104"/>
                </a:cubicBezTo>
                <a:cubicBezTo>
                  <a:pt x="1279" y="112"/>
                  <a:pt x="1298" y="111"/>
                  <a:pt x="1312" y="120"/>
                </a:cubicBezTo>
                <a:cubicBezTo>
                  <a:pt x="1320" y="125"/>
                  <a:pt x="1328" y="131"/>
                  <a:pt x="1336" y="136"/>
                </a:cubicBezTo>
                <a:cubicBezTo>
                  <a:pt x="1373" y="81"/>
                  <a:pt x="1350" y="94"/>
                  <a:pt x="1392" y="80"/>
                </a:cubicBezTo>
                <a:cubicBezTo>
                  <a:pt x="1461" y="103"/>
                  <a:pt x="1426" y="100"/>
                  <a:pt x="1480" y="136"/>
                </a:cubicBezTo>
                <a:cubicBezTo>
                  <a:pt x="1496" y="183"/>
                  <a:pt x="1528" y="176"/>
                  <a:pt x="1568" y="176"/>
                </a:cubicBezTo>
              </a:path>
            </a:pathLst>
          </a:custGeom>
          <a:noFill/>
          <a:ln w="38100">
            <a:solidFill>
              <a:srgbClr val="FF0000"/>
            </a:solidFill>
            <a:round/>
            <a:headEnd/>
            <a:tailEnd/>
          </a:ln>
        </p:spPr>
        <p:txBody>
          <a:bodyPr lIns="192911" tIns="96455" rIns="192911" bIns="96455"/>
          <a:lstStyle/>
          <a:p>
            <a:endParaRPr lang="en-US"/>
          </a:p>
        </p:txBody>
      </p:sp>
      <mc:AlternateContent xmlns:mc="http://schemas.openxmlformats.org/markup-compatibility/2006">
        <mc:Choice xmlns:a14="http://schemas.microsoft.com/office/drawing/2010/main" Requires="a14">
          <p:sp>
            <p:nvSpPr>
              <p:cNvPr id="12290" name="Object 30"/>
              <p:cNvSpPr txBox="1"/>
              <p:nvPr/>
            </p:nvSpPr>
            <p:spPr bwMode="auto">
              <a:xfrm>
                <a:off x="11167145" y="3665386"/>
                <a:ext cx="8162891" cy="110271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a:p>
            </p:txBody>
          </p:sp>
        </mc:Choice>
        <mc:Fallback>
          <p:sp>
            <p:nvSpPr>
              <p:cNvPr id="12290" name="Object 30"/>
              <p:cNvSpPr txBox="1">
                <a:spLocks noRot="1" noChangeAspect="1" noMove="1" noResize="1" noEditPoints="1" noAdjustHandles="1" noChangeArrowheads="1" noChangeShapeType="1" noTextEdit="1"/>
              </p:cNvSpPr>
              <p:nvPr/>
            </p:nvSpPr>
            <p:spPr bwMode="auto">
              <a:xfrm>
                <a:off x="11167145" y="3665386"/>
                <a:ext cx="8162891" cy="110271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91" name="Object 32"/>
              <p:cNvSpPr txBox="1"/>
              <p:nvPr/>
            </p:nvSpPr>
            <p:spPr bwMode="auto">
              <a:xfrm>
                <a:off x="5317591" y="3026827"/>
                <a:ext cx="1357969" cy="649812"/>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2291" name="Object 32"/>
              <p:cNvSpPr txBox="1">
                <a:spLocks noRot="1" noChangeAspect="1" noMove="1" noResize="1" noEditPoints="1" noAdjustHandles="1" noChangeArrowheads="1" noChangeShapeType="1" noTextEdit="1"/>
              </p:cNvSpPr>
              <p:nvPr/>
            </p:nvSpPr>
            <p:spPr bwMode="auto">
              <a:xfrm>
                <a:off x="5317591" y="3026827"/>
                <a:ext cx="1357969" cy="649812"/>
              </a:xfrm>
              <a:prstGeom prst="rect">
                <a:avLst/>
              </a:prstGeom>
              <a:blipFill>
                <a:blip r:embed="rId4"/>
                <a:stretch>
                  <a:fillRect/>
                </a:stretch>
              </a:blipFill>
              <a:ln>
                <a:noFill/>
              </a:ln>
            </p:spPr>
            <p:txBody>
              <a:bodyPr/>
              <a:lstStyle/>
              <a:p>
                <a:r>
                  <a:rPr lang="zh-CN" altLang="en-US">
                    <a:noFill/>
                  </a:rPr>
                  <a:t> </a:t>
                </a:r>
              </a:p>
            </p:txBody>
          </p:sp>
        </mc:Fallback>
      </mc:AlternateContent>
      <p:sp>
        <p:nvSpPr>
          <p:cNvPr id="12303" name="Line 33"/>
          <p:cNvSpPr>
            <a:spLocks noChangeShapeType="1"/>
          </p:cNvSpPr>
          <p:nvPr/>
        </p:nvSpPr>
        <p:spPr bwMode="auto">
          <a:xfrm flipV="1">
            <a:off x="5486400" y="3665386"/>
            <a:ext cx="0" cy="382573"/>
          </a:xfrm>
          <a:prstGeom prst="line">
            <a:avLst/>
          </a:prstGeom>
          <a:noFill/>
          <a:ln w="9525">
            <a:solidFill>
              <a:schemeClr val="tx1"/>
            </a:solidFill>
            <a:round/>
            <a:headEnd/>
            <a:tailEnd type="triangle" w="med" len="med"/>
          </a:ln>
        </p:spPr>
        <p:txBody>
          <a:bodyPr lIns="192911" tIns="96455" rIns="192911" bIns="96455"/>
          <a:lstStyle/>
          <a:p>
            <a:endParaRPr lang="en-US"/>
          </a:p>
        </p:txBody>
      </p:sp>
      <mc:AlternateContent xmlns:mc="http://schemas.openxmlformats.org/markup-compatibility/2006">
        <mc:Choice xmlns:a14="http://schemas.microsoft.com/office/drawing/2010/main" Requires="a14">
          <p:sp>
            <p:nvSpPr>
              <p:cNvPr id="12292" name="Object 34"/>
              <p:cNvSpPr txBox="1"/>
              <p:nvPr/>
            </p:nvSpPr>
            <p:spPr bwMode="auto">
              <a:xfrm>
                <a:off x="7673405" y="3409399"/>
                <a:ext cx="1898156" cy="110271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p/>
                      </m:sSup>
                    </m:oMath>
                  </m:oMathPara>
                </a14:m>
                <a:endParaRPr lang="zh-CN" altLang="en-US"/>
              </a:p>
            </p:txBody>
          </p:sp>
        </mc:Choice>
        <mc:Fallback>
          <p:sp>
            <p:nvSpPr>
              <p:cNvPr id="12292" name="Object 34"/>
              <p:cNvSpPr txBox="1">
                <a:spLocks noRot="1" noChangeAspect="1" noMove="1" noResize="1" noEditPoints="1" noAdjustHandles="1" noChangeArrowheads="1" noChangeShapeType="1" noTextEdit="1"/>
              </p:cNvSpPr>
              <p:nvPr/>
            </p:nvSpPr>
            <p:spPr bwMode="auto">
              <a:xfrm>
                <a:off x="7673405" y="3409399"/>
                <a:ext cx="1898156" cy="1102710"/>
              </a:xfrm>
              <a:prstGeom prst="rect">
                <a:avLst/>
              </a:prstGeom>
              <a:blipFill>
                <a:blip r:embed="rId5"/>
                <a:stretch>
                  <a:fillRect/>
                </a:stretch>
              </a:blipFill>
              <a:ln>
                <a:noFill/>
              </a:ln>
            </p:spPr>
            <p:txBody>
              <a:bodyPr/>
              <a:lstStyle/>
              <a:p>
                <a:r>
                  <a:rPr lang="zh-CN" altLang="en-US">
                    <a:noFill/>
                  </a:rPr>
                  <a:t> </a:t>
                </a:r>
              </a:p>
            </p:txBody>
          </p:sp>
        </mc:Fallback>
      </mc:AlternateContent>
      <p:sp>
        <p:nvSpPr>
          <p:cNvPr id="1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7.7. Fluctuations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8" name="Straight Connector 1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97827" y="6833937"/>
            <a:ext cx="8138766" cy="969496"/>
          </a:xfrm>
          <a:prstGeom prst="rect">
            <a:avLst/>
          </a:prstGeom>
          <a:noFill/>
        </p:spPr>
        <p:txBody>
          <a:bodyPr wrap="none" rtlCol="0">
            <a:spAutoFit/>
          </a:bodyPr>
          <a:lstStyle/>
          <a:p>
            <a:r>
              <a:rPr lang="en-US" dirty="0"/>
              <a:t>Input: step + fluctuations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EEB82B-5161-45D7-9CED-291736EF6C01}"/>
              </a:ext>
            </a:extLst>
          </p:cNvPr>
          <p:cNvPicPr>
            <a:picLocks noChangeAspect="1"/>
          </p:cNvPicPr>
          <p:nvPr/>
        </p:nvPicPr>
        <p:blipFill>
          <a:blip r:embed="rId3"/>
          <a:stretch>
            <a:fillRect/>
          </a:stretch>
        </p:blipFill>
        <p:spPr>
          <a:xfrm>
            <a:off x="0" y="-1"/>
            <a:ext cx="21574104" cy="12152313"/>
          </a:xfrm>
          <a:prstGeom prst="rect">
            <a:avLst/>
          </a:prstGeom>
        </p:spPr>
      </p:pic>
    </p:spTree>
    <p:extLst>
      <p:ext uri="{BB962C8B-B14F-4D97-AF65-F5344CB8AC3E}">
        <p14:creationId xmlns:p14="http://schemas.microsoft.com/office/powerpoint/2010/main" val="3753824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3"/>
          <p:cNvSpPr txBox="1">
            <a:spLocks/>
          </p:cNvSpPr>
          <p:nvPr/>
        </p:nvSpPr>
        <p:spPr>
          <a:xfrm>
            <a:off x="192504"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7.7. Calculating autocorrelations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95"/>
          <p:cNvGrpSpPr/>
          <p:nvPr/>
        </p:nvGrpSpPr>
        <p:grpSpPr>
          <a:xfrm>
            <a:off x="9364893" y="1970385"/>
            <a:ext cx="9262554" cy="1595045"/>
            <a:chOff x="3544977" y="4341574"/>
            <a:chExt cx="14348705" cy="3038079"/>
          </a:xfrm>
        </p:grpSpPr>
        <p:grpSp>
          <p:nvGrpSpPr>
            <p:cNvPr id="5" name="Group 90"/>
            <p:cNvGrpSpPr>
              <a:grpSpLocks/>
            </p:cNvGrpSpPr>
            <p:nvPr/>
          </p:nvGrpSpPr>
          <p:grpSpPr bwMode="auto">
            <a:xfrm>
              <a:off x="3544977" y="5146103"/>
              <a:ext cx="14348705" cy="714511"/>
              <a:chOff x="1500166" y="3311845"/>
              <a:chExt cx="6072230" cy="402907"/>
            </a:xfrm>
          </p:grpSpPr>
          <p:sp>
            <p:nvSpPr>
              <p:cNvPr id="157"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58"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59"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60"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61"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62"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63"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64"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6" name="Group 91"/>
            <p:cNvGrpSpPr>
              <a:grpSpLocks/>
            </p:cNvGrpSpPr>
            <p:nvPr/>
          </p:nvGrpSpPr>
          <p:grpSpPr bwMode="auto">
            <a:xfrm>
              <a:off x="10462365" y="4341574"/>
              <a:ext cx="5912042" cy="2661132"/>
              <a:chOff x="4427536" y="2857496"/>
              <a:chExt cx="2501918" cy="1500992"/>
            </a:xfrm>
          </p:grpSpPr>
          <p:cxnSp>
            <p:nvCxnSpPr>
              <p:cNvPr id="148"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9"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50"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51"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52"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53"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54"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55"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56"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8" name="Group 92"/>
            <p:cNvGrpSpPr>
              <a:grpSpLocks/>
            </p:cNvGrpSpPr>
            <p:nvPr/>
          </p:nvGrpSpPr>
          <p:grpSpPr bwMode="auto">
            <a:xfrm>
              <a:off x="3882592" y="4341574"/>
              <a:ext cx="5912042" cy="2661132"/>
              <a:chOff x="4427536" y="2857496"/>
              <a:chExt cx="2501918" cy="1500992"/>
            </a:xfrm>
          </p:grpSpPr>
          <p:cxnSp>
            <p:nvCxnSpPr>
              <p:cNvPr id="139"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40"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41"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42"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43"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44"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45"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46"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47"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136" name="Object 5"/>
                <p:cNvSpPr txBox="1"/>
                <p:nvPr/>
              </p:nvSpPr>
              <p:spPr bwMode="auto">
                <a:xfrm>
                  <a:off x="3713783" y="6746721"/>
                  <a:ext cx="1069120" cy="632932"/>
                </a:xfrm>
                <a:prstGeom prst="rect">
                  <a:avLst/>
                </a:prstGeom>
                <a:noFill/>
                <a:ln>
                  <a:noFill/>
                </a:ln>
              </p:spPr>
              <p:txBody>
                <a:bodyPr>
                  <a:normAutofit fontScale="2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36"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3"/>
                  <a:stretch>
                    <a:fillRect/>
                  </a:stretch>
                </a:blipFill>
                <a:ln>
                  <a:noFill/>
                </a:ln>
              </p:spPr>
              <p:txBody>
                <a:bodyPr/>
                <a:lstStyle/>
                <a:p>
                  <a:r>
                    <a:rPr lang="zh-CN" altLang="en-US">
                      <a:noFill/>
                    </a:rPr>
                    <a:t> </a:t>
                  </a:r>
                </a:p>
              </p:txBody>
            </p:sp>
          </mc:Fallback>
        </mc:AlternateContent>
        <p:sp>
          <p:nvSpPr>
            <p:cNvPr id="137"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138"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mc:AlternateContent xmlns:mc="http://schemas.openxmlformats.org/markup-compatibility/2006">
        <mc:Choice xmlns:a14="http://schemas.microsoft.com/office/drawing/2010/main" Requires="a14">
          <p:sp>
            <p:nvSpPr>
              <p:cNvPr id="378952" name="Object 72"/>
              <p:cNvSpPr txBox="1"/>
              <p:nvPr/>
            </p:nvSpPr>
            <p:spPr bwMode="auto">
              <a:xfrm>
                <a:off x="13327504" y="3678679"/>
                <a:ext cx="6205538" cy="2654300"/>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78952" name="Object 72"/>
              <p:cNvSpPr txBox="1">
                <a:spLocks noRot="1" noChangeAspect="1" noMove="1" noResize="1" noEditPoints="1" noAdjustHandles="1" noChangeArrowheads="1" noChangeShapeType="1" noTextEdit="1"/>
              </p:cNvSpPr>
              <p:nvPr/>
            </p:nvSpPr>
            <p:spPr bwMode="auto">
              <a:xfrm>
                <a:off x="13327504" y="3678679"/>
                <a:ext cx="6205538" cy="26543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bject 72"/>
              <p:cNvSpPr txBox="1"/>
              <p:nvPr/>
            </p:nvSpPr>
            <p:spPr bwMode="auto">
              <a:xfrm>
                <a:off x="13244513" y="6783388"/>
                <a:ext cx="5549900" cy="1081087"/>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oMath>
                  </m:oMathPara>
                </a14:m>
                <a:endParaRPr lang="zh-CN" altLang="en-US" dirty="0"/>
              </a:p>
            </p:txBody>
          </p:sp>
        </mc:Choice>
        <mc:Fallback>
          <p:sp>
            <p:nvSpPr>
              <p:cNvPr id="7" name="Object 72"/>
              <p:cNvSpPr txBox="1">
                <a:spLocks noRot="1" noChangeAspect="1" noMove="1" noResize="1" noEditPoints="1" noAdjustHandles="1" noChangeArrowheads="1" noChangeShapeType="1" noTextEdit="1"/>
              </p:cNvSpPr>
              <p:nvPr/>
            </p:nvSpPr>
            <p:spPr bwMode="auto">
              <a:xfrm>
                <a:off x="13244513" y="6783388"/>
                <a:ext cx="5549900" cy="1081087"/>
              </a:xfrm>
              <a:prstGeom prst="rect">
                <a:avLst/>
              </a:prstGeom>
              <a:blipFill>
                <a:blip r:embed="rId5"/>
                <a:stretch>
                  <a:fillRect/>
                </a:stretch>
              </a:blipFill>
              <a:ln>
                <a:noFill/>
              </a:ln>
            </p:spPr>
            <p:txBody>
              <a:bodyPr/>
              <a:lstStyle/>
              <a:p>
                <a:r>
                  <a:rPr lang="zh-CN" altLang="en-US">
                    <a:noFill/>
                  </a:rPr>
                  <a:t> </a:t>
                </a:r>
              </a:p>
            </p:txBody>
          </p:sp>
        </mc:Fallback>
      </mc:AlternateContent>
      <p:grpSp>
        <p:nvGrpSpPr>
          <p:cNvPr id="10" name="Group 180"/>
          <p:cNvGrpSpPr/>
          <p:nvPr/>
        </p:nvGrpSpPr>
        <p:grpSpPr>
          <a:xfrm>
            <a:off x="14471556" y="9034086"/>
            <a:ext cx="6149440" cy="2019506"/>
            <a:chOff x="13941684" y="9601201"/>
            <a:chExt cx="6149440" cy="2019506"/>
          </a:xfrm>
        </p:grpSpPr>
        <p:cxnSp>
          <p:nvCxnSpPr>
            <p:cNvPr id="166" name="Straight Arrow Connector 165"/>
            <p:cNvCxnSpPr/>
            <p:nvPr/>
          </p:nvCxnSpPr>
          <p:spPr>
            <a:xfrm flipV="1">
              <a:off x="16285895" y="9601201"/>
              <a:ext cx="566961" cy="6070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13941684" y="10051047"/>
              <a:ext cx="6149440" cy="1569660"/>
            </a:xfrm>
            <a:prstGeom prst="rect">
              <a:avLst/>
            </a:prstGeom>
            <a:noFill/>
          </p:spPr>
          <p:txBody>
            <a:bodyPr wrap="none" rtlCol="0">
              <a:spAutoFit/>
            </a:bodyPr>
            <a:lstStyle/>
            <a:p>
              <a:r>
                <a:rPr lang="en-US" sz="4800" dirty="0">
                  <a:solidFill>
                    <a:srgbClr val="FF0000"/>
                  </a:solidFill>
                </a:rPr>
                <a:t>rate of homogeneous</a:t>
              </a:r>
            </a:p>
            <a:p>
              <a:r>
                <a:rPr lang="en-US" sz="4800" dirty="0">
                  <a:solidFill>
                    <a:srgbClr val="FF0000"/>
                  </a:solidFill>
                </a:rPr>
                <a:t>Poisson process</a:t>
              </a:r>
            </a:p>
          </p:txBody>
        </p:sp>
      </p:grpSp>
      <mc:AlternateContent xmlns:mc="http://schemas.openxmlformats.org/markup-compatibility/2006">
        <mc:Choice xmlns:a14="http://schemas.microsoft.com/office/drawing/2010/main" Requires="a14">
          <p:sp>
            <p:nvSpPr>
              <p:cNvPr id="9" name="Object 72"/>
              <p:cNvSpPr txBox="1"/>
              <p:nvPr/>
            </p:nvSpPr>
            <p:spPr bwMode="auto">
              <a:xfrm>
                <a:off x="13033754" y="8129399"/>
                <a:ext cx="4645025" cy="1081088"/>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𝑑𝑠</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oMath>
                  </m:oMathPara>
                </a14:m>
                <a:endParaRPr lang="zh-CN" altLang="en-US" dirty="0"/>
              </a:p>
            </p:txBody>
          </p:sp>
        </mc:Choice>
        <mc:Fallback>
          <p:sp>
            <p:nvSpPr>
              <p:cNvPr id="9" name="Object 72"/>
              <p:cNvSpPr txBox="1">
                <a:spLocks noRot="1" noChangeAspect="1" noMove="1" noResize="1" noEditPoints="1" noAdjustHandles="1" noChangeArrowheads="1" noChangeShapeType="1" noTextEdit="1"/>
              </p:cNvSpPr>
              <p:nvPr/>
            </p:nvSpPr>
            <p:spPr bwMode="auto">
              <a:xfrm>
                <a:off x="13033754" y="8129399"/>
                <a:ext cx="4645025" cy="1081088"/>
              </a:xfrm>
              <a:prstGeom prst="rect">
                <a:avLst/>
              </a:prstGeom>
              <a:blipFill>
                <a:blip r:embed="rId6"/>
                <a:stretch>
                  <a:fillRect/>
                </a:stretch>
              </a:blipFill>
              <a:ln>
                <a:noFill/>
              </a:ln>
            </p:spPr>
            <p:txBody>
              <a:bodyPr/>
              <a:lstStyle/>
              <a:p>
                <a:r>
                  <a:rPr lang="zh-CN" altLang="en-US">
                    <a:noFill/>
                  </a:rPr>
                  <a:t> </a:t>
                </a:r>
              </a:p>
            </p:txBody>
          </p:sp>
        </mc:Fallback>
      </mc:AlternateContent>
      <p:sp>
        <p:nvSpPr>
          <p:cNvPr id="49" name="TextBox 48"/>
          <p:cNvSpPr txBox="1"/>
          <p:nvPr/>
        </p:nvSpPr>
        <p:spPr>
          <a:xfrm>
            <a:off x="192504" y="2709183"/>
            <a:ext cx="12117033" cy="969496"/>
          </a:xfrm>
          <a:prstGeom prst="rect">
            <a:avLst/>
          </a:prstGeom>
          <a:noFill/>
        </p:spPr>
        <p:txBody>
          <a:bodyPr wrap="square" rtlCol="0">
            <a:spAutoFit/>
          </a:bodyPr>
          <a:lstStyle/>
          <a:p>
            <a:r>
              <a:rPr lang="en-US" dirty="0"/>
              <a:t>Autocorrelation</a:t>
            </a:r>
          </a:p>
        </p:txBody>
      </p:sp>
      <mc:AlternateContent xmlns:mc="http://schemas.openxmlformats.org/markup-compatibility/2006">
        <mc:Choice xmlns:a14="http://schemas.microsoft.com/office/drawing/2010/main" Requires="a14">
          <p:sp>
            <p:nvSpPr>
              <p:cNvPr id="2" name="Object 18"/>
              <p:cNvSpPr txBox="1"/>
              <p:nvPr/>
            </p:nvSpPr>
            <p:spPr bwMode="auto">
              <a:xfrm>
                <a:off x="552450" y="3945773"/>
                <a:ext cx="2549525" cy="98266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 name="Object 18"/>
              <p:cNvSpPr txBox="1">
                <a:spLocks noRot="1" noChangeAspect="1" noMove="1" noResize="1" noEditPoints="1" noAdjustHandles="1" noChangeArrowheads="1" noChangeShapeType="1" noTextEdit="1"/>
              </p:cNvSpPr>
              <p:nvPr/>
            </p:nvSpPr>
            <p:spPr bwMode="auto">
              <a:xfrm>
                <a:off x="552450" y="3945773"/>
                <a:ext cx="2549525" cy="982663"/>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19"/>
              <p:cNvSpPr txBox="1"/>
              <p:nvPr/>
            </p:nvSpPr>
            <p:spPr bwMode="auto">
              <a:xfrm>
                <a:off x="736600" y="10180638"/>
                <a:ext cx="10029825" cy="1081087"/>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oMath>
                  </m:oMathPara>
                </a14:m>
                <a:endParaRPr lang="zh-CN" altLang="en-US" dirty="0"/>
              </a:p>
            </p:txBody>
          </p:sp>
        </mc:Choice>
        <mc:Fallback>
          <p:sp>
            <p:nvSpPr>
              <p:cNvPr id="3" name="Object 19"/>
              <p:cNvSpPr txBox="1">
                <a:spLocks noRot="1" noChangeAspect="1" noMove="1" noResize="1" noEditPoints="1" noAdjustHandles="1" noChangeArrowheads="1" noChangeShapeType="1" noTextEdit="1"/>
              </p:cNvSpPr>
              <p:nvPr/>
            </p:nvSpPr>
            <p:spPr bwMode="auto">
              <a:xfrm>
                <a:off x="736600" y="10180638"/>
                <a:ext cx="10029825" cy="1081087"/>
              </a:xfrm>
              <a:prstGeom prst="rect">
                <a:avLst/>
              </a:prstGeom>
              <a:blipFill>
                <a:blip r:embed="rId8"/>
                <a:stretch>
                  <a:fillRect/>
                </a:stretch>
              </a:blipFill>
              <a:ln>
                <a:noFill/>
              </a:ln>
            </p:spPr>
            <p:txBody>
              <a:bodyPr/>
              <a:lstStyle/>
              <a:p>
                <a:r>
                  <a:rPr lang="zh-CN" altLang="en-US">
                    <a:noFill/>
                  </a:rPr>
                  <a:t> </a:t>
                </a:r>
              </a:p>
            </p:txBody>
          </p:sp>
        </mc:Fallback>
      </mc:AlternateContent>
      <p:sp>
        <p:nvSpPr>
          <p:cNvPr id="52" name="TextBox 51"/>
          <p:cNvSpPr txBox="1"/>
          <p:nvPr/>
        </p:nvSpPr>
        <p:spPr>
          <a:xfrm>
            <a:off x="10216936" y="6298640"/>
            <a:ext cx="2218877" cy="969496"/>
          </a:xfrm>
          <a:prstGeom prst="rect">
            <a:avLst/>
          </a:prstGeom>
          <a:noFill/>
        </p:spPr>
        <p:txBody>
          <a:bodyPr wrap="none" rtlCol="0">
            <a:spAutoFit/>
          </a:bodyPr>
          <a:lstStyle/>
          <a:p>
            <a:r>
              <a:rPr lang="en-US" dirty="0"/>
              <a:t>Mean: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625CC2-6A32-4EF4-8D5D-12F1A71A95C7}"/>
              </a:ext>
            </a:extLst>
          </p:cNvPr>
          <p:cNvPicPr>
            <a:picLocks noChangeAspect="1"/>
          </p:cNvPicPr>
          <p:nvPr/>
        </p:nvPicPr>
        <p:blipFill>
          <a:blip r:embed="rId3"/>
          <a:stretch>
            <a:fillRect/>
          </a:stretch>
        </p:blipFill>
        <p:spPr>
          <a:xfrm>
            <a:off x="-1" y="105649"/>
            <a:ext cx="21607463" cy="12134462"/>
          </a:xfrm>
          <a:prstGeom prst="rect">
            <a:avLst/>
          </a:prstGeom>
        </p:spPr>
      </p:pic>
    </p:spTree>
    <p:extLst>
      <p:ext uri="{BB962C8B-B14F-4D97-AF65-F5344CB8AC3E}">
        <p14:creationId xmlns:p14="http://schemas.microsoft.com/office/powerpoint/2010/main" val="3500672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0"/>
            <a:ext cx="21607463" cy="12152313"/>
          </a:xfrm>
          <a:prstGeom prst="rect">
            <a:avLst/>
          </a:prstGeom>
          <a:noFill/>
          <a:ln w="28575">
            <a:noFill/>
            <a:miter lim="800000"/>
            <a:headEnd/>
            <a:tailEnd/>
          </a:ln>
        </p:spPr>
        <p:txBody>
          <a:bodyPr wrap="none" lIns="192911" tIns="96455" rIns="192911" bIns="96455" anchor="ctr"/>
          <a:lstStyle/>
          <a:p>
            <a:pPr algn="ctr">
              <a:lnSpc>
                <a:spcPct val="110000"/>
              </a:lnSpc>
            </a:pPr>
            <a:endParaRPr lang="fr-FR" sz="5100" dirty="0">
              <a:solidFill>
                <a:srgbClr val="FF0000"/>
              </a:solidFill>
            </a:endParaRPr>
          </a:p>
        </p:txBody>
      </p:sp>
      <p:grpSp>
        <p:nvGrpSpPr>
          <p:cNvPr id="2" name="Group 106"/>
          <p:cNvGrpSpPr>
            <a:grpSpLocks/>
          </p:cNvGrpSpPr>
          <p:nvPr/>
        </p:nvGrpSpPr>
        <p:grpSpPr bwMode="auto">
          <a:xfrm>
            <a:off x="9864211" y="6461490"/>
            <a:ext cx="10781979" cy="2291986"/>
            <a:chOff x="231738" y="1029604"/>
            <a:chExt cx="4562819" cy="1293454"/>
          </a:xfrm>
        </p:grpSpPr>
        <mc:AlternateContent xmlns:mc="http://schemas.openxmlformats.org/markup-compatibility/2006">
          <mc:Choice xmlns:a14="http://schemas.microsoft.com/office/drawing/2010/main" Requires="a14">
            <p:sp>
              <p:nvSpPr>
                <p:cNvPr id="11267" name="Object 4"/>
                <p:cNvSpPr txBox="1"/>
                <p:nvPr/>
              </p:nvSpPr>
              <p:spPr bwMode="auto">
                <a:xfrm>
                  <a:off x="461716" y="1576785"/>
                  <a:ext cx="1538452" cy="7462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11267" name="Object 4"/>
                <p:cNvSpPr txBox="1">
                  <a:spLocks noRot="1" noChangeAspect="1" noMove="1" noResize="1" noEditPoints="1" noAdjustHandles="1" noChangeArrowheads="1" noChangeShapeType="1" noTextEdit="1"/>
                </p:cNvSpPr>
                <p:nvPr/>
              </p:nvSpPr>
              <p:spPr bwMode="auto">
                <a:xfrm>
                  <a:off x="461716" y="1576785"/>
                  <a:ext cx="1538452" cy="746273"/>
                </a:xfrm>
                <a:prstGeom prst="rect">
                  <a:avLst/>
                </a:prstGeom>
                <a:blipFill>
                  <a:blip r:embed="rId3"/>
                  <a:stretch>
                    <a:fillRect/>
                  </a:stretch>
                </a:blipFill>
                <a:ln>
                  <a:noFill/>
                </a:ln>
              </p:spPr>
              <p:txBody>
                <a:bodyPr/>
                <a:lstStyle/>
                <a:p>
                  <a:r>
                    <a:rPr lang="zh-CN" altLang="en-US">
                      <a:noFill/>
                    </a:rPr>
                    <a:t> </a:t>
                  </a:r>
                </a:p>
              </p:txBody>
            </p:sp>
          </mc:Fallback>
        </mc:AlternateContent>
        <p:sp>
          <p:nvSpPr>
            <p:cNvPr id="11277" name="TextBox 104"/>
            <p:cNvSpPr txBox="1">
              <a:spLocks noChangeArrowheads="1"/>
            </p:cNvSpPr>
            <p:nvPr/>
          </p:nvSpPr>
          <p:spPr bwMode="auto">
            <a:xfrm>
              <a:off x="231738" y="1029604"/>
              <a:ext cx="4562819" cy="547123"/>
            </a:xfrm>
            <a:prstGeom prst="rect">
              <a:avLst/>
            </a:prstGeom>
            <a:noFill/>
            <a:ln w="9525">
              <a:noFill/>
              <a:miter lim="800000"/>
              <a:headEnd/>
              <a:tailEnd/>
            </a:ln>
          </p:spPr>
          <p:txBody>
            <a:bodyPr wrap="square">
              <a:spAutoFit/>
            </a:bodyPr>
            <a:lstStyle/>
            <a:p>
              <a:r>
                <a:rPr lang="en-US" dirty="0"/>
                <a:t>Probability of spike in time step:</a:t>
              </a:r>
            </a:p>
          </p:txBody>
        </p:sp>
      </p:grpSp>
      <p:sp>
        <p:nvSpPr>
          <p:cNvPr id="4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7.7. Autocorrelation of Poisson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1" name="Straight Connector 4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 name="Group 95"/>
          <p:cNvGrpSpPr/>
          <p:nvPr/>
        </p:nvGrpSpPr>
        <p:grpSpPr>
          <a:xfrm>
            <a:off x="9177501" y="2333526"/>
            <a:ext cx="12154197" cy="2233550"/>
            <a:chOff x="3544977" y="4341574"/>
            <a:chExt cx="14348705" cy="3038079"/>
          </a:xfrm>
        </p:grpSpPr>
        <p:grpSp>
          <p:nvGrpSpPr>
            <p:cNvPr id="4" name="Group 90"/>
            <p:cNvGrpSpPr>
              <a:grpSpLocks/>
            </p:cNvGrpSpPr>
            <p:nvPr/>
          </p:nvGrpSpPr>
          <p:grpSpPr bwMode="auto">
            <a:xfrm>
              <a:off x="3544977" y="5146103"/>
              <a:ext cx="14348705" cy="714511"/>
              <a:chOff x="1500166" y="3311845"/>
              <a:chExt cx="6072230" cy="402907"/>
            </a:xfrm>
          </p:grpSpPr>
          <p:sp>
            <p:nvSpPr>
              <p:cNvPr id="11296" name="Line 13"/>
              <p:cNvSpPr>
                <a:spLocks noChangeShapeType="1"/>
              </p:cNvSpPr>
              <p:nvPr/>
            </p:nvSpPr>
            <p:spPr bwMode="auto">
              <a:xfrm flipV="1">
                <a:off x="1500166" y="3669033"/>
                <a:ext cx="6072230" cy="45719"/>
              </a:xfrm>
              <a:prstGeom prst="line">
                <a:avLst/>
              </a:prstGeom>
              <a:noFill/>
              <a:ln w="9525">
                <a:solidFill>
                  <a:schemeClr val="tx1"/>
                </a:solidFill>
                <a:round/>
                <a:headEnd/>
                <a:tailEnd/>
              </a:ln>
            </p:spPr>
            <p:txBody>
              <a:bodyPr wrap="none" anchor="ctr"/>
              <a:lstStyle/>
              <a:p>
                <a:endParaRPr lang="en-US"/>
              </a:p>
            </p:txBody>
          </p:sp>
          <p:sp>
            <p:nvSpPr>
              <p:cNvPr id="11297" name="Line 14"/>
              <p:cNvSpPr>
                <a:spLocks noChangeShapeType="1"/>
              </p:cNvSpPr>
              <p:nvPr/>
            </p:nvSpPr>
            <p:spPr bwMode="auto">
              <a:xfrm>
                <a:off x="2428860" y="3311845"/>
                <a:ext cx="0" cy="388938"/>
              </a:xfrm>
              <a:prstGeom prst="line">
                <a:avLst/>
              </a:prstGeom>
              <a:noFill/>
              <a:ln w="38100">
                <a:solidFill>
                  <a:schemeClr val="tx1"/>
                </a:solidFill>
                <a:round/>
                <a:headEnd/>
                <a:tailEnd/>
              </a:ln>
            </p:spPr>
            <p:txBody>
              <a:bodyPr wrap="none" anchor="ctr"/>
              <a:lstStyle/>
              <a:p>
                <a:endParaRPr lang="en-US"/>
              </a:p>
            </p:txBody>
          </p:sp>
          <p:sp>
            <p:nvSpPr>
              <p:cNvPr id="11298" name="Line 15"/>
              <p:cNvSpPr>
                <a:spLocks noChangeShapeType="1"/>
              </p:cNvSpPr>
              <p:nvPr/>
            </p:nvSpPr>
            <p:spPr bwMode="auto">
              <a:xfrm>
                <a:off x="3676650" y="3311845"/>
                <a:ext cx="0" cy="388938"/>
              </a:xfrm>
              <a:prstGeom prst="line">
                <a:avLst/>
              </a:prstGeom>
              <a:noFill/>
              <a:ln w="38100">
                <a:solidFill>
                  <a:schemeClr val="tx1"/>
                </a:solidFill>
                <a:round/>
                <a:headEnd/>
                <a:tailEnd/>
              </a:ln>
            </p:spPr>
            <p:txBody>
              <a:bodyPr wrap="none" anchor="ctr"/>
              <a:lstStyle/>
              <a:p>
                <a:endParaRPr lang="en-US"/>
              </a:p>
            </p:txBody>
          </p:sp>
          <p:sp>
            <p:nvSpPr>
              <p:cNvPr id="11299" name="Line 16"/>
              <p:cNvSpPr>
                <a:spLocks noChangeShapeType="1"/>
              </p:cNvSpPr>
              <p:nvPr/>
            </p:nvSpPr>
            <p:spPr bwMode="auto">
              <a:xfrm>
                <a:off x="5786446" y="3311845"/>
                <a:ext cx="0" cy="388938"/>
              </a:xfrm>
              <a:prstGeom prst="line">
                <a:avLst/>
              </a:prstGeom>
              <a:noFill/>
              <a:ln w="38100">
                <a:solidFill>
                  <a:schemeClr val="tx1"/>
                </a:solidFill>
                <a:round/>
                <a:headEnd/>
                <a:tailEnd/>
              </a:ln>
            </p:spPr>
            <p:txBody>
              <a:bodyPr wrap="none" anchor="ctr"/>
              <a:lstStyle/>
              <a:p>
                <a:endParaRPr lang="en-US"/>
              </a:p>
            </p:txBody>
          </p:sp>
          <p:sp>
            <p:nvSpPr>
              <p:cNvPr id="11300" name="Line 17"/>
              <p:cNvSpPr>
                <a:spLocks noChangeShapeType="1"/>
              </p:cNvSpPr>
              <p:nvPr/>
            </p:nvSpPr>
            <p:spPr bwMode="auto">
              <a:xfrm>
                <a:off x="4019550" y="3311845"/>
                <a:ext cx="0" cy="388938"/>
              </a:xfrm>
              <a:prstGeom prst="line">
                <a:avLst/>
              </a:prstGeom>
              <a:noFill/>
              <a:ln w="38100">
                <a:solidFill>
                  <a:schemeClr val="tx1"/>
                </a:solidFill>
                <a:round/>
                <a:headEnd/>
                <a:tailEnd/>
              </a:ln>
            </p:spPr>
            <p:txBody>
              <a:bodyPr wrap="none" anchor="ctr"/>
              <a:lstStyle/>
              <a:p>
                <a:endParaRPr lang="en-US"/>
              </a:p>
            </p:txBody>
          </p:sp>
          <p:sp>
            <p:nvSpPr>
              <p:cNvPr id="11301" name="Line 18"/>
              <p:cNvSpPr>
                <a:spLocks noChangeShapeType="1"/>
              </p:cNvSpPr>
              <p:nvPr/>
            </p:nvSpPr>
            <p:spPr bwMode="auto">
              <a:xfrm>
                <a:off x="4500562" y="3311845"/>
                <a:ext cx="0" cy="388938"/>
              </a:xfrm>
              <a:prstGeom prst="line">
                <a:avLst/>
              </a:prstGeom>
              <a:noFill/>
              <a:ln w="38100">
                <a:solidFill>
                  <a:schemeClr val="tx1"/>
                </a:solidFill>
                <a:round/>
                <a:headEnd/>
                <a:tailEnd/>
              </a:ln>
            </p:spPr>
            <p:txBody>
              <a:bodyPr wrap="none" anchor="ctr"/>
              <a:lstStyle/>
              <a:p>
                <a:endParaRPr lang="en-US"/>
              </a:p>
            </p:txBody>
          </p:sp>
          <p:sp>
            <p:nvSpPr>
              <p:cNvPr id="11302" name="Line 19"/>
              <p:cNvSpPr>
                <a:spLocks noChangeShapeType="1"/>
              </p:cNvSpPr>
              <p:nvPr/>
            </p:nvSpPr>
            <p:spPr bwMode="auto">
              <a:xfrm>
                <a:off x="5929322" y="3311845"/>
                <a:ext cx="0" cy="388938"/>
              </a:xfrm>
              <a:prstGeom prst="line">
                <a:avLst/>
              </a:prstGeom>
              <a:noFill/>
              <a:ln w="38100">
                <a:solidFill>
                  <a:schemeClr val="tx1"/>
                </a:solidFill>
                <a:round/>
                <a:headEnd/>
                <a:tailEnd/>
              </a:ln>
            </p:spPr>
            <p:txBody>
              <a:bodyPr wrap="none" anchor="ctr"/>
              <a:lstStyle/>
              <a:p>
                <a:endParaRPr lang="en-US"/>
              </a:p>
            </p:txBody>
          </p:sp>
          <p:sp>
            <p:nvSpPr>
              <p:cNvPr id="11303" name="Line 14"/>
              <p:cNvSpPr>
                <a:spLocks noChangeShapeType="1"/>
              </p:cNvSpPr>
              <p:nvPr/>
            </p:nvSpPr>
            <p:spPr bwMode="auto">
              <a:xfrm>
                <a:off x="2786050" y="3311845"/>
                <a:ext cx="0" cy="388938"/>
              </a:xfrm>
              <a:prstGeom prst="line">
                <a:avLst/>
              </a:prstGeom>
              <a:noFill/>
              <a:ln w="38100">
                <a:solidFill>
                  <a:schemeClr val="tx1"/>
                </a:solidFill>
                <a:round/>
                <a:headEnd/>
                <a:tailEnd/>
              </a:ln>
            </p:spPr>
            <p:txBody>
              <a:bodyPr wrap="none" anchor="ctr"/>
              <a:lstStyle/>
              <a:p>
                <a:endParaRPr lang="en-US"/>
              </a:p>
            </p:txBody>
          </p:sp>
        </p:grpSp>
        <p:grpSp>
          <p:nvGrpSpPr>
            <p:cNvPr id="5" name="Group 91"/>
            <p:cNvGrpSpPr>
              <a:grpSpLocks/>
            </p:cNvGrpSpPr>
            <p:nvPr/>
          </p:nvGrpSpPr>
          <p:grpSpPr bwMode="auto">
            <a:xfrm>
              <a:off x="10462365" y="4341574"/>
              <a:ext cx="5912042" cy="2661132"/>
              <a:chOff x="4427536" y="2857496"/>
              <a:chExt cx="2501918" cy="1500992"/>
            </a:xfrm>
          </p:grpSpPr>
          <p:cxnSp>
            <p:nvCxnSpPr>
              <p:cNvPr id="11287" name="Straight Connector 79"/>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88" name="Straight Connector 82"/>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9" name="Straight Connector 83"/>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90" name="Straight Connector 84"/>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91" name="Straight Connector 85"/>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92" name="Straight Connector 86"/>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93" name="Straight Connector 87"/>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94" name="Straight Connector 88"/>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95" name="Straight Connector 89"/>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p:grpSp>
          <p:nvGrpSpPr>
            <p:cNvPr id="6" name="Group 92"/>
            <p:cNvGrpSpPr>
              <a:grpSpLocks/>
            </p:cNvGrpSpPr>
            <p:nvPr/>
          </p:nvGrpSpPr>
          <p:grpSpPr bwMode="auto">
            <a:xfrm>
              <a:off x="3882592" y="4341574"/>
              <a:ext cx="5912042" cy="2661132"/>
              <a:chOff x="4427536" y="2857496"/>
              <a:chExt cx="2501918" cy="1500992"/>
            </a:xfrm>
          </p:grpSpPr>
          <p:cxnSp>
            <p:nvCxnSpPr>
              <p:cNvPr id="11278" name="Straight Connector 93"/>
              <p:cNvCxnSpPr>
                <a:cxnSpLocks noChangeShapeType="1"/>
              </p:cNvCxnSpPr>
              <p:nvPr/>
            </p:nvCxnSpPr>
            <p:spPr bwMode="auto">
              <a:xfrm>
                <a:off x="4429124" y="3857628"/>
                <a:ext cx="357190" cy="1588"/>
              </a:xfrm>
              <a:prstGeom prst="line">
                <a:avLst/>
              </a:prstGeom>
              <a:noFill/>
              <a:ln w="28575" algn="ctr">
                <a:solidFill>
                  <a:schemeClr val="tx1"/>
                </a:solidFill>
                <a:round/>
                <a:headEnd type="triangle" w="med" len="med"/>
                <a:tailEnd type="triangle" w="med" len="med"/>
              </a:ln>
            </p:spPr>
          </p:cxnSp>
          <p:cxnSp>
            <p:nvCxnSpPr>
              <p:cNvPr id="11279" name="Straight Connector 94"/>
              <p:cNvCxnSpPr>
                <a:cxnSpLocks noChangeShapeType="1"/>
              </p:cNvCxnSpPr>
              <p:nvPr/>
            </p:nvCxnSpPr>
            <p:spPr bwMode="auto">
              <a:xfrm rot="5400000">
                <a:off x="3678231" y="3607595"/>
                <a:ext cx="1500198" cy="1588"/>
              </a:xfrm>
              <a:prstGeom prst="line">
                <a:avLst/>
              </a:prstGeom>
              <a:noFill/>
              <a:ln w="9525" algn="ctr">
                <a:solidFill>
                  <a:schemeClr val="tx1"/>
                </a:solidFill>
                <a:prstDash val="dash"/>
                <a:round/>
                <a:headEnd/>
                <a:tailEnd/>
              </a:ln>
            </p:spPr>
          </p:cxnSp>
          <p:cxnSp>
            <p:nvCxnSpPr>
              <p:cNvPr id="11280" name="Straight Connector 95"/>
              <p:cNvCxnSpPr>
                <a:cxnSpLocks noChangeShapeType="1"/>
              </p:cNvCxnSpPr>
              <p:nvPr/>
            </p:nvCxnSpPr>
            <p:spPr bwMode="auto">
              <a:xfrm rot="5400000">
                <a:off x="4035421" y="3606801"/>
                <a:ext cx="1500198" cy="1588"/>
              </a:xfrm>
              <a:prstGeom prst="line">
                <a:avLst/>
              </a:prstGeom>
              <a:noFill/>
              <a:ln w="9525" algn="ctr">
                <a:solidFill>
                  <a:schemeClr val="tx1"/>
                </a:solidFill>
                <a:prstDash val="dash"/>
                <a:round/>
                <a:headEnd/>
                <a:tailEnd/>
              </a:ln>
            </p:spPr>
          </p:cxnSp>
          <p:cxnSp>
            <p:nvCxnSpPr>
              <p:cNvPr id="11281" name="Straight Connector 96"/>
              <p:cNvCxnSpPr>
                <a:cxnSpLocks noChangeShapeType="1"/>
              </p:cNvCxnSpPr>
              <p:nvPr/>
            </p:nvCxnSpPr>
            <p:spPr bwMode="auto">
              <a:xfrm rot="5400000">
                <a:off x="4392611" y="3606801"/>
                <a:ext cx="1500198" cy="1588"/>
              </a:xfrm>
              <a:prstGeom prst="line">
                <a:avLst/>
              </a:prstGeom>
              <a:noFill/>
              <a:ln w="9525" algn="ctr">
                <a:solidFill>
                  <a:schemeClr val="tx1"/>
                </a:solidFill>
                <a:prstDash val="dash"/>
                <a:round/>
                <a:headEnd/>
                <a:tailEnd/>
              </a:ln>
            </p:spPr>
          </p:cxnSp>
          <p:cxnSp>
            <p:nvCxnSpPr>
              <p:cNvPr id="11282" name="Straight Connector 97"/>
              <p:cNvCxnSpPr>
                <a:cxnSpLocks noChangeShapeType="1"/>
              </p:cNvCxnSpPr>
              <p:nvPr/>
            </p:nvCxnSpPr>
            <p:spPr bwMode="auto">
              <a:xfrm rot="5400000">
                <a:off x="4749801" y="3606801"/>
                <a:ext cx="1500198" cy="1588"/>
              </a:xfrm>
              <a:prstGeom prst="line">
                <a:avLst/>
              </a:prstGeom>
              <a:noFill/>
              <a:ln w="9525" algn="ctr">
                <a:solidFill>
                  <a:schemeClr val="tx1"/>
                </a:solidFill>
                <a:prstDash val="dash"/>
                <a:round/>
                <a:headEnd/>
                <a:tailEnd/>
              </a:ln>
            </p:spPr>
          </p:cxnSp>
          <p:cxnSp>
            <p:nvCxnSpPr>
              <p:cNvPr id="11283" name="Straight Connector 98"/>
              <p:cNvCxnSpPr>
                <a:cxnSpLocks noChangeShapeType="1"/>
              </p:cNvCxnSpPr>
              <p:nvPr/>
            </p:nvCxnSpPr>
            <p:spPr bwMode="auto">
              <a:xfrm rot="5400000">
                <a:off x="5106991" y="3606801"/>
                <a:ext cx="1500198" cy="1588"/>
              </a:xfrm>
              <a:prstGeom prst="line">
                <a:avLst/>
              </a:prstGeom>
              <a:noFill/>
              <a:ln w="9525" algn="ctr">
                <a:solidFill>
                  <a:schemeClr val="tx1"/>
                </a:solidFill>
                <a:prstDash val="dash"/>
                <a:round/>
                <a:headEnd/>
                <a:tailEnd/>
              </a:ln>
            </p:spPr>
          </p:cxnSp>
          <p:cxnSp>
            <p:nvCxnSpPr>
              <p:cNvPr id="11284" name="Straight Connector 99"/>
              <p:cNvCxnSpPr>
                <a:cxnSpLocks noChangeShapeType="1"/>
              </p:cNvCxnSpPr>
              <p:nvPr/>
            </p:nvCxnSpPr>
            <p:spPr bwMode="auto">
              <a:xfrm rot="5400000">
                <a:off x="5464181" y="3606801"/>
                <a:ext cx="1500198" cy="1588"/>
              </a:xfrm>
              <a:prstGeom prst="line">
                <a:avLst/>
              </a:prstGeom>
              <a:noFill/>
              <a:ln w="9525" algn="ctr">
                <a:solidFill>
                  <a:schemeClr val="tx1"/>
                </a:solidFill>
                <a:prstDash val="dash"/>
                <a:round/>
                <a:headEnd/>
                <a:tailEnd/>
              </a:ln>
            </p:spPr>
          </p:cxnSp>
          <p:cxnSp>
            <p:nvCxnSpPr>
              <p:cNvPr id="11285" name="Straight Connector 100"/>
              <p:cNvCxnSpPr>
                <a:cxnSpLocks noChangeShapeType="1"/>
              </p:cNvCxnSpPr>
              <p:nvPr/>
            </p:nvCxnSpPr>
            <p:spPr bwMode="auto">
              <a:xfrm rot="5400000">
                <a:off x="5821371" y="3606801"/>
                <a:ext cx="1500198" cy="1588"/>
              </a:xfrm>
              <a:prstGeom prst="line">
                <a:avLst/>
              </a:prstGeom>
              <a:noFill/>
              <a:ln w="9525" algn="ctr">
                <a:solidFill>
                  <a:schemeClr val="tx1"/>
                </a:solidFill>
                <a:prstDash val="dash"/>
                <a:round/>
                <a:headEnd/>
                <a:tailEnd/>
              </a:ln>
            </p:spPr>
          </p:cxnSp>
          <p:cxnSp>
            <p:nvCxnSpPr>
              <p:cNvPr id="11286" name="Straight Connector 101"/>
              <p:cNvCxnSpPr>
                <a:cxnSpLocks noChangeShapeType="1"/>
              </p:cNvCxnSpPr>
              <p:nvPr/>
            </p:nvCxnSpPr>
            <p:spPr bwMode="auto">
              <a:xfrm rot="5400000">
                <a:off x="6178561" y="3606801"/>
                <a:ext cx="1500198" cy="1588"/>
              </a:xfrm>
              <a:prstGeom prst="line">
                <a:avLst/>
              </a:prstGeom>
              <a:noFill/>
              <a:ln w="9525" algn="ctr">
                <a:solidFill>
                  <a:schemeClr val="tx1"/>
                </a:solidFill>
                <a:prstDash val="dash"/>
                <a:round/>
                <a:headEnd/>
                <a:tailEnd/>
              </a:ln>
            </p:spPr>
          </p:cxnSp>
        </p:grpSp>
        <mc:AlternateContent xmlns:mc="http://schemas.openxmlformats.org/markup-compatibility/2006">
          <mc:Choice xmlns:a14="http://schemas.microsoft.com/office/drawing/2010/main" Requires="a14">
            <p:sp>
              <p:nvSpPr>
                <p:cNvPr id="424965" name="Object 5"/>
                <p:cNvSpPr txBox="1"/>
                <p:nvPr/>
              </p:nvSpPr>
              <p:spPr bwMode="auto">
                <a:xfrm>
                  <a:off x="3713783" y="6746721"/>
                  <a:ext cx="1069120" cy="632932"/>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424965" name="Object 5"/>
                <p:cNvSpPr txBox="1">
                  <a:spLocks noRot="1" noChangeAspect="1" noMove="1" noResize="1" noEditPoints="1" noAdjustHandles="1" noChangeArrowheads="1" noChangeShapeType="1" noTextEdit="1"/>
                </p:cNvSpPr>
                <p:nvPr/>
              </p:nvSpPr>
              <p:spPr bwMode="auto">
                <a:xfrm>
                  <a:off x="3713783" y="6746721"/>
                  <a:ext cx="1069120" cy="632932"/>
                </a:xfrm>
                <a:prstGeom prst="rect">
                  <a:avLst/>
                </a:prstGeom>
                <a:blipFill>
                  <a:blip r:embed="rId4"/>
                  <a:stretch>
                    <a:fillRect l="-1342"/>
                  </a:stretch>
                </a:blipFill>
                <a:ln>
                  <a:noFill/>
                </a:ln>
              </p:spPr>
              <p:txBody>
                <a:bodyPr/>
                <a:lstStyle/>
                <a:p>
                  <a:r>
                    <a:rPr lang="zh-CN" altLang="en-US">
                      <a:noFill/>
                    </a:rPr>
                    <a:t> </a:t>
                  </a:r>
                </a:p>
              </p:txBody>
            </p:sp>
          </mc:Fallback>
        </mc:AlternateContent>
        <p:sp>
          <p:nvSpPr>
            <p:cNvPr id="43" name="Oval 70"/>
            <p:cNvSpPr>
              <a:spLocks noChangeArrowheads="1"/>
            </p:cNvSpPr>
            <p:nvPr/>
          </p:nvSpPr>
          <p:spPr bwMode="auto">
            <a:xfrm>
              <a:off x="15252016" y="4829760"/>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4" name="Text Box 85"/>
            <p:cNvSpPr txBox="1">
              <a:spLocks noChangeArrowheads="1"/>
            </p:cNvSpPr>
            <p:nvPr/>
          </p:nvSpPr>
          <p:spPr bwMode="auto">
            <a:xfrm>
              <a:off x="14100367" y="4933843"/>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grpSp>
      <p:sp>
        <p:nvSpPr>
          <p:cNvPr id="98" name="TextBox 97"/>
          <p:cNvSpPr txBox="1"/>
          <p:nvPr/>
        </p:nvSpPr>
        <p:spPr>
          <a:xfrm>
            <a:off x="9463481" y="4929463"/>
            <a:ext cx="3722494" cy="969496"/>
          </a:xfrm>
          <a:prstGeom prst="rect">
            <a:avLst/>
          </a:prstGeom>
          <a:noFill/>
        </p:spPr>
        <p:txBody>
          <a:bodyPr wrap="none" rtlCol="0">
            <a:spAutoFit/>
          </a:bodyPr>
          <a:lstStyle/>
          <a:p>
            <a:r>
              <a:rPr lang="en-US" i="1" dirty="0">
                <a:solidFill>
                  <a:srgbClr val="FF0000"/>
                </a:solidFill>
              </a:rPr>
              <a:t>spike train</a:t>
            </a:r>
            <a:r>
              <a:rPr lang="en-US" dirty="0"/>
              <a:t> </a:t>
            </a:r>
          </a:p>
        </p:txBody>
      </p:sp>
      <p:sp>
        <p:nvSpPr>
          <p:cNvPr id="187" name="TextBox 186"/>
          <p:cNvSpPr txBox="1"/>
          <p:nvPr/>
        </p:nvSpPr>
        <p:spPr>
          <a:xfrm>
            <a:off x="4721825" y="1434427"/>
            <a:ext cx="4091185" cy="1846659"/>
          </a:xfrm>
          <a:prstGeom prst="rect">
            <a:avLst/>
          </a:prstGeom>
          <a:solidFill>
            <a:srgbClr val="87D4F7"/>
          </a:solidFill>
        </p:spPr>
        <p:txBody>
          <a:bodyPr wrap="none" rtlCol="0">
            <a:spAutoFit/>
          </a:bodyPr>
          <a:lstStyle/>
          <a:p>
            <a:r>
              <a:rPr lang="en-US" dirty="0"/>
              <a:t>math detour</a:t>
            </a:r>
          </a:p>
          <a:p>
            <a:r>
              <a:rPr lang="en-US" dirty="0"/>
              <a:t>       now!</a:t>
            </a:r>
          </a:p>
        </p:txBody>
      </p:sp>
      <p:sp>
        <p:nvSpPr>
          <p:cNvPr id="190" name="TextBox 104"/>
          <p:cNvSpPr txBox="1">
            <a:spLocks noChangeArrowheads="1"/>
          </p:cNvSpPr>
          <p:nvPr/>
        </p:nvSpPr>
        <p:spPr bwMode="auto">
          <a:xfrm>
            <a:off x="111407" y="3390695"/>
            <a:ext cx="10781979" cy="1569660"/>
          </a:xfrm>
          <a:prstGeom prst="rect">
            <a:avLst/>
          </a:prstGeom>
          <a:noFill/>
          <a:ln w="9525">
            <a:noFill/>
            <a:miter lim="800000"/>
            <a:headEnd/>
            <a:tailEnd/>
          </a:ln>
        </p:spPr>
        <p:txBody>
          <a:bodyPr wrap="square">
            <a:spAutoFit/>
          </a:bodyPr>
          <a:lstStyle/>
          <a:p>
            <a:r>
              <a:rPr lang="en-US" sz="4800" dirty="0"/>
              <a:t>Probability of spike</a:t>
            </a:r>
          </a:p>
          <a:p>
            <a:r>
              <a:rPr lang="en-US" sz="4800" dirty="0"/>
              <a:t> in  step </a:t>
            </a:r>
            <a:r>
              <a:rPr lang="en-US" sz="4800" i="1" dirty="0"/>
              <a:t>n</a:t>
            </a:r>
            <a:r>
              <a:rPr lang="en-US" sz="4800" dirty="0"/>
              <a:t> </a:t>
            </a:r>
            <a:r>
              <a:rPr lang="en-US" sz="4800" b="1" dirty="0"/>
              <a:t>AND</a:t>
            </a:r>
            <a:r>
              <a:rPr lang="en-US" sz="4800" dirty="0"/>
              <a:t> step </a:t>
            </a:r>
            <a:r>
              <a:rPr lang="en-US" sz="4800" i="1" dirty="0"/>
              <a:t>k</a:t>
            </a:r>
          </a:p>
        </p:txBody>
      </p:sp>
      <mc:AlternateContent xmlns:mc="http://schemas.openxmlformats.org/markup-compatibility/2006">
        <mc:Choice xmlns:a14="http://schemas.microsoft.com/office/drawing/2010/main" Requires="a14">
          <p:sp>
            <p:nvSpPr>
              <p:cNvPr id="278535" name="Object 76"/>
              <p:cNvSpPr txBox="1"/>
              <p:nvPr/>
            </p:nvSpPr>
            <p:spPr bwMode="auto">
              <a:xfrm>
                <a:off x="9191909" y="9555956"/>
                <a:ext cx="7993063" cy="126523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𝜌</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p:sp>
            <p:nvSpPr>
              <p:cNvPr id="278535" name="Object 76"/>
              <p:cNvSpPr txBox="1">
                <a:spLocks noRot="1" noChangeAspect="1" noMove="1" noResize="1" noEditPoints="1" noAdjustHandles="1" noChangeArrowheads="1" noChangeShapeType="1" noTextEdit="1"/>
              </p:cNvSpPr>
              <p:nvPr/>
            </p:nvSpPr>
            <p:spPr bwMode="auto">
              <a:xfrm>
                <a:off x="9191909" y="9555956"/>
                <a:ext cx="7993063" cy="1265238"/>
              </a:xfrm>
              <a:prstGeom prst="rect">
                <a:avLst/>
              </a:prstGeom>
              <a:blipFill>
                <a:blip r:embed="rId5"/>
                <a:stretch>
                  <a:fillRect/>
                </a:stretch>
              </a:blipFill>
              <a:ln>
                <a:noFill/>
              </a:ln>
            </p:spPr>
            <p:txBody>
              <a:bodyPr/>
              <a:lstStyle/>
              <a:p>
                <a:r>
                  <a:rPr lang="zh-CN" altLang="en-US">
                    <a:noFill/>
                  </a:rPr>
                  <a:t> </a:t>
                </a:r>
              </a:p>
            </p:txBody>
          </p:sp>
        </mc:Fallback>
      </mc:AlternateContent>
      <p:sp>
        <p:nvSpPr>
          <p:cNvPr id="191" name="TextBox 190"/>
          <p:cNvSpPr txBox="1"/>
          <p:nvPr/>
        </p:nvSpPr>
        <p:spPr>
          <a:xfrm>
            <a:off x="9320490" y="8753475"/>
            <a:ext cx="10921580" cy="969496"/>
          </a:xfrm>
          <a:prstGeom prst="rect">
            <a:avLst/>
          </a:prstGeom>
          <a:noFill/>
        </p:spPr>
        <p:txBody>
          <a:bodyPr wrap="none" rtlCol="0">
            <a:spAutoFit/>
          </a:bodyPr>
          <a:lstStyle/>
          <a:p>
            <a:r>
              <a:rPr lang="en-US" dirty="0"/>
              <a:t>Autocorrelation (continuous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2"/>
          <p:cNvGrpSpPr/>
          <p:nvPr/>
        </p:nvGrpSpPr>
        <p:grpSpPr>
          <a:xfrm>
            <a:off x="12304073" y="1434427"/>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7.7. Fluctuation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2243447" y="7737882"/>
            <a:ext cx="6490879" cy="969496"/>
          </a:xfrm>
          <a:prstGeom prst="rect">
            <a:avLst/>
          </a:prstGeom>
          <a:noFill/>
        </p:spPr>
        <p:txBody>
          <a:bodyPr wrap="none" rtlCol="0">
            <a:spAutoFit/>
          </a:bodyPr>
          <a:lstStyle/>
          <a:p>
            <a:r>
              <a:rPr lang="en-US" dirty="0"/>
              <a:t>fluctuating potential</a:t>
            </a:r>
          </a:p>
        </p:txBody>
      </p:sp>
      <mc:AlternateContent xmlns:mc="http://schemas.openxmlformats.org/markup-compatibility/2006">
        <mc:Choice xmlns:a14="http://schemas.microsoft.com/office/drawing/2010/main" Requires="a14">
          <p:sp>
            <p:nvSpPr>
              <p:cNvPr id="304137" name="Object 30"/>
              <p:cNvSpPr txBox="1"/>
              <p:nvPr/>
            </p:nvSpPr>
            <p:spPr bwMode="auto">
              <a:xfrm>
                <a:off x="12830175" y="8923338"/>
                <a:ext cx="7454900" cy="1152525"/>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oMath>
                  </m:oMathPara>
                </a14:m>
                <a:endParaRPr lang="zh-CN" altLang="en-US"/>
              </a:p>
            </p:txBody>
          </p:sp>
        </mc:Choice>
        <mc:Fallback>
          <p:sp>
            <p:nvSpPr>
              <p:cNvPr id="304137" name="Object 30"/>
              <p:cNvSpPr txBox="1">
                <a:spLocks noRot="1" noChangeAspect="1" noMove="1" noResize="1" noEditPoints="1" noAdjustHandles="1" noChangeArrowheads="1" noChangeShapeType="1" noTextEdit="1"/>
              </p:cNvSpPr>
              <p:nvPr/>
            </p:nvSpPr>
            <p:spPr bwMode="auto">
              <a:xfrm>
                <a:off x="12830175" y="8923338"/>
                <a:ext cx="7454900" cy="1152525"/>
              </a:xfrm>
              <a:prstGeom prst="rect">
                <a:avLst/>
              </a:prstGeom>
              <a:blipFill>
                <a:blip r:embed="rId3"/>
                <a:stretch>
                  <a:fillRect/>
                </a:stretch>
              </a:blipFill>
              <a:ln>
                <a:noFill/>
              </a:ln>
            </p:spPr>
            <p:txBody>
              <a:bodyPr/>
              <a:lstStyle/>
              <a:p>
                <a:r>
                  <a:rPr lang="zh-CN" altLang="en-US">
                    <a:noFill/>
                  </a:rPr>
                  <a:t> </a:t>
                </a:r>
              </a:p>
            </p:txBody>
          </p:sp>
        </mc:Fallback>
      </mc:AlternateContent>
      <p:sp>
        <p:nvSpPr>
          <p:cNvPr id="66" name="TextBox 65"/>
          <p:cNvSpPr txBox="1"/>
          <p:nvPr/>
        </p:nvSpPr>
        <p:spPr>
          <a:xfrm>
            <a:off x="12288331" y="4039126"/>
            <a:ext cx="6445995" cy="969496"/>
          </a:xfrm>
          <a:prstGeom prst="rect">
            <a:avLst/>
          </a:prstGeom>
          <a:noFill/>
        </p:spPr>
        <p:txBody>
          <a:bodyPr wrap="none" rtlCol="0">
            <a:spAutoFit/>
          </a:bodyPr>
          <a:lstStyle/>
          <a:p>
            <a:r>
              <a:rPr lang="en-US" dirty="0"/>
              <a:t>Passive membrane</a:t>
            </a:r>
          </a:p>
        </p:txBody>
      </p:sp>
      <mc:AlternateContent xmlns:mc="http://schemas.openxmlformats.org/markup-compatibility/2006">
        <mc:Choice xmlns:a14="http://schemas.microsoft.com/office/drawing/2010/main" Requires="a14">
          <p:sp>
            <p:nvSpPr>
              <p:cNvPr id="378952" name="Object 10"/>
              <p:cNvSpPr txBox="1"/>
              <p:nvPr/>
            </p:nvSpPr>
            <p:spPr bwMode="auto">
              <a:xfrm>
                <a:off x="12655550" y="4984750"/>
                <a:ext cx="6616700" cy="2851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e>
                      </m:nary>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e>
                      </m:nary>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78952" name="Object 10"/>
              <p:cNvSpPr txBox="1">
                <a:spLocks noRot="1" noChangeAspect="1" noMove="1" noResize="1" noEditPoints="1" noAdjustHandles="1" noChangeArrowheads="1" noChangeShapeType="1" noTextEdit="1"/>
              </p:cNvSpPr>
              <p:nvPr/>
            </p:nvSpPr>
            <p:spPr bwMode="auto">
              <a:xfrm>
                <a:off x="12655550" y="4984750"/>
                <a:ext cx="6616700" cy="2851150"/>
              </a:xfrm>
              <a:prstGeom prst="rect">
                <a:avLst/>
              </a:prstGeom>
              <a:blipFill>
                <a:blip r:embed="rId4"/>
                <a:stretch>
                  <a:fillRect/>
                </a:stretch>
              </a:blipFill>
              <a:ln>
                <a:noFill/>
              </a:ln>
            </p:spPr>
            <p:txBody>
              <a:bodyPr/>
              <a:lstStyle/>
              <a:p>
                <a:r>
                  <a:rPr lang="zh-CN" altLang="en-US">
                    <a:noFill/>
                  </a:rPr>
                  <a:t> </a:t>
                </a:r>
              </a:p>
            </p:txBody>
          </p:sp>
        </mc:Fallback>
      </mc:AlternateContent>
      <p:sp>
        <p:nvSpPr>
          <p:cNvPr id="68" name="TextBox 67"/>
          <p:cNvSpPr txBox="1"/>
          <p:nvPr/>
        </p:nvSpPr>
        <p:spPr>
          <a:xfrm>
            <a:off x="697827" y="2193947"/>
            <a:ext cx="10371221" cy="3600986"/>
          </a:xfrm>
          <a:prstGeom prst="rect">
            <a:avLst/>
          </a:prstGeom>
          <a:noFill/>
        </p:spPr>
        <p:txBody>
          <a:bodyPr wrap="square" rtlCol="0">
            <a:spAutoFit/>
          </a:bodyPr>
          <a:lstStyle/>
          <a:p>
            <a:r>
              <a:rPr lang="en-US" dirty="0"/>
              <a:t>for a passive membrane, we can analytically  predict the amplitude of membrane potential fluctuations</a:t>
            </a:r>
          </a:p>
        </p:txBody>
      </p:sp>
      <p:sp>
        <p:nvSpPr>
          <p:cNvPr id="69" name="TextBox 68"/>
          <p:cNvSpPr txBox="1"/>
          <p:nvPr/>
        </p:nvSpPr>
        <p:spPr>
          <a:xfrm>
            <a:off x="2045368" y="7835900"/>
            <a:ext cx="7914346" cy="1846659"/>
          </a:xfrm>
          <a:prstGeom prst="rect">
            <a:avLst/>
          </a:prstGeom>
          <a:noFill/>
        </p:spPr>
        <p:txBody>
          <a:bodyPr wrap="none" rtlCol="0">
            <a:spAutoFit/>
          </a:bodyPr>
          <a:lstStyle/>
          <a:p>
            <a:r>
              <a:rPr lang="en-US" i="1" dirty="0">
                <a:solidFill>
                  <a:srgbClr val="FF0000"/>
                </a:solidFill>
              </a:rPr>
              <a:t>Leaky integrate-and-fire</a:t>
            </a:r>
          </a:p>
          <a:p>
            <a:r>
              <a:rPr lang="en-US" i="1" dirty="0">
                <a:solidFill>
                  <a:srgbClr val="FF0000"/>
                </a:solidFill>
              </a:rPr>
              <a:t>in </a:t>
            </a:r>
            <a:r>
              <a:rPr lang="en-US" i="1" dirty="0" err="1">
                <a:solidFill>
                  <a:srgbClr val="FF0000"/>
                </a:solidFill>
              </a:rPr>
              <a:t>subthreshold</a:t>
            </a:r>
            <a:r>
              <a:rPr lang="en-US" i="1" dirty="0">
                <a:solidFill>
                  <a:srgbClr val="FF0000"/>
                </a:solidFill>
              </a:rPr>
              <a:t> regime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vitro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7" name="Straight Connector 1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20162" name="Picture 2"/>
          <p:cNvPicPr>
            <a:picLocks noChangeAspect="1" noChangeArrowheads="1"/>
          </p:cNvPicPr>
          <p:nvPr/>
        </p:nvPicPr>
        <p:blipFill>
          <a:blip r:embed="rId2"/>
          <a:srcRect/>
          <a:stretch>
            <a:fillRect/>
          </a:stretch>
        </p:blipFill>
        <p:spPr bwMode="auto">
          <a:xfrm>
            <a:off x="8879305" y="3198311"/>
            <a:ext cx="12220190" cy="3475061"/>
          </a:xfrm>
          <a:prstGeom prst="rect">
            <a:avLst/>
          </a:prstGeom>
          <a:noFill/>
          <a:ln w="9525">
            <a:noFill/>
            <a:miter lim="800000"/>
            <a:headEnd/>
            <a:tailEnd/>
          </a:ln>
        </p:spPr>
      </p:pic>
      <p:sp>
        <p:nvSpPr>
          <p:cNvPr id="18" name="TextBox 17"/>
          <p:cNvSpPr txBox="1"/>
          <p:nvPr/>
        </p:nvSpPr>
        <p:spPr>
          <a:xfrm>
            <a:off x="4596712" y="1351652"/>
            <a:ext cx="16578577" cy="969496"/>
          </a:xfrm>
          <a:prstGeom prst="rect">
            <a:avLst/>
          </a:prstGeom>
          <a:noFill/>
        </p:spPr>
        <p:txBody>
          <a:bodyPr wrap="none" rtlCol="0">
            <a:spAutoFit/>
          </a:bodyPr>
          <a:lstStyle/>
          <a:p>
            <a:r>
              <a:rPr lang="en-US" dirty="0"/>
              <a:t>4 repetitions of the same time-dependent stimulus,</a:t>
            </a:r>
          </a:p>
        </p:txBody>
      </p:sp>
      <p:sp>
        <p:nvSpPr>
          <p:cNvPr id="7" name="Freeform 4"/>
          <p:cNvSpPr>
            <a:spLocks/>
          </p:cNvSpPr>
          <p:nvPr/>
        </p:nvSpPr>
        <p:spPr bwMode="auto">
          <a:xfrm>
            <a:off x="697827" y="6678298"/>
            <a:ext cx="2861411" cy="601041"/>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8" name="Text Box 5"/>
          <p:cNvSpPr txBox="1">
            <a:spLocks noChangeArrowheads="1"/>
          </p:cNvSpPr>
          <p:nvPr/>
        </p:nvSpPr>
        <p:spPr bwMode="auto">
          <a:xfrm>
            <a:off x="1315047" y="5911360"/>
            <a:ext cx="1124026" cy="1015663"/>
          </a:xfrm>
          <a:prstGeom prst="rect">
            <a:avLst/>
          </a:prstGeom>
          <a:noFill/>
          <a:ln w="9525">
            <a:noFill/>
            <a:miter lim="800000"/>
            <a:headEnd/>
            <a:tailEnd/>
          </a:ln>
        </p:spPr>
        <p:txBody>
          <a:bodyPr wrap="none">
            <a:spAutoFit/>
          </a:bodyPr>
          <a:lstStyle/>
          <a:p>
            <a:r>
              <a:rPr lang="en-US" sz="6000" i="1" dirty="0">
                <a:solidFill>
                  <a:srgbClr val="FF0000"/>
                </a:solidFill>
              </a:rPr>
              <a:t>I(t)</a:t>
            </a:r>
          </a:p>
        </p:txBody>
      </p:sp>
      <p:sp>
        <p:nvSpPr>
          <p:cNvPr id="9" name="Line 37"/>
          <p:cNvSpPr>
            <a:spLocks noChangeShapeType="1"/>
          </p:cNvSpPr>
          <p:nvPr/>
        </p:nvSpPr>
        <p:spPr bwMode="auto">
          <a:xfrm flipV="1">
            <a:off x="2701085" y="5726424"/>
            <a:ext cx="2154856" cy="320917"/>
          </a:xfrm>
          <a:prstGeom prst="line">
            <a:avLst/>
          </a:prstGeom>
          <a:noFill/>
          <a:ln w="57150">
            <a:solidFill>
              <a:srgbClr val="FF0000"/>
            </a:solidFill>
            <a:round/>
            <a:headEnd/>
            <a:tailEnd type="triangle" w="med" len="med"/>
          </a:ln>
        </p:spPr>
        <p:txBody>
          <a:bodyPr wrap="none" anchor="ctr"/>
          <a:lstStyle/>
          <a:p>
            <a:endParaRPr lang="en-US"/>
          </a:p>
        </p:txBody>
      </p:sp>
      <p:pic>
        <p:nvPicPr>
          <p:cNvPr id="10" name="Picture 5" descr="Cell_10xCUT1"/>
          <p:cNvPicPr>
            <a:picLocks noChangeAspect="1" noChangeArrowheads="1"/>
          </p:cNvPicPr>
          <p:nvPr/>
        </p:nvPicPr>
        <p:blipFill>
          <a:blip r:embed="rId3" cstate="print"/>
          <a:srcRect/>
          <a:stretch>
            <a:fillRect/>
          </a:stretch>
        </p:blipFill>
        <p:spPr bwMode="auto">
          <a:xfrm>
            <a:off x="5720447" y="3586456"/>
            <a:ext cx="2610926" cy="4536084"/>
          </a:xfrm>
          <a:prstGeom prst="rect">
            <a:avLst/>
          </a:prstGeom>
          <a:noFill/>
          <a:ln w="9525">
            <a:noFill/>
            <a:miter lim="800000"/>
            <a:headEnd/>
            <a:tailEnd/>
          </a:ln>
        </p:spPr>
      </p:pic>
      <p:grpSp>
        <p:nvGrpSpPr>
          <p:cNvPr id="11" name="Group 10"/>
          <p:cNvGrpSpPr/>
          <p:nvPr/>
        </p:nvGrpSpPr>
        <p:grpSpPr>
          <a:xfrm>
            <a:off x="5217589" y="5269833"/>
            <a:ext cx="1797036" cy="1090863"/>
            <a:chOff x="6749899" y="3801980"/>
            <a:chExt cx="1797036" cy="1090863"/>
          </a:xfrm>
        </p:grpSpPr>
        <p:cxnSp>
          <p:nvCxnSpPr>
            <p:cNvPr id="12" name="Straight Connector 11"/>
            <p:cNvCxnSpPr/>
            <p:nvPr/>
          </p:nvCxnSpPr>
          <p:spPr>
            <a:xfrm>
              <a:off x="6749899" y="3898232"/>
              <a:ext cx="1692762" cy="9384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54173" y="3801980"/>
              <a:ext cx="1692762" cy="10908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flipH="1">
            <a:off x="7054399" y="5277855"/>
            <a:ext cx="1797036" cy="1090863"/>
            <a:chOff x="6749899" y="3801980"/>
            <a:chExt cx="1797036" cy="1090863"/>
          </a:xfrm>
        </p:grpSpPr>
        <p:cxnSp>
          <p:nvCxnSpPr>
            <p:cNvPr id="16" name="Straight Connector 15"/>
            <p:cNvCxnSpPr/>
            <p:nvPr/>
          </p:nvCxnSpPr>
          <p:spPr>
            <a:xfrm>
              <a:off x="6749899" y="3898232"/>
              <a:ext cx="1692762" cy="938463"/>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6854173" y="3801980"/>
              <a:ext cx="1692762" cy="1090863"/>
            </a:xfrm>
            <a:prstGeom prst="line">
              <a:avLst/>
            </a:prstGeom>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2793977" y="3198311"/>
            <a:ext cx="2957861" cy="830997"/>
          </a:xfrm>
          <a:prstGeom prst="rect">
            <a:avLst/>
          </a:prstGeom>
          <a:noFill/>
        </p:spPr>
        <p:txBody>
          <a:bodyPr wrap="none" rtlCol="0">
            <a:spAutoFit/>
          </a:bodyPr>
          <a:lstStyle/>
          <a:p>
            <a:r>
              <a:rPr lang="en-US" sz="4800" dirty="0"/>
              <a:t>brain slice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2"/>
          <p:cNvGrpSpPr/>
          <p:nvPr/>
        </p:nvGrpSpPr>
        <p:grpSpPr>
          <a:xfrm>
            <a:off x="12304073" y="1434427"/>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lang="en-US" sz="6600" dirty="0">
                <a:solidFill>
                  <a:srgbClr val="FF0000"/>
                </a:solidFill>
                <a:latin typeface="Impact" charset="0"/>
                <a:ea typeface="ＭＳ Ｐゴシック" charset="0"/>
                <a:cs typeface="Impact" charset="0"/>
              </a:rPr>
              <a:t>. Fluctuation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97827" y="2193947"/>
            <a:ext cx="10371221" cy="3600986"/>
          </a:xfrm>
          <a:prstGeom prst="rect">
            <a:avLst/>
          </a:prstGeom>
          <a:noFill/>
        </p:spPr>
        <p:txBody>
          <a:bodyPr wrap="square" rtlCol="0">
            <a:spAutoFit/>
          </a:bodyPr>
          <a:lstStyle/>
          <a:p>
            <a:r>
              <a:rPr lang="en-US" dirty="0"/>
              <a:t>for a passive membrane, we can analytically  predict the mean of membrane potential fluctuations</a:t>
            </a:r>
          </a:p>
        </p:txBody>
      </p:sp>
      <p:sp>
        <p:nvSpPr>
          <p:cNvPr id="69" name="TextBox 68"/>
          <p:cNvSpPr txBox="1"/>
          <p:nvPr/>
        </p:nvSpPr>
        <p:spPr>
          <a:xfrm>
            <a:off x="2045368" y="7835900"/>
            <a:ext cx="8340745" cy="2723823"/>
          </a:xfrm>
          <a:prstGeom prst="rect">
            <a:avLst/>
          </a:prstGeom>
          <a:noFill/>
        </p:spPr>
        <p:txBody>
          <a:bodyPr wrap="none" rtlCol="0">
            <a:spAutoFit/>
          </a:bodyPr>
          <a:lstStyle/>
          <a:p>
            <a:r>
              <a:rPr lang="en-US" i="1" dirty="0">
                <a:solidFill>
                  <a:srgbClr val="FF0000"/>
                </a:solidFill>
              </a:rPr>
              <a:t>Passive membrane</a:t>
            </a:r>
          </a:p>
          <a:p>
            <a:r>
              <a:rPr lang="en-US" i="1" dirty="0">
                <a:solidFill>
                  <a:srgbClr val="FF0000"/>
                </a:solidFill>
              </a:rPr>
              <a:t>=Leaky integrate-and-fire</a:t>
            </a:r>
          </a:p>
          <a:p>
            <a:r>
              <a:rPr lang="en-US" i="1" dirty="0">
                <a:solidFill>
                  <a:srgbClr val="FF0000"/>
                </a:solidFill>
              </a:rPr>
              <a:t> without threshold</a:t>
            </a:r>
          </a:p>
        </p:txBody>
      </p:sp>
      <p:grpSp>
        <p:nvGrpSpPr>
          <p:cNvPr id="59" name="Group 124"/>
          <p:cNvGrpSpPr/>
          <p:nvPr/>
        </p:nvGrpSpPr>
        <p:grpSpPr>
          <a:xfrm>
            <a:off x="11094625" y="5195407"/>
            <a:ext cx="8011522" cy="2982582"/>
            <a:chOff x="1041956" y="6081439"/>
            <a:chExt cx="5988880" cy="2480035"/>
          </a:xfrm>
        </p:grpSpPr>
        <mc:AlternateContent xmlns:mc="http://schemas.openxmlformats.org/markup-compatibility/2006">
          <mc:Choice xmlns:a14="http://schemas.microsoft.com/office/drawing/2010/main" Requires="a14">
            <p:sp>
              <p:nvSpPr>
                <p:cNvPr id="60" name="Object 68"/>
                <p:cNvSpPr txBox="1"/>
                <p:nvPr/>
              </p:nvSpPr>
              <p:spPr bwMode="auto">
                <a:xfrm>
                  <a:off x="1108249" y="7157770"/>
                  <a:ext cx="5586199" cy="1403704"/>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60" name="Object 68"/>
                <p:cNvSpPr txBox="1">
                  <a:spLocks noRot="1" noChangeAspect="1" noMove="1" noResize="1" noEditPoints="1" noAdjustHandles="1" noChangeArrowheads="1" noChangeShapeType="1" noTextEdit="1"/>
                </p:cNvSpPr>
                <p:nvPr/>
              </p:nvSpPr>
              <p:spPr bwMode="auto">
                <a:xfrm>
                  <a:off x="1108249" y="7157770"/>
                  <a:ext cx="5586199" cy="1403704"/>
                </a:xfrm>
                <a:prstGeom prst="rect">
                  <a:avLst/>
                </a:prstGeom>
                <a:blipFill>
                  <a:blip r:embed="rId3"/>
                  <a:stretch>
                    <a:fillRect/>
                  </a:stretch>
                </a:blipFill>
                <a:ln>
                  <a:noFill/>
                </a:ln>
              </p:spPr>
              <p:txBody>
                <a:bodyPr/>
                <a:lstStyle/>
                <a:p>
                  <a:r>
                    <a:rPr lang="zh-CN" altLang="en-US">
                      <a:noFill/>
                    </a:rPr>
                    <a:t> </a:t>
                  </a:r>
                </a:p>
              </p:txBody>
            </p:sp>
          </mc:Fallback>
        </mc:AlternateContent>
        <p:sp>
          <p:nvSpPr>
            <p:cNvPr id="61" name="Text Box 70"/>
            <p:cNvSpPr txBox="1">
              <a:spLocks noChangeArrowheads="1"/>
            </p:cNvSpPr>
            <p:nvPr/>
          </p:nvSpPr>
          <p:spPr bwMode="auto">
            <a:xfrm>
              <a:off x="1041956" y="6081439"/>
              <a:ext cx="5988880" cy="979624"/>
            </a:xfrm>
            <a:prstGeom prst="rect">
              <a:avLst/>
            </a:prstGeom>
            <a:noFill/>
            <a:ln w="9525">
              <a:noFill/>
              <a:miter lim="800000"/>
              <a:headEnd/>
              <a:tailEnd/>
            </a:ln>
          </p:spPr>
          <p:txBody>
            <a:bodyPr wrap="none" lIns="192911" tIns="96455" rIns="192911" bIns="96455">
              <a:spAutoFit/>
            </a:bodyPr>
            <a:lstStyle/>
            <a:p>
              <a:r>
                <a:rPr lang="fr-CH" sz="5100" i="1" dirty="0">
                  <a:solidFill>
                    <a:srgbClr val="FF0000"/>
                  </a:solidFill>
                </a:rPr>
                <a:t>Passive membrane</a:t>
              </a:r>
              <a:endParaRPr lang="fr-FR" sz="5100" i="1" dirty="0">
                <a:solidFill>
                  <a:srgbClr val="FF0000"/>
                </a:solidFill>
              </a:endParaRPr>
            </a:p>
          </p:txBody>
        </p:sp>
      </p:grpSp>
      <p:sp>
        <p:nvSpPr>
          <p:cNvPr id="62" name="TextBox 61"/>
          <p:cNvSpPr txBox="1"/>
          <p:nvPr/>
        </p:nvSpPr>
        <p:spPr>
          <a:xfrm flipH="1">
            <a:off x="11183307" y="9682559"/>
            <a:ext cx="9389018" cy="1846659"/>
          </a:xfrm>
          <a:prstGeom prst="rect">
            <a:avLst/>
          </a:prstGeom>
          <a:noFill/>
        </p:spPr>
        <p:txBody>
          <a:bodyPr wrap="square" rtlCol="0">
            <a:spAutoFit/>
          </a:bodyPr>
          <a:lstStyle/>
          <a:p>
            <a:r>
              <a:rPr lang="en-US" dirty="0"/>
              <a:t>ADD THRESHOLD</a:t>
            </a:r>
          </a:p>
          <a:p>
            <a:r>
              <a:rPr lang="en-US" dirty="0">
                <a:sym typeface="Wingdings" pitchFamily="2" charset="2"/>
              </a:rPr>
              <a:t> Leaky Integrate-and-Fire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3"/>
          <p:cNvSpPr txBox="1">
            <a:spLocks/>
          </p:cNvSpPr>
          <p:nvPr/>
        </p:nvSpPr>
        <p:spPr>
          <a:xfrm>
            <a:off x="192504"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Quiz 7.4</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78952" name="Object 72"/>
              <p:cNvSpPr txBox="1"/>
              <p:nvPr/>
            </p:nvSpPr>
            <p:spPr bwMode="auto">
              <a:xfrm>
                <a:off x="2188937" y="2369401"/>
                <a:ext cx="6904037" cy="1425575"/>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oMath>
                  </m:oMathPara>
                </a14:m>
                <a:endParaRPr lang="zh-CN" altLang="en-US"/>
              </a:p>
            </p:txBody>
          </p:sp>
        </mc:Choice>
        <mc:Fallback>
          <p:sp>
            <p:nvSpPr>
              <p:cNvPr id="378952" name="Object 72"/>
              <p:cNvSpPr txBox="1">
                <a:spLocks noRot="1" noChangeAspect="1" noMove="1" noResize="1" noEditPoints="1" noAdjustHandles="1" noChangeArrowheads="1" noChangeShapeType="1" noTextEdit="1"/>
              </p:cNvSpPr>
              <p:nvPr/>
            </p:nvSpPr>
            <p:spPr bwMode="auto">
              <a:xfrm>
                <a:off x="2188937" y="2369401"/>
                <a:ext cx="6904037" cy="1425575"/>
              </a:xfrm>
              <a:prstGeom prst="rect">
                <a:avLst/>
              </a:prstGeom>
              <a:blipFill>
                <a:blip r:embed="rId3"/>
                <a:stretch>
                  <a:fillRect/>
                </a:stretch>
              </a:blipFill>
              <a:ln>
                <a:noFill/>
              </a:ln>
            </p:spPr>
            <p:txBody>
              <a:bodyPr/>
              <a:lstStyle/>
              <a:p>
                <a:r>
                  <a:rPr lang="zh-CN" altLang="en-US">
                    <a:noFill/>
                  </a:rPr>
                  <a:t> </a:t>
                </a:r>
              </a:p>
            </p:txBody>
          </p:sp>
        </mc:Fallback>
      </mc:AlternateContent>
      <p:sp>
        <p:nvSpPr>
          <p:cNvPr id="52" name="Oval 5"/>
          <p:cNvSpPr>
            <a:spLocks noChangeArrowheads="1"/>
          </p:cNvSpPr>
          <p:nvPr/>
        </p:nvSpPr>
        <p:spPr bwMode="auto">
          <a:xfrm>
            <a:off x="14749173" y="2637759"/>
            <a:ext cx="225078"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64" name="Line 17"/>
          <p:cNvSpPr>
            <a:spLocks noChangeShapeType="1"/>
          </p:cNvSpPr>
          <p:nvPr/>
        </p:nvSpPr>
        <p:spPr bwMode="auto">
          <a:xfrm flipV="1">
            <a:off x="17695800" y="2369401"/>
            <a:ext cx="2469604" cy="69430"/>
          </a:xfrm>
          <a:prstGeom prst="line">
            <a:avLst/>
          </a:prstGeom>
          <a:noFill/>
          <a:ln w="9525">
            <a:solidFill>
              <a:schemeClr val="tx1"/>
            </a:solidFill>
            <a:round/>
            <a:headEnd/>
            <a:tailEnd/>
          </a:ln>
        </p:spPr>
        <p:txBody>
          <a:bodyPr wrap="none" anchor="ctr"/>
          <a:lstStyle/>
          <a:p>
            <a:endParaRPr lang="en-US"/>
          </a:p>
        </p:txBody>
      </p:sp>
      <p:sp>
        <p:nvSpPr>
          <p:cNvPr id="67" name="Line 20"/>
          <p:cNvSpPr>
            <a:spLocks noChangeShapeType="1"/>
          </p:cNvSpPr>
          <p:nvPr/>
        </p:nvSpPr>
        <p:spPr bwMode="auto">
          <a:xfrm>
            <a:off x="17920878" y="2028129"/>
            <a:ext cx="0" cy="410703"/>
          </a:xfrm>
          <a:prstGeom prst="line">
            <a:avLst/>
          </a:prstGeom>
          <a:noFill/>
          <a:ln w="57150">
            <a:solidFill>
              <a:schemeClr val="tx1"/>
            </a:solidFill>
            <a:round/>
            <a:headEnd/>
            <a:tailEnd/>
          </a:ln>
        </p:spPr>
        <p:txBody>
          <a:bodyPr wrap="none" anchor="ctr"/>
          <a:lstStyle/>
          <a:p>
            <a:endParaRPr lang="en-US"/>
          </a:p>
        </p:txBody>
      </p:sp>
      <p:sp>
        <p:nvSpPr>
          <p:cNvPr id="92" name="Line 47"/>
          <p:cNvSpPr>
            <a:spLocks noChangeShapeType="1"/>
          </p:cNvSpPr>
          <p:nvPr/>
        </p:nvSpPr>
        <p:spPr bwMode="auto">
          <a:xfrm>
            <a:off x="18974369" y="1958699"/>
            <a:ext cx="0" cy="410703"/>
          </a:xfrm>
          <a:prstGeom prst="line">
            <a:avLst/>
          </a:prstGeom>
          <a:noFill/>
          <a:ln w="57150">
            <a:solidFill>
              <a:schemeClr val="tx1"/>
            </a:solidFill>
            <a:round/>
            <a:headEnd/>
            <a:tailEnd/>
          </a:ln>
        </p:spPr>
        <p:txBody>
          <a:bodyPr wrap="none" anchor="ctr"/>
          <a:lstStyle/>
          <a:p>
            <a:endParaRPr lang="en-US"/>
          </a:p>
        </p:txBody>
      </p:sp>
      <p:sp>
        <p:nvSpPr>
          <p:cNvPr id="93" name="Line 48"/>
          <p:cNvSpPr>
            <a:spLocks noChangeShapeType="1"/>
          </p:cNvSpPr>
          <p:nvPr/>
        </p:nvSpPr>
        <p:spPr bwMode="auto">
          <a:xfrm>
            <a:off x="18549221" y="2028129"/>
            <a:ext cx="0" cy="410703"/>
          </a:xfrm>
          <a:prstGeom prst="line">
            <a:avLst/>
          </a:prstGeom>
          <a:noFill/>
          <a:ln w="57150">
            <a:solidFill>
              <a:schemeClr val="tx1"/>
            </a:solidFill>
            <a:round/>
            <a:headEnd/>
            <a:tailEnd/>
          </a:ln>
        </p:spPr>
        <p:txBody>
          <a:bodyPr wrap="none" anchor="ctr"/>
          <a:lstStyle/>
          <a:p>
            <a:endParaRPr lang="en-US"/>
          </a:p>
        </p:txBody>
      </p:sp>
      <p:sp>
        <p:nvSpPr>
          <p:cNvPr id="94" name="Oval 49"/>
          <p:cNvSpPr>
            <a:spLocks noChangeArrowheads="1"/>
          </p:cNvSpPr>
          <p:nvPr/>
        </p:nvSpPr>
        <p:spPr bwMode="auto">
          <a:xfrm>
            <a:off x="19311983" y="3178662"/>
            <a:ext cx="650225"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95" name="Freeform 50"/>
          <p:cNvSpPr>
            <a:spLocks/>
          </p:cNvSpPr>
          <p:nvPr/>
        </p:nvSpPr>
        <p:spPr bwMode="auto">
          <a:xfrm>
            <a:off x="14974251" y="2326311"/>
            <a:ext cx="4422138"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00" name="Rectangle 46"/>
          <p:cNvSpPr>
            <a:spLocks noChangeArrowheads="1"/>
          </p:cNvSpPr>
          <p:nvPr/>
        </p:nvSpPr>
        <p:spPr bwMode="auto">
          <a:xfrm>
            <a:off x="0" y="1243601"/>
            <a:ext cx="21607463" cy="10908712"/>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mc:AlternateContent xmlns:mc="http://schemas.openxmlformats.org/markup-compatibility/2006">
        <mc:Choice xmlns:a14="http://schemas.microsoft.com/office/drawing/2010/main" Requires="a14">
          <p:sp>
            <p:nvSpPr>
              <p:cNvPr id="101" name="Object 68"/>
              <p:cNvSpPr txBox="1"/>
              <p:nvPr/>
            </p:nvSpPr>
            <p:spPr bwMode="auto">
              <a:xfrm>
                <a:off x="1290972" y="4625015"/>
                <a:ext cx="7385050" cy="1704975"/>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𝑓</m:t>
                          </m:r>
                        </m:sup>
                      </m:sSup>
                      <m:r>
                        <a:rPr lang="zh-CN" altLang="en-US" i="1">
                          <a:solidFill>
                            <a:srgbClr val="000000"/>
                          </a:solidFill>
                          <a:latin typeface="Cambria Math" panose="02040503050406030204" pitchFamily="18" charset="0"/>
                        </a:rPr>
                        <m:t>)</m:t>
                      </m:r>
                    </m:oMath>
                  </m:oMathPara>
                </a14:m>
                <a:endParaRPr lang="zh-CN" altLang="en-US"/>
              </a:p>
            </p:txBody>
          </p:sp>
        </mc:Choice>
        <mc:Fallback>
          <p:sp>
            <p:nvSpPr>
              <p:cNvPr id="101" name="Object 68"/>
              <p:cNvSpPr txBox="1">
                <a:spLocks noRot="1" noChangeAspect="1" noMove="1" noResize="1" noEditPoints="1" noAdjustHandles="1" noChangeArrowheads="1" noChangeShapeType="1" noTextEdit="1"/>
              </p:cNvSpPr>
              <p:nvPr/>
            </p:nvSpPr>
            <p:spPr bwMode="auto">
              <a:xfrm>
                <a:off x="1290972" y="4625015"/>
                <a:ext cx="7385050" cy="1704975"/>
              </a:xfrm>
              <a:prstGeom prst="rect">
                <a:avLst/>
              </a:prstGeom>
              <a:blipFill>
                <a:blip r:embed="rId4"/>
                <a:stretch>
                  <a:fillRect/>
                </a:stretch>
              </a:blipFill>
              <a:ln>
                <a:noFill/>
              </a:ln>
            </p:spPr>
            <p:txBody>
              <a:bodyPr/>
              <a:lstStyle/>
              <a:p>
                <a:r>
                  <a:rPr lang="zh-CN" altLang="en-US">
                    <a:noFill/>
                  </a:rPr>
                  <a:t> </a:t>
                </a:r>
              </a:p>
            </p:txBody>
          </p:sp>
        </mc:Fallback>
      </mc:AlternateContent>
      <p:sp>
        <p:nvSpPr>
          <p:cNvPr id="102" name="TextBox 101"/>
          <p:cNvSpPr txBox="1"/>
          <p:nvPr/>
        </p:nvSpPr>
        <p:spPr>
          <a:xfrm>
            <a:off x="577516" y="1290223"/>
            <a:ext cx="15036167" cy="830997"/>
          </a:xfrm>
          <a:prstGeom prst="rect">
            <a:avLst/>
          </a:prstGeom>
          <a:noFill/>
        </p:spPr>
        <p:txBody>
          <a:bodyPr wrap="none" rtlCol="0">
            <a:spAutoFit/>
          </a:bodyPr>
          <a:lstStyle/>
          <a:p>
            <a:r>
              <a:rPr lang="en-US" sz="4800" dirty="0"/>
              <a:t>A linear (=passive) membrane has a potential given by</a:t>
            </a:r>
          </a:p>
        </p:txBody>
      </p:sp>
      <p:sp>
        <p:nvSpPr>
          <p:cNvPr id="104" name="TextBox 103"/>
          <p:cNvSpPr txBox="1"/>
          <p:nvPr/>
        </p:nvSpPr>
        <p:spPr>
          <a:xfrm>
            <a:off x="0" y="3656182"/>
            <a:ext cx="12692898" cy="830997"/>
          </a:xfrm>
          <a:prstGeom prst="rect">
            <a:avLst/>
          </a:prstGeom>
          <a:noFill/>
        </p:spPr>
        <p:txBody>
          <a:bodyPr wrap="none" rtlCol="0">
            <a:spAutoFit/>
          </a:bodyPr>
          <a:lstStyle/>
          <a:p>
            <a:r>
              <a:rPr lang="en-US" sz="4800" dirty="0"/>
              <a:t>Suppose the neuronal dynamics  are given by</a:t>
            </a:r>
          </a:p>
        </p:txBody>
      </p:sp>
      <p:sp>
        <p:nvSpPr>
          <p:cNvPr id="106" name="TextBox 105"/>
          <p:cNvSpPr txBox="1"/>
          <p:nvPr/>
        </p:nvSpPr>
        <p:spPr>
          <a:xfrm>
            <a:off x="577516" y="6606281"/>
            <a:ext cx="10538462" cy="707886"/>
          </a:xfrm>
          <a:prstGeom prst="rect">
            <a:avLst/>
          </a:prstGeom>
          <a:noFill/>
        </p:spPr>
        <p:txBody>
          <a:bodyPr wrap="none" rtlCol="0">
            <a:spAutoFit/>
          </a:bodyPr>
          <a:lstStyle/>
          <a:p>
            <a:r>
              <a:rPr lang="en-US" sz="4000" dirty="0"/>
              <a:t>[ ] the filter </a:t>
            </a:r>
            <a:r>
              <a:rPr lang="en-US" sz="4000" i="1" dirty="0"/>
              <a:t>f</a:t>
            </a:r>
            <a:r>
              <a:rPr lang="en-US" sz="4000" dirty="0"/>
              <a:t> is exponential with time constant </a:t>
            </a:r>
          </a:p>
        </p:txBody>
      </p:sp>
      <mc:AlternateContent xmlns:mc="http://schemas.openxmlformats.org/markup-compatibility/2006">
        <mc:Choice xmlns:a14="http://schemas.microsoft.com/office/drawing/2010/main" Requires="a14">
          <p:sp>
            <p:nvSpPr>
              <p:cNvPr id="305161" name="Object 68"/>
              <p:cNvSpPr txBox="1"/>
              <p:nvPr/>
            </p:nvSpPr>
            <p:spPr bwMode="auto">
              <a:xfrm>
                <a:off x="11115978" y="6606281"/>
                <a:ext cx="496888" cy="801687"/>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oMath>
                  </m:oMathPara>
                </a14:m>
                <a:endParaRPr lang="zh-CN" altLang="en-US"/>
              </a:p>
            </p:txBody>
          </p:sp>
        </mc:Choice>
        <mc:Fallback>
          <p:sp>
            <p:nvSpPr>
              <p:cNvPr id="305161" name="Object 68"/>
              <p:cNvSpPr txBox="1">
                <a:spLocks noRot="1" noChangeAspect="1" noMove="1" noResize="1" noEditPoints="1" noAdjustHandles="1" noChangeArrowheads="1" noChangeShapeType="1" noTextEdit="1"/>
              </p:cNvSpPr>
              <p:nvPr/>
            </p:nvSpPr>
            <p:spPr bwMode="auto">
              <a:xfrm>
                <a:off x="11115978" y="6606281"/>
                <a:ext cx="496888" cy="801687"/>
              </a:xfrm>
              <a:prstGeom prst="rect">
                <a:avLst/>
              </a:prstGeom>
              <a:blipFill>
                <a:blip r:embed="rId5"/>
                <a:stretch>
                  <a:fillRect/>
                </a:stretch>
              </a:blipFill>
              <a:ln>
                <a:noFill/>
              </a:ln>
            </p:spPr>
            <p:txBody>
              <a:bodyPr/>
              <a:lstStyle/>
              <a:p>
                <a:r>
                  <a:rPr lang="zh-CN" altLang="en-US">
                    <a:noFill/>
                  </a:rPr>
                  <a:t> </a:t>
                </a:r>
              </a:p>
            </p:txBody>
          </p:sp>
        </mc:Fallback>
      </mc:AlternateContent>
      <p:sp>
        <p:nvSpPr>
          <p:cNvPr id="107" name="TextBox 106"/>
          <p:cNvSpPr txBox="1"/>
          <p:nvPr/>
        </p:nvSpPr>
        <p:spPr>
          <a:xfrm>
            <a:off x="633664" y="7466567"/>
            <a:ext cx="10939213" cy="707886"/>
          </a:xfrm>
          <a:prstGeom prst="rect">
            <a:avLst/>
          </a:prstGeom>
          <a:noFill/>
        </p:spPr>
        <p:txBody>
          <a:bodyPr wrap="none" rtlCol="0">
            <a:spAutoFit/>
          </a:bodyPr>
          <a:lstStyle/>
          <a:p>
            <a:r>
              <a:rPr lang="en-US" sz="4000" dirty="0"/>
              <a:t>[ ] the constant </a:t>
            </a:r>
            <a:r>
              <a:rPr lang="en-US" sz="4000" i="1" dirty="0"/>
              <a:t>a</a:t>
            </a:r>
            <a:r>
              <a:rPr lang="en-US" sz="4000" dirty="0"/>
              <a:t> is equal to the  time constant </a:t>
            </a:r>
          </a:p>
        </p:txBody>
      </p:sp>
      <mc:AlternateContent xmlns:mc="http://schemas.openxmlformats.org/markup-compatibility/2006">
        <mc:Choice xmlns:a14="http://schemas.microsoft.com/office/drawing/2010/main" Requires="a14">
          <p:sp>
            <p:nvSpPr>
              <p:cNvPr id="305162" name="Object 68"/>
              <p:cNvSpPr txBox="1"/>
              <p:nvPr/>
            </p:nvSpPr>
            <p:spPr bwMode="auto">
              <a:xfrm>
                <a:off x="11284419" y="7338230"/>
                <a:ext cx="496888" cy="801687"/>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oMath>
                  </m:oMathPara>
                </a14:m>
                <a:endParaRPr lang="zh-CN" altLang="en-US"/>
              </a:p>
            </p:txBody>
          </p:sp>
        </mc:Choice>
        <mc:Fallback>
          <p:sp>
            <p:nvSpPr>
              <p:cNvPr id="305162" name="Object 68"/>
              <p:cNvSpPr txBox="1">
                <a:spLocks noRot="1" noChangeAspect="1" noMove="1" noResize="1" noEditPoints="1" noAdjustHandles="1" noChangeArrowheads="1" noChangeShapeType="1" noTextEdit="1"/>
              </p:cNvSpPr>
              <p:nvPr/>
            </p:nvSpPr>
            <p:spPr bwMode="auto">
              <a:xfrm>
                <a:off x="11284419" y="7338230"/>
                <a:ext cx="496888" cy="801687"/>
              </a:xfrm>
              <a:prstGeom prst="rect">
                <a:avLst/>
              </a:prstGeom>
              <a:blipFill>
                <a:blip r:embed="rId6"/>
                <a:stretch>
                  <a:fillRect/>
                </a:stretch>
              </a:blipFill>
              <a:ln>
                <a:noFill/>
              </a:ln>
            </p:spPr>
            <p:txBody>
              <a:bodyPr/>
              <a:lstStyle/>
              <a:p>
                <a:r>
                  <a:rPr lang="zh-CN" altLang="en-US">
                    <a:noFill/>
                  </a:rPr>
                  <a:t> </a:t>
                </a:r>
              </a:p>
            </p:txBody>
          </p:sp>
        </mc:Fallback>
      </mc:AlternateContent>
      <p:sp>
        <p:nvSpPr>
          <p:cNvPr id="108" name="TextBox 107"/>
          <p:cNvSpPr txBox="1"/>
          <p:nvPr/>
        </p:nvSpPr>
        <p:spPr>
          <a:xfrm>
            <a:off x="577516" y="8326853"/>
            <a:ext cx="6745757" cy="707886"/>
          </a:xfrm>
          <a:prstGeom prst="rect">
            <a:avLst/>
          </a:prstGeom>
          <a:noFill/>
        </p:spPr>
        <p:txBody>
          <a:bodyPr wrap="none" rtlCol="0">
            <a:spAutoFit/>
          </a:bodyPr>
          <a:lstStyle/>
          <a:p>
            <a:r>
              <a:rPr lang="en-US" sz="4000" dirty="0"/>
              <a:t>[ ] the constant </a:t>
            </a:r>
            <a:r>
              <a:rPr lang="en-US" sz="4000" i="1" dirty="0"/>
              <a:t>a </a:t>
            </a:r>
            <a:r>
              <a:rPr lang="en-US" sz="4000" dirty="0"/>
              <a:t>is equal to  </a:t>
            </a:r>
          </a:p>
        </p:txBody>
      </p:sp>
      <mc:AlternateContent xmlns:mc="http://schemas.openxmlformats.org/markup-compatibility/2006">
        <mc:Choice xmlns:a14="http://schemas.microsoft.com/office/drawing/2010/main" Requires="a14">
          <p:sp>
            <p:nvSpPr>
              <p:cNvPr id="305163" name="Object 68"/>
              <p:cNvSpPr txBox="1"/>
              <p:nvPr/>
            </p:nvSpPr>
            <p:spPr bwMode="auto">
              <a:xfrm>
                <a:off x="7017887" y="8326853"/>
                <a:ext cx="803275" cy="903288"/>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oMath>
                  </m:oMathPara>
                </a14:m>
                <a:endParaRPr lang="zh-CN" altLang="en-US"/>
              </a:p>
            </p:txBody>
          </p:sp>
        </mc:Choice>
        <mc:Fallback>
          <p:sp>
            <p:nvSpPr>
              <p:cNvPr id="305163" name="Object 68"/>
              <p:cNvSpPr txBox="1">
                <a:spLocks noRot="1" noChangeAspect="1" noMove="1" noResize="1" noEditPoints="1" noAdjustHandles="1" noChangeArrowheads="1" noChangeShapeType="1" noTextEdit="1"/>
              </p:cNvSpPr>
              <p:nvPr/>
            </p:nvSpPr>
            <p:spPr bwMode="auto">
              <a:xfrm>
                <a:off x="7017887" y="8326853"/>
                <a:ext cx="803275" cy="903288"/>
              </a:xfrm>
              <a:prstGeom prst="rect">
                <a:avLst/>
              </a:prstGeom>
              <a:blipFill>
                <a:blip r:embed="rId7"/>
                <a:stretch>
                  <a:fillRect/>
                </a:stretch>
              </a:blipFill>
              <a:ln>
                <a:noFill/>
              </a:ln>
            </p:spPr>
            <p:txBody>
              <a:bodyPr/>
              <a:lstStyle/>
              <a:p>
                <a:r>
                  <a:rPr lang="zh-CN" altLang="en-US">
                    <a:noFill/>
                  </a:rPr>
                  <a:t> </a:t>
                </a:r>
              </a:p>
            </p:txBody>
          </p:sp>
        </mc:Fallback>
      </mc:AlternateContent>
      <p:sp>
        <p:nvSpPr>
          <p:cNvPr id="109" name="TextBox 108"/>
          <p:cNvSpPr txBox="1"/>
          <p:nvPr/>
        </p:nvSpPr>
        <p:spPr>
          <a:xfrm>
            <a:off x="729916" y="9230141"/>
            <a:ext cx="11025775" cy="707886"/>
          </a:xfrm>
          <a:prstGeom prst="rect">
            <a:avLst/>
          </a:prstGeom>
          <a:noFill/>
        </p:spPr>
        <p:txBody>
          <a:bodyPr wrap="none" rtlCol="0">
            <a:spAutoFit/>
          </a:bodyPr>
          <a:lstStyle/>
          <a:p>
            <a:r>
              <a:rPr lang="en-US" sz="4000" dirty="0"/>
              <a:t>[ ] the amplitude of the filter </a:t>
            </a:r>
            <a:r>
              <a:rPr lang="en-US" sz="4000" i="1" dirty="0"/>
              <a:t>f</a:t>
            </a:r>
            <a:r>
              <a:rPr lang="en-US" sz="4000" dirty="0"/>
              <a:t> is proportional to </a:t>
            </a:r>
            <a:r>
              <a:rPr lang="en-US" sz="4000" i="1" dirty="0"/>
              <a:t>q</a:t>
            </a:r>
          </a:p>
        </p:txBody>
      </p:sp>
      <p:sp>
        <p:nvSpPr>
          <p:cNvPr id="110" name="TextBox 109"/>
          <p:cNvSpPr txBox="1"/>
          <p:nvPr/>
        </p:nvSpPr>
        <p:spPr>
          <a:xfrm>
            <a:off x="633664" y="10090427"/>
            <a:ext cx="7744428" cy="707886"/>
          </a:xfrm>
          <a:prstGeom prst="rect">
            <a:avLst/>
          </a:prstGeom>
          <a:noFill/>
        </p:spPr>
        <p:txBody>
          <a:bodyPr wrap="none" rtlCol="0">
            <a:spAutoFit/>
          </a:bodyPr>
          <a:lstStyle/>
          <a:p>
            <a:r>
              <a:rPr lang="en-US" sz="4000" dirty="0"/>
              <a:t>[ ] the amplitude of the filter </a:t>
            </a:r>
            <a:r>
              <a:rPr lang="en-US" sz="4000" i="1" dirty="0"/>
              <a:t>f</a:t>
            </a:r>
            <a:r>
              <a:rPr lang="en-US" sz="4000" dirty="0"/>
              <a:t> is q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and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code</a:t>
            </a:r>
          </a:p>
          <a:p>
            <a:pPr marL="1079500" lvl="0" indent="-568325" eaLnBrk="0" hangingPunct="0">
              <a:buClr>
                <a:srgbClr val="FF0000"/>
              </a:buClr>
              <a:buSzPct val="150000"/>
              <a:defRPr/>
            </a:pPr>
            <a:r>
              <a:rPr lang="fr-CH" sz="4400" dirty="0">
                <a:latin typeface="Arial Narrow" pitchFamily="34" charset="0"/>
              </a:rPr>
              <a:t>         - Poisson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120782"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5</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Stochastic spike firing in integrate-and-fire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72300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341768" y="8618808"/>
            <a:ext cx="9773651" cy="177647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4246991"/>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6"/>
          <p:cNvGrpSpPr/>
          <p:nvPr/>
        </p:nvGrpSpPr>
        <p:grpSpPr>
          <a:xfrm>
            <a:off x="11341768" y="564456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6" name="Group 19"/>
          <p:cNvGrpSpPr/>
          <p:nvPr/>
        </p:nvGrpSpPr>
        <p:grpSpPr>
          <a:xfrm>
            <a:off x="11325727" y="7216683"/>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23556" name="Text Box 3"/>
          <p:cNvSpPr txBox="1">
            <a:spLocks noChangeArrowheads="1"/>
          </p:cNvSpPr>
          <p:nvPr/>
        </p:nvSpPr>
        <p:spPr bwMode="auto">
          <a:xfrm>
            <a:off x="1106633" y="205353"/>
            <a:ext cx="16733808" cy="1071957"/>
          </a:xfrm>
          <a:prstGeom prst="rect">
            <a:avLst/>
          </a:prstGeom>
          <a:noFill/>
          <a:ln w="9525">
            <a:solidFill>
              <a:srgbClr val="FF0000"/>
            </a:solidFill>
            <a:miter lim="800000"/>
            <a:headEnd/>
            <a:tailEnd/>
          </a:ln>
        </p:spPr>
        <p:txBody>
          <a:bodyPr wrap="none" lIns="192911" tIns="96455" rIns="192911" bIns="96455">
            <a:spAutoFit/>
          </a:bodyPr>
          <a:lstStyle/>
          <a:p>
            <a:r>
              <a:rPr lang="fr-CH">
                <a:solidFill>
                  <a:srgbClr val="FF0000"/>
                </a:solidFill>
              </a:rPr>
              <a:t>stochastic spike arrival in I&amp;F – interspike intervals</a:t>
            </a:r>
            <a:endParaRPr lang="fr-FR">
              <a:solidFill>
                <a:srgbClr val="FF0000"/>
              </a:solidFill>
            </a:endParaRPr>
          </a:p>
        </p:txBody>
      </p:sp>
      <p:pic>
        <p:nvPicPr>
          <p:cNvPr id="339974" name="Picture 6" descr="PSTH2"/>
          <p:cNvPicPr>
            <a:picLocks noChangeAspect="1" noChangeArrowheads="1"/>
          </p:cNvPicPr>
          <p:nvPr/>
        </p:nvPicPr>
        <p:blipFill>
          <a:blip r:embed="rId3"/>
          <a:srcRect/>
          <a:stretch>
            <a:fillRect/>
          </a:stretch>
        </p:blipFill>
        <p:spPr bwMode="auto">
          <a:xfrm>
            <a:off x="11145101" y="6962264"/>
            <a:ext cx="7543854" cy="4346139"/>
          </a:xfrm>
          <a:prstGeom prst="rect">
            <a:avLst/>
          </a:prstGeom>
          <a:noFill/>
          <a:ln w="9525">
            <a:noFill/>
            <a:miter lim="800000"/>
            <a:headEnd/>
            <a:tailEnd/>
          </a:ln>
        </p:spPr>
      </p:pic>
      <p:pic>
        <p:nvPicPr>
          <p:cNvPr id="23558" name="Picture 7" descr="u-subthresh"/>
          <p:cNvPicPr>
            <a:picLocks noChangeAspect="1" noChangeArrowheads="1"/>
          </p:cNvPicPr>
          <p:nvPr/>
        </p:nvPicPr>
        <p:blipFill>
          <a:blip r:embed="rId4"/>
          <a:srcRect/>
          <a:stretch>
            <a:fillRect/>
          </a:stretch>
        </p:blipFill>
        <p:spPr bwMode="auto">
          <a:xfrm>
            <a:off x="10466115" y="2247616"/>
            <a:ext cx="8166572" cy="4703395"/>
          </a:xfrm>
          <a:prstGeom prst="rect">
            <a:avLst/>
          </a:prstGeom>
          <a:noFill/>
          <a:ln w="9525">
            <a:noFill/>
            <a:miter lim="800000"/>
            <a:headEnd/>
            <a:tailEnd/>
          </a:ln>
        </p:spPr>
      </p:pic>
      <p:sp>
        <p:nvSpPr>
          <p:cNvPr id="339977" name="Line 9"/>
          <p:cNvSpPr>
            <a:spLocks noChangeShapeType="1"/>
          </p:cNvSpPr>
          <p:nvPr/>
        </p:nvSpPr>
        <p:spPr bwMode="auto">
          <a:xfrm>
            <a:off x="14716334" y="3142161"/>
            <a:ext cx="1361719"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339978" name="Line 10"/>
          <p:cNvSpPr>
            <a:spLocks noChangeShapeType="1"/>
          </p:cNvSpPr>
          <p:nvPr/>
        </p:nvSpPr>
        <p:spPr bwMode="auto">
          <a:xfrm>
            <a:off x="16419422" y="3142161"/>
            <a:ext cx="1020352"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23561" name="Oval 19"/>
          <p:cNvSpPr>
            <a:spLocks noChangeArrowheads="1"/>
          </p:cNvSpPr>
          <p:nvPr/>
        </p:nvSpPr>
        <p:spPr bwMode="auto">
          <a:xfrm>
            <a:off x="8529985" y="3524418"/>
            <a:ext cx="493700" cy="501613"/>
          </a:xfrm>
          <a:prstGeom prst="ellipse">
            <a:avLst/>
          </a:prstGeom>
          <a:solidFill>
            <a:srgbClr val="FFFF00"/>
          </a:solidFill>
          <a:ln w="38100">
            <a:solidFill>
              <a:srgbClr val="FF0000"/>
            </a:solidFill>
            <a:round/>
            <a:headEnd/>
            <a:tailEnd/>
          </a:ln>
        </p:spPr>
        <p:txBody>
          <a:bodyPr wrap="none" lIns="192911" tIns="96455" rIns="192911" bIns="96455" anchor="ctr"/>
          <a:lstStyle/>
          <a:p>
            <a:endParaRPr lang="en-US"/>
          </a:p>
        </p:txBody>
      </p:sp>
      <p:sp>
        <p:nvSpPr>
          <p:cNvPr id="23562" name="Line 20"/>
          <p:cNvSpPr>
            <a:spLocks noChangeShapeType="1"/>
          </p:cNvSpPr>
          <p:nvPr/>
        </p:nvSpPr>
        <p:spPr bwMode="auto">
          <a:xfrm>
            <a:off x="5188044" y="3780721"/>
            <a:ext cx="3233617" cy="0"/>
          </a:xfrm>
          <a:prstGeom prst="line">
            <a:avLst/>
          </a:prstGeom>
          <a:noFill/>
          <a:ln w="57150">
            <a:solidFill>
              <a:schemeClr val="tx1"/>
            </a:solidFill>
            <a:round/>
            <a:headEnd/>
            <a:tailEnd type="triangle" w="med" len="med"/>
          </a:ln>
        </p:spPr>
        <p:txBody>
          <a:bodyPr lIns="192911" tIns="96455" rIns="192911" bIns="96455"/>
          <a:lstStyle/>
          <a:p>
            <a:endParaRPr lang="en-US"/>
          </a:p>
        </p:txBody>
      </p:sp>
      <p:grpSp>
        <p:nvGrpSpPr>
          <p:cNvPr id="2" name="Group 21"/>
          <p:cNvGrpSpPr>
            <a:grpSpLocks/>
          </p:cNvGrpSpPr>
          <p:nvPr/>
        </p:nvGrpSpPr>
        <p:grpSpPr bwMode="auto">
          <a:xfrm>
            <a:off x="1267938" y="2886174"/>
            <a:ext cx="3751296" cy="1912864"/>
            <a:chOff x="3008" y="3134"/>
            <a:chExt cx="2185" cy="1022"/>
          </a:xfrm>
        </p:grpSpPr>
        <p:sp>
          <p:nvSpPr>
            <p:cNvPr id="23565" name="Text Box 22"/>
            <p:cNvSpPr txBox="1">
              <a:spLocks noChangeArrowheads="1"/>
            </p:cNvSpPr>
            <p:nvPr/>
          </p:nvSpPr>
          <p:spPr bwMode="auto">
            <a:xfrm>
              <a:off x="3008" y="3134"/>
              <a:ext cx="213" cy="469"/>
            </a:xfrm>
            <a:prstGeom prst="rect">
              <a:avLst/>
            </a:prstGeom>
            <a:noFill/>
            <a:ln w="9525">
              <a:noFill/>
              <a:miter lim="800000"/>
              <a:headEnd/>
              <a:tailEnd/>
            </a:ln>
          </p:spPr>
          <p:txBody>
            <a:bodyPr wrap="none">
              <a:spAutoFit/>
            </a:bodyPr>
            <a:lstStyle/>
            <a:p>
              <a:r>
                <a:rPr lang="fr-CH" sz="5100" i="1" dirty="0"/>
                <a:t>I</a:t>
              </a:r>
              <a:endParaRPr lang="fr-FR" sz="5100" i="1" dirty="0"/>
            </a:p>
          </p:txBody>
        </p:sp>
        <p:sp>
          <p:nvSpPr>
            <p:cNvPr id="23566" name="Line 23"/>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23567" name="Line 24"/>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23568" name="Freeform 25"/>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23569" name="Line 26"/>
            <p:cNvSpPr>
              <a:spLocks noChangeShapeType="1"/>
            </p:cNvSpPr>
            <p:nvPr/>
          </p:nvSpPr>
          <p:spPr bwMode="auto">
            <a:xfrm>
              <a:off x="3242" y="3657"/>
              <a:ext cx="1860" cy="0"/>
            </a:xfrm>
            <a:prstGeom prst="line">
              <a:avLst/>
            </a:prstGeom>
            <a:noFill/>
            <a:ln w="952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23554" name="Object 27"/>
                <p:cNvSpPr txBox="1"/>
                <p:nvPr/>
              </p:nvSpPr>
              <p:spPr bwMode="auto">
                <a:xfrm>
                  <a:off x="3012" y="3475"/>
                  <a:ext cx="178" cy="268"/>
                </a:xfrm>
                <a:prstGeom prst="rect">
                  <a:avLst/>
                </a:prstGeom>
                <a:noFill/>
                <a:ln>
                  <a:noFill/>
                </a:ln>
              </p:spPr>
              <p:txBody>
                <a:bodyPr>
                  <a:normAutofit fontScale="3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23554" name="Object 27"/>
                <p:cNvSpPr txBox="1">
                  <a:spLocks noRot="1" noChangeAspect="1" noMove="1" noResize="1" noEditPoints="1" noAdjustHandles="1" noChangeArrowheads="1" noChangeShapeType="1" noTextEdit="1"/>
                </p:cNvSpPr>
                <p:nvPr/>
              </p:nvSpPr>
              <p:spPr bwMode="auto">
                <a:xfrm>
                  <a:off x="3012" y="3475"/>
                  <a:ext cx="178" cy="268"/>
                </a:xfrm>
                <a:prstGeom prst="rect">
                  <a:avLst/>
                </a:prstGeom>
                <a:blipFill>
                  <a:blip r:embed="rId5"/>
                  <a:stretch>
                    <a:fillRect r="-10000"/>
                  </a:stretch>
                </a:blipFill>
                <a:ln>
                  <a:noFill/>
                </a:ln>
              </p:spPr>
              <p:txBody>
                <a:bodyPr/>
                <a:lstStyle/>
                <a:p>
                  <a:r>
                    <a:rPr lang="zh-CN" altLang="en-US">
                      <a:noFill/>
                    </a:rPr>
                    <a:t> </a:t>
                  </a:r>
                </a:p>
              </p:txBody>
            </p:sp>
          </mc:Fallback>
        </mc:AlternateContent>
      </p:grpSp>
      <p:sp>
        <p:nvSpPr>
          <p:cNvPr id="339996" name="Text Box 28"/>
          <p:cNvSpPr txBox="1">
            <a:spLocks noChangeArrowheads="1"/>
          </p:cNvSpPr>
          <p:nvPr/>
        </p:nvSpPr>
        <p:spPr bwMode="auto">
          <a:xfrm>
            <a:off x="12799422" y="7516431"/>
            <a:ext cx="4533353" cy="979624"/>
          </a:xfrm>
          <a:prstGeom prst="rect">
            <a:avLst/>
          </a:prstGeom>
          <a:noFill/>
          <a:ln w="9525">
            <a:noFill/>
            <a:miter lim="800000"/>
            <a:headEnd/>
            <a:tailEnd/>
          </a:ln>
        </p:spPr>
        <p:txBody>
          <a:bodyPr wrap="none" lIns="192911" tIns="96455" rIns="192911" bIns="96455">
            <a:spAutoFit/>
          </a:bodyPr>
          <a:lstStyle/>
          <a:p>
            <a:r>
              <a:rPr lang="fr-CH" sz="5100" dirty="0">
                <a:solidFill>
                  <a:schemeClr val="accent2"/>
                </a:solidFill>
              </a:rPr>
              <a:t>ISI distribution</a:t>
            </a:r>
            <a:endParaRPr lang="fr-FR" sz="51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99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9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99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7" grpId="0" animBg="1"/>
      <p:bldP spid="33997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E9CDDD-F03A-48F1-AD51-660C6479D9CC}"/>
              </a:ext>
            </a:extLst>
          </p:cNvPr>
          <p:cNvPicPr>
            <a:picLocks noChangeAspect="1"/>
          </p:cNvPicPr>
          <p:nvPr/>
        </p:nvPicPr>
        <p:blipFill>
          <a:blip r:embed="rId3"/>
          <a:stretch>
            <a:fillRect/>
          </a:stretch>
        </p:blipFill>
        <p:spPr>
          <a:xfrm>
            <a:off x="0" y="-1"/>
            <a:ext cx="21514094" cy="12152313"/>
          </a:xfrm>
          <a:prstGeom prst="rect">
            <a:avLst/>
          </a:prstGeom>
        </p:spPr>
      </p:pic>
    </p:spTree>
    <p:extLst>
      <p:ext uri="{BB962C8B-B14F-4D97-AF65-F5344CB8AC3E}">
        <p14:creationId xmlns:p14="http://schemas.microsoft.com/office/powerpoint/2010/main" val="2708179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54275" name="Text Box 3"/>
          <p:cNvSpPr txBox="1">
            <a:spLocks noChangeArrowheads="1"/>
          </p:cNvSpPr>
          <p:nvPr/>
        </p:nvSpPr>
        <p:spPr bwMode="auto">
          <a:xfrm>
            <a:off x="1106633" y="205353"/>
            <a:ext cx="15946349" cy="1071957"/>
          </a:xfrm>
          <a:prstGeom prst="rect">
            <a:avLst/>
          </a:prstGeom>
          <a:noFill/>
          <a:ln w="9525">
            <a:solidFill>
              <a:srgbClr val="FF0000"/>
            </a:solidFill>
            <a:miter lim="800000"/>
            <a:headEnd/>
            <a:tailEnd/>
          </a:ln>
        </p:spPr>
        <p:txBody>
          <a:bodyPr wrap="none" lIns="192911" tIns="96455" rIns="192911" bIns="96455">
            <a:spAutoFit/>
          </a:bodyPr>
          <a:lstStyle/>
          <a:p>
            <a:r>
              <a:rPr lang="fr-CH" dirty="0">
                <a:solidFill>
                  <a:srgbClr val="FF0000"/>
                </a:solidFill>
              </a:rPr>
              <a:t>LIF </a:t>
            </a:r>
            <a:r>
              <a:rPr lang="fr-CH" dirty="0" err="1">
                <a:solidFill>
                  <a:srgbClr val="FF0000"/>
                </a:solidFill>
              </a:rPr>
              <a:t>with</a:t>
            </a:r>
            <a:r>
              <a:rPr lang="fr-CH" dirty="0">
                <a:solidFill>
                  <a:srgbClr val="FF0000"/>
                </a:solidFill>
              </a:rPr>
              <a:t> Diffusive noise (</a:t>
            </a:r>
            <a:r>
              <a:rPr lang="fr-CH" dirty="0" err="1">
                <a:solidFill>
                  <a:srgbClr val="FF0000"/>
                </a:solidFill>
              </a:rPr>
              <a:t>stochastic</a:t>
            </a:r>
            <a:r>
              <a:rPr lang="fr-CH" dirty="0">
                <a:solidFill>
                  <a:srgbClr val="FF0000"/>
                </a:solidFill>
              </a:rPr>
              <a:t> </a:t>
            </a:r>
            <a:r>
              <a:rPr lang="fr-CH" dirty="0" err="1">
                <a:solidFill>
                  <a:srgbClr val="FF0000"/>
                </a:solidFill>
              </a:rPr>
              <a:t>spike</a:t>
            </a:r>
            <a:r>
              <a:rPr lang="fr-CH" dirty="0">
                <a:solidFill>
                  <a:srgbClr val="FF0000"/>
                </a:solidFill>
              </a:rPr>
              <a:t> </a:t>
            </a:r>
            <a:r>
              <a:rPr lang="fr-CH" dirty="0" err="1">
                <a:solidFill>
                  <a:srgbClr val="FF0000"/>
                </a:solidFill>
              </a:rPr>
              <a:t>arrival</a:t>
            </a:r>
            <a:r>
              <a:rPr lang="fr-CH" dirty="0">
                <a:solidFill>
                  <a:srgbClr val="FF0000"/>
                </a:solidFill>
              </a:rPr>
              <a:t>)</a:t>
            </a:r>
            <a:endParaRPr lang="fr-FR" dirty="0">
              <a:solidFill>
                <a:srgbClr val="FF0000"/>
              </a:solidFill>
            </a:endParaRPr>
          </a:p>
        </p:txBody>
      </p:sp>
      <p:sp>
        <p:nvSpPr>
          <p:cNvPr id="54276" name="Text Box 4"/>
          <p:cNvSpPr txBox="1">
            <a:spLocks noChangeArrowheads="1"/>
          </p:cNvSpPr>
          <p:nvPr/>
        </p:nvSpPr>
        <p:spPr bwMode="auto">
          <a:xfrm>
            <a:off x="4077661" y="1710327"/>
            <a:ext cx="13446049" cy="1071957"/>
          </a:xfrm>
          <a:prstGeom prst="rect">
            <a:avLst/>
          </a:prstGeom>
          <a:noFill/>
          <a:ln w="9525">
            <a:noFill/>
            <a:miter lim="800000"/>
            <a:headEnd/>
            <a:tailEnd/>
          </a:ln>
        </p:spPr>
        <p:txBody>
          <a:bodyPr wrap="none" lIns="192911" tIns="96455" rIns="192911" bIns="96455">
            <a:spAutoFit/>
          </a:bodyPr>
          <a:lstStyle/>
          <a:p>
            <a:r>
              <a:rPr lang="fr-CH"/>
              <a:t>Superthreshold vs. Subthreshold regime</a:t>
            </a:r>
            <a:endParaRPr lang="fr-FR"/>
          </a:p>
        </p:txBody>
      </p:sp>
      <p:pic>
        <p:nvPicPr>
          <p:cNvPr id="54277" name="Picture 5" descr="PSTH1"/>
          <p:cNvPicPr>
            <a:picLocks noChangeAspect="1" noChangeArrowheads="1"/>
          </p:cNvPicPr>
          <p:nvPr/>
        </p:nvPicPr>
        <p:blipFill>
          <a:blip r:embed="rId3"/>
          <a:srcRect/>
          <a:stretch>
            <a:fillRect/>
          </a:stretch>
        </p:blipFill>
        <p:spPr bwMode="auto">
          <a:xfrm>
            <a:off x="3147338" y="7294202"/>
            <a:ext cx="6527254" cy="3758215"/>
          </a:xfrm>
          <a:prstGeom prst="rect">
            <a:avLst/>
          </a:prstGeom>
          <a:noFill/>
          <a:ln w="9525">
            <a:noFill/>
            <a:miter lim="800000"/>
            <a:headEnd/>
            <a:tailEnd/>
          </a:ln>
        </p:spPr>
      </p:pic>
      <p:pic>
        <p:nvPicPr>
          <p:cNvPr id="54278" name="Picture 6" descr="PSTH2"/>
          <p:cNvPicPr>
            <a:picLocks noChangeAspect="1" noChangeArrowheads="1"/>
          </p:cNvPicPr>
          <p:nvPr/>
        </p:nvPicPr>
        <p:blipFill>
          <a:blip r:embed="rId4"/>
          <a:srcRect/>
          <a:stretch>
            <a:fillRect/>
          </a:stretch>
        </p:blipFill>
        <p:spPr bwMode="auto">
          <a:xfrm>
            <a:off x="9723360" y="7223876"/>
            <a:ext cx="6864871" cy="3955128"/>
          </a:xfrm>
          <a:prstGeom prst="rect">
            <a:avLst/>
          </a:prstGeom>
          <a:noFill/>
          <a:ln w="9525">
            <a:noFill/>
            <a:miter lim="800000"/>
            <a:headEnd/>
            <a:tailEnd/>
          </a:ln>
        </p:spPr>
      </p:pic>
      <p:pic>
        <p:nvPicPr>
          <p:cNvPr id="54279" name="Picture 7" descr="u-subthresh"/>
          <p:cNvPicPr>
            <a:picLocks noChangeAspect="1" noChangeArrowheads="1"/>
          </p:cNvPicPr>
          <p:nvPr/>
        </p:nvPicPr>
        <p:blipFill>
          <a:blip r:embed="rId5"/>
          <a:srcRect/>
          <a:stretch>
            <a:fillRect/>
          </a:stretch>
        </p:blipFill>
        <p:spPr bwMode="auto">
          <a:xfrm>
            <a:off x="9783379" y="3097153"/>
            <a:ext cx="6467234" cy="3724459"/>
          </a:xfrm>
          <a:prstGeom prst="rect">
            <a:avLst/>
          </a:prstGeom>
          <a:noFill/>
          <a:ln w="9525">
            <a:noFill/>
            <a:miter lim="800000"/>
            <a:headEnd/>
            <a:tailEnd/>
          </a:ln>
        </p:spPr>
      </p:pic>
      <p:pic>
        <p:nvPicPr>
          <p:cNvPr id="54280" name="Picture 8" descr="u-superthresh"/>
          <p:cNvPicPr>
            <a:picLocks noChangeAspect="1" noChangeArrowheads="1"/>
          </p:cNvPicPr>
          <p:nvPr/>
        </p:nvPicPr>
        <p:blipFill>
          <a:blip r:embed="rId6"/>
          <a:srcRect/>
          <a:stretch>
            <a:fillRect/>
          </a:stretch>
        </p:blipFill>
        <p:spPr bwMode="auto">
          <a:xfrm>
            <a:off x="3087318" y="3142161"/>
            <a:ext cx="6696062" cy="3856671"/>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F2A371-9426-4540-B3BF-C1448431BF8E}"/>
              </a:ext>
            </a:extLst>
          </p:cNvPr>
          <p:cNvPicPr>
            <a:picLocks noChangeAspect="1"/>
          </p:cNvPicPr>
          <p:nvPr/>
        </p:nvPicPr>
        <p:blipFill>
          <a:blip r:embed="rId3"/>
          <a:stretch>
            <a:fillRect/>
          </a:stretch>
        </p:blipFill>
        <p:spPr>
          <a:xfrm>
            <a:off x="0" y="0"/>
            <a:ext cx="21677915" cy="12152313"/>
          </a:xfrm>
          <a:prstGeom prst="rect">
            <a:avLst/>
          </a:prstGeom>
        </p:spPr>
      </p:pic>
    </p:spTree>
    <p:extLst>
      <p:ext uri="{BB962C8B-B14F-4D97-AF65-F5344CB8AC3E}">
        <p14:creationId xmlns:p14="http://schemas.microsoft.com/office/powerpoint/2010/main" val="2586144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1" name="Line 87"/>
          <p:cNvSpPr>
            <a:spLocks noChangeShapeType="1"/>
          </p:cNvSpPr>
          <p:nvPr/>
        </p:nvSpPr>
        <p:spPr bwMode="auto">
          <a:xfrm>
            <a:off x="13511565" y="5959643"/>
            <a:ext cx="6467234"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2544" name="Line 90"/>
          <p:cNvSpPr>
            <a:spLocks noChangeShapeType="1"/>
          </p:cNvSpPr>
          <p:nvPr/>
        </p:nvSpPr>
        <p:spPr bwMode="auto">
          <a:xfrm>
            <a:off x="13342758" y="4043965"/>
            <a:ext cx="5953307" cy="0"/>
          </a:xfrm>
          <a:prstGeom prst="line">
            <a:avLst/>
          </a:prstGeom>
          <a:noFill/>
          <a:ln w="38100">
            <a:solidFill>
              <a:schemeClr val="tx1"/>
            </a:solidFill>
            <a:prstDash val="dash"/>
            <a:round/>
            <a:headEnd/>
            <a:tailEnd/>
          </a:ln>
        </p:spPr>
        <p:txBody>
          <a:bodyPr lIns="192911" tIns="96455" rIns="192911" bIns="96455"/>
          <a:lstStyle/>
          <a:p>
            <a:endParaRPr lang="en-US"/>
          </a:p>
        </p:txBody>
      </p:sp>
      <p:sp>
        <p:nvSpPr>
          <p:cNvPr id="22545" name="Text Box 91"/>
          <p:cNvSpPr txBox="1">
            <a:spLocks noChangeArrowheads="1"/>
          </p:cNvSpPr>
          <p:nvPr/>
        </p:nvSpPr>
        <p:spPr bwMode="auto">
          <a:xfrm>
            <a:off x="15042095" y="4893502"/>
            <a:ext cx="1370628" cy="979624"/>
          </a:xfrm>
          <a:prstGeom prst="rect">
            <a:avLst/>
          </a:prstGeom>
          <a:noFill/>
          <a:ln w="9525">
            <a:noFill/>
            <a:miter lim="800000"/>
            <a:headEnd/>
            <a:tailEnd/>
          </a:ln>
        </p:spPr>
        <p:txBody>
          <a:bodyPr wrap="none" lIns="192911" tIns="96455" rIns="192911" bIns="96455">
            <a:spAutoFit/>
          </a:bodyPr>
          <a:lstStyle/>
          <a:p>
            <a:r>
              <a:rPr lang="fr-CH" sz="5100" i="1" dirty="0">
                <a:solidFill>
                  <a:schemeClr val="accent2"/>
                </a:solidFill>
              </a:rPr>
              <a:t>u(t)</a:t>
            </a:r>
            <a:endParaRPr lang="fr-FR" sz="5100" i="1" dirty="0">
              <a:solidFill>
                <a:schemeClr val="accent2"/>
              </a:solidFill>
            </a:endParaRPr>
          </a:p>
        </p:txBody>
      </p:sp>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4800" dirty="0">
                <a:solidFill>
                  <a:srgbClr val="FF0000"/>
                </a:solidFill>
                <a:latin typeface="Impact" charset="0"/>
                <a:ea typeface="ＭＳ Ｐゴシック" charset="0"/>
                <a:cs typeface="Impact" charset="0"/>
              </a:rPr>
              <a:t>7</a:t>
            </a:r>
            <a:r>
              <a:rPr kumimoji="0" lang="en-US" sz="48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lang="en-US" sz="4800" dirty="0">
                <a:solidFill>
                  <a:srgbClr val="FF0000"/>
                </a:solidFill>
                <a:latin typeface="Impact" charset="0"/>
                <a:ea typeface="ＭＳ Ｐゴシック" charset="0"/>
                <a:cs typeface="Impact" charset="0"/>
              </a:rPr>
              <a:t>. Stochastic leaky integrate-and-fire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4" name="Straight Connector 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990920" y="1434427"/>
            <a:ext cx="8915839" cy="1846659"/>
          </a:xfrm>
          <a:prstGeom prst="rect">
            <a:avLst/>
          </a:prstGeom>
          <a:noFill/>
        </p:spPr>
        <p:txBody>
          <a:bodyPr wrap="none" rtlCol="0">
            <a:spAutoFit/>
          </a:bodyPr>
          <a:lstStyle/>
          <a:p>
            <a:r>
              <a:rPr lang="en-US" dirty="0"/>
              <a:t>noisy input/ diffusive noise/</a:t>
            </a:r>
          </a:p>
          <a:p>
            <a:r>
              <a:rPr lang="en-US" dirty="0"/>
              <a:t>stochastic spike arrival</a:t>
            </a:r>
          </a:p>
        </p:txBody>
      </p:sp>
      <p:sp>
        <p:nvSpPr>
          <p:cNvPr id="29" name="Freeform 28"/>
          <p:cNvSpPr/>
          <p:nvPr/>
        </p:nvSpPr>
        <p:spPr>
          <a:xfrm>
            <a:off x="13603773" y="4427235"/>
            <a:ext cx="5534527" cy="1451810"/>
          </a:xfrm>
          <a:custGeom>
            <a:avLst/>
            <a:gdLst>
              <a:gd name="connsiteX0" fmla="*/ 0 w 5534527"/>
              <a:gd name="connsiteY0" fmla="*/ 1451810 h 1451810"/>
              <a:gd name="connsiteX1" fmla="*/ 216569 w 5534527"/>
              <a:gd name="connsiteY1" fmla="*/ 922421 h 1451810"/>
              <a:gd name="connsiteX2" fmla="*/ 673769 w 5534527"/>
              <a:gd name="connsiteY2" fmla="*/ 970547 h 1451810"/>
              <a:gd name="connsiteX3" fmla="*/ 721895 w 5534527"/>
              <a:gd name="connsiteY3" fmla="*/ 753978 h 1451810"/>
              <a:gd name="connsiteX4" fmla="*/ 818148 w 5534527"/>
              <a:gd name="connsiteY4" fmla="*/ 561473 h 1451810"/>
              <a:gd name="connsiteX5" fmla="*/ 1179095 w 5534527"/>
              <a:gd name="connsiteY5" fmla="*/ 753978 h 1451810"/>
              <a:gd name="connsiteX6" fmla="*/ 1299411 w 5534527"/>
              <a:gd name="connsiteY6" fmla="*/ 393031 h 1451810"/>
              <a:gd name="connsiteX7" fmla="*/ 1684422 w 5534527"/>
              <a:gd name="connsiteY7" fmla="*/ 489284 h 1451810"/>
              <a:gd name="connsiteX8" fmla="*/ 1780674 w 5534527"/>
              <a:gd name="connsiteY8" fmla="*/ 248652 h 1451810"/>
              <a:gd name="connsiteX9" fmla="*/ 2021306 w 5534527"/>
              <a:gd name="connsiteY9" fmla="*/ 537410 h 1451810"/>
              <a:gd name="connsiteX10" fmla="*/ 2189748 w 5534527"/>
              <a:gd name="connsiteY10" fmla="*/ 248652 h 1451810"/>
              <a:gd name="connsiteX11" fmla="*/ 2502569 w 5534527"/>
              <a:gd name="connsiteY11" fmla="*/ 537410 h 1451810"/>
              <a:gd name="connsiteX12" fmla="*/ 2695074 w 5534527"/>
              <a:gd name="connsiteY12" fmla="*/ 56147 h 1451810"/>
              <a:gd name="connsiteX13" fmla="*/ 2887579 w 5534527"/>
              <a:gd name="connsiteY13" fmla="*/ 224589 h 1451810"/>
              <a:gd name="connsiteX14" fmla="*/ 2983832 w 5534527"/>
              <a:gd name="connsiteY14" fmla="*/ 80210 h 1451810"/>
              <a:gd name="connsiteX15" fmla="*/ 3320716 w 5534527"/>
              <a:gd name="connsiteY15" fmla="*/ 417094 h 1451810"/>
              <a:gd name="connsiteX16" fmla="*/ 3392906 w 5534527"/>
              <a:gd name="connsiteY16" fmla="*/ 224589 h 1451810"/>
              <a:gd name="connsiteX17" fmla="*/ 3826043 w 5534527"/>
              <a:gd name="connsiteY17" fmla="*/ 513347 h 1451810"/>
              <a:gd name="connsiteX18" fmla="*/ 3850106 w 5534527"/>
              <a:gd name="connsiteY18" fmla="*/ 104273 h 1451810"/>
              <a:gd name="connsiteX19" fmla="*/ 4066674 w 5534527"/>
              <a:gd name="connsiteY19" fmla="*/ 344905 h 1451810"/>
              <a:gd name="connsiteX20" fmla="*/ 4355432 w 5534527"/>
              <a:gd name="connsiteY20" fmla="*/ 224589 h 1451810"/>
              <a:gd name="connsiteX21" fmla="*/ 4668253 w 5534527"/>
              <a:gd name="connsiteY21" fmla="*/ 465221 h 1451810"/>
              <a:gd name="connsiteX22" fmla="*/ 4908885 w 5534527"/>
              <a:gd name="connsiteY22" fmla="*/ 128336 h 1451810"/>
              <a:gd name="connsiteX23" fmla="*/ 5125453 w 5534527"/>
              <a:gd name="connsiteY23" fmla="*/ 272715 h 1451810"/>
              <a:gd name="connsiteX24" fmla="*/ 5269832 w 5534527"/>
              <a:gd name="connsiteY24" fmla="*/ 8021 h 1451810"/>
              <a:gd name="connsiteX25" fmla="*/ 5534527 w 5534527"/>
              <a:gd name="connsiteY25" fmla="*/ 320842 h 14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34527" h="1451810">
                <a:moveTo>
                  <a:pt x="0" y="1451810"/>
                </a:moveTo>
                <a:cubicBezTo>
                  <a:pt x="52137" y="1227220"/>
                  <a:pt x="104274" y="1002631"/>
                  <a:pt x="216569" y="922421"/>
                </a:cubicBezTo>
                <a:cubicBezTo>
                  <a:pt x="328864" y="842211"/>
                  <a:pt x="589548" y="998621"/>
                  <a:pt x="673769" y="970547"/>
                </a:cubicBezTo>
                <a:cubicBezTo>
                  <a:pt x="757990" y="942473"/>
                  <a:pt x="697832" y="822157"/>
                  <a:pt x="721895" y="753978"/>
                </a:cubicBezTo>
                <a:cubicBezTo>
                  <a:pt x="745958" y="685799"/>
                  <a:pt x="741948" y="561473"/>
                  <a:pt x="818148" y="561473"/>
                </a:cubicBezTo>
                <a:cubicBezTo>
                  <a:pt x="894348" y="561473"/>
                  <a:pt x="1098885" y="782052"/>
                  <a:pt x="1179095" y="753978"/>
                </a:cubicBezTo>
                <a:cubicBezTo>
                  <a:pt x="1259305" y="725904"/>
                  <a:pt x="1215190" y="437147"/>
                  <a:pt x="1299411" y="393031"/>
                </a:cubicBezTo>
                <a:cubicBezTo>
                  <a:pt x="1383632" y="348915"/>
                  <a:pt x="1604212" y="513347"/>
                  <a:pt x="1684422" y="489284"/>
                </a:cubicBezTo>
                <a:cubicBezTo>
                  <a:pt x="1764633" y="465221"/>
                  <a:pt x="1724527" y="240631"/>
                  <a:pt x="1780674" y="248652"/>
                </a:cubicBezTo>
                <a:cubicBezTo>
                  <a:pt x="1836821" y="256673"/>
                  <a:pt x="1953127" y="537410"/>
                  <a:pt x="2021306" y="537410"/>
                </a:cubicBezTo>
                <a:cubicBezTo>
                  <a:pt x="2089485" y="537410"/>
                  <a:pt x="2109538" y="248652"/>
                  <a:pt x="2189748" y="248652"/>
                </a:cubicBezTo>
                <a:cubicBezTo>
                  <a:pt x="2269958" y="248652"/>
                  <a:pt x="2418348" y="569494"/>
                  <a:pt x="2502569" y="537410"/>
                </a:cubicBezTo>
                <a:cubicBezTo>
                  <a:pt x="2586790" y="505326"/>
                  <a:pt x="2630906" y="108284"/>
                  <a:pt x="2695074" y="56147"/>
                </a:cubicBezTo>
                <a:cubicBezTo>
                  <a:pt x="2759242" y="4010"/>
                  <a:pt x="2839453" y="220579"/>
                  <a:pt x="2887579" y="224589"/>
                </a:cubicBezTo>
                <a:cubicBezTo>
                  <a:pt x="2935705" y="228599"/>
                  <a:pt x="2911643" y="48126"/>
                  <a:pt x="2983832" y="80210"/>
                </a:cubicBezTo>
                <a:cubicBezTo>
                  <a:pt x="3056021" y="112294"/>
                  <a:pt x="3252537" y="393031"/>
                  <a:pt x="3320716" y="417094"/>
                </a:cubicBezTo>
                <a:cubicBezTo>
                  <a:pt x="3388895" y="441157"/>
                  <a:pt x="3308685" y="208547"/>
                  <a:pt x="3392906" y="224589"/>
                </a:cubicBezTo>
                <a:cubicBezTo>
                  <a:pt x="3477127" y="240631"/>
                  <a:pt x="3749843" y="533400"/>
                  <a:pt x="3826043" y="513347"/>
                </a:cubicBezTo>
                <a:cubicBezTo>
                  <a:pt x="3902243" y="493294"/>
                  <a:pt x="3810001" y="132347"/>
                  <a:pt x="3850106" y="104273"/>
                </a:cubicBezTo>
                <a:cubicBezTo>
                  <a:pt x="3890211" y="76199"/>
                  <a:pt x="3982453" y="324852"/>
                  <a:pt x="4066674" y="344905"/>
                </a:cubicBezTo>
                <a:cubicBezTo>
                  <a:pt x="4150895" y="364958"/>
                  <a:pt x="4255169" y="204536"/>
                  <a:pt x="4355432" y="224589"/>
                </a:cubicBezTo>
                <a:cubicBezTo>
                  <a:pt x="4455695" y="244642"/>
                  <a:pt x="4576011" y="481263"/>
                  <a:pt x="4668253" y="465221"/>
                </a:cubicBezTo>
                <a:cubicBezTo>
                  <a:pt x="4760495" y="449179"/>
                  <a:pt x="4832685" y="160420"/>
                  <a:pt x="4908885" y="128336"/>
                </a:cubicBezTo>
                <a:cubicBezTo>
                  <a:pt x="4985085" y="96252"/>
                  <a:pt x="5065295" y="292767"/>
                  <a:pt x="5125453" y="272715"/>
                </a:cubicBezTo>
                <a:cubicBezTo>
                  <a:pt x="5185611" y="252663"/>
                  <a:pt x="5201653" y="0"/>
                  <a:pt x="5269832" y="8021"/>
                </a:cubicBezTo>
                <a:cubicBezTo>
                  <a:pt x="5338011" y="16042"/>
                  <a:pt x="5436269" y="168442"/>
                  <a:pt x="5534527" y="32084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12512842" y="6584375"/>
            <a:ext cx="8201284" cy="4062651"/>
          </a:xfrm>
          <a:prstGeom prst="rect">
            <a:avLst/>
          </a:prstGeom>
          <a:noFill/>
        </p:spPr>
        <p:txBody>
          <a:bodyPr wrap="none" rtlCol="0">
            <a:spAutoFit/>
          </a:bodyPr>
          <a:lstStyle/>
          <a:p>
            <a:r>
              <a:rPr lang="en-US" dirty="0" err="1"/>
              <a:t>subthreshold</a:t>
            </a:r>
            <a:r>
              <a:rPr lang="en-US" dirty="0"/>
              <a:t> regime:</a:t>
            </a:r>
          </a:p>
          <a:p>
            <a:r>
              <a:rPr lang="en-US" sz="4800" dirty="0"/>
              <a:t>  - firing driven by fluctuations</a:t>
            </a:r>
          </a:p>
          <a:p>
            <a:r>
              <a:rPr lang="en-US" sz="4800" dirty="0"/>
              <a:t>  - </a:t>
            </a:r>
            <a:r>
              <a:rPr lang="en-US" sz="4800" b="1" dirty="0"/>
              <a:t>broad ISI distribution</a:t>
            </a:r>
          </a:p>
          <a:p>
            <a:r>
              <a:rPr lang="en-US" sz="4800" dirty="0"/>
              <a:t>  - </a:t>
            </a:r>
            <a:r>
              <a:rPr lang="en-US" sz="4800" i="1" dirty="0"/>
              <a:t>in vivo </a:t>
            </a:r>
            <a:r>
              <a:rPr lang="en-US" sz="4800" dirty="0"/>
              <a:t>like</a:t>
            </a:r>
          </a:p>
          <a:p>
            <a:r>
              <a:rPr lang="en-US" dirty="0"/>
              <a:t>  </a:t>
            </a:r>
          </a:p>
        </p:txBody>
      </p:sp>
      <p:pic>
        <p:nvPicPr>
          <p:cNvPr id="10" name="Picture 6" descr="PSTH2"/>
          <p:cNvPicPr>
            <a:picLocks noChangeAspect="1" noChangeArrowheads="1"/>
          </p:cNvPicPr>
          <p:nvPr/>
        </p:nvPicPr>
        <p:blipFill>
          <a:blip r:embed="rId3"/>
          <a:srcRect/>
          <a:stretch>
            <a:fillRect/>
          </a:stretch>
        </p:blipFill>
        <p:spPr bwMode="auto">
          <a:xfrm>
            <a:off x="2507786" y="6790185"/>
            <a:ext cx="7543854" cy="4346139"/>
          </a:xfrm>
          <a:prstGeom prst="rect">
            <a:avLst/>
          </a:prstGeom>
          <a:noFill/>
          <a:ln w="9525">
            <a:noFill/>
            <a:miter lim="800000"/>
            <a:headEnd/>
            <a:tailEnd/>
          </a:ln>
        </p:spPr>
      </p:pic>
      <p:pic>
        <p:nvPicPr>
          <p:cNvPr id="11" name="Picture 7" descr="u-subthresh"/>
          <p:cNvPicPr>
            <a:picLocks noChangeAspect="1" noChangeArrowheads="1"/>
          </p:cNvPicPr>
          <p:nvPr/>
        </p:nvPicPr>
        <p:blipFill>
          <a:blip r:embed="rId4"/>
          <a:srcRect/>
          <a:stretch>
            <a:fillRect/>
          </a:stretch>
        </p:blipFill>
        <p:spPr bwMode="auto">
          <a:xfrm>
            <a:off x="1828800" y="2075537"/>
            <a:ext cx="8166572" cy="4703395"/>
          </a:xfrm>
          <a:prstGeom prst="rect">
            <a:avLst/>
          </a:prstGeom>
          <a:noFill/>
          <a:ln w="9525">
            <a:noFill/>
            <a:miter lim="800000"/>
            <a:headEnd/>
            <a:tailEnd/>
          </a:ln>
        </p:spPr>
      </p:pic>
      <p:sp>
        <p:nvSpPr>
          <p:cNvPr id="12" name="Line 9"/>
          <p:cNvSpPr>
            <a:spLocks noChangeShapeType="1"/>
          </p:cNvSpPr>
          <p:nvPr/>
        </p:nvSpPr>
        <p:spPr bwMode="auto">
          <a:xfrm>
            <a:off x="6079019" y="2970082"/>
            <a:ext cx="1361719"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13" name="Line 10"/>
          <p:cNvSpPr>
            <a:spLocks noChangeShapeType="1"/>
          </p:cNvSpPr>
          <p:nvPr/>
        </p:nvSpPr>
        <p:spPr bwMode="auto">
          <a:xfrm>
            <a:off x="7782107" y="2970082"/>
            <a:ext cx="1020352"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14" name="Text Box 28"/>
          <p:cNvSpPr txBox="1">
            <a:spLocks noChangeArrowheads="1"/>
          </p:cNvSpPr>
          <p:nvPr/>
        </p:nvSpPr>
        <p:spPr bwMode="auto">
          <a:xfrm>
            <a:off x="4162107" y="7344352"/>
            <a:ext cx="4533353" cy="979624"/>
          </a:xfrm>
          <a:prstGeom prst="rect">
            <a:avLst/>
          </a:prstGeom>
          <a:noFill/>
          <a:ln w="9525">
            <a:noFill/>
            <a:miter lim="800000"/>
            <a:headEnd/>
            <a:tailEnd/>
          </a:ln>
        </p:spPr>
        <p:txBody>
          <a:bodyPr wrap="none" lIns="192911" tIns="96455" rIns="192911" bIns="96455">
            <a:spAutoFit/>
          </a:bodyPr>
          <a:lstStyle/>
          <a:p>
            <a:r>
              <a:rPr lang="fr-CH" sz="5100" dirty="0">
                <a:solidFill>
                  <a:schemeClr val="accent2"/>
                </a:solidFill>
              </a:rPr>
              <a:t>ISI distribution</a:t>
            </a:r>
            <a:endParaRPr lang="fr-FR" sz="51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333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a:t>
            </a:r>
            <a:r>
              <a:rPr lang="en-US" sz="5400" dirty="0">
                <a:solidFill>
                  <a:srgbClr val="FF0000"/>
                </a:solidFill>
                <a:latin typeface="Impact" charset="0"/>
                <a:cs typeface="Impact" charset="0"/>
              </a:rPr>
              <a:t>week 5</a:t>
            </a:r>
            <a:r>
              <a:rPr lang="en-US" sz="5400" dirty="0">
                <a:latin typeface="Impact" charset="0"/>
                <a:cs typeface="Impact" charset="0"/>
              </a:rPr>
              <a:t>– </a:t>
            </a:r>
            <a:r>
              <a:rPr lang="en-US" sz="5400" dirty="0">
                <a:solidFill>
                  <a:srgbClr val="FF0000"/>
                </a:solidFill>
                <a:latin typeface="Impact" charset="0"/>
                <a:cs typeface="Impact" charset="0"/>
              </a:rPr>
              <a:t>References and Suggested Reading</a:t>
            </a:r>
          </a:p>
        </p:txBody>
      </p:sp>
      <p:sp>
        <p:nvSpPr>
          <p:cNvPr id="3" name="TextBox 2"/>
          <p:cNvSpPr txBox="1"/>
          <p:nvPr/>
        </p:nvSpPr>
        <p:spPr>
          <a:xfrm>
            <a:off x="385011" y="1219200"/>
            <a:ext cx="19516881" cy="1569660"/>
          </a:xfrm>
          <a:prstGeom prst="rect">
            <a:avLst/>
          </a:prstGeom>
          <a:noFill/>
        </p:spPr>
        <p:txBody>
          <a:bodyPr wrap="none" rtlCol="0">
            <a:spAutoFit/>
          </a:bodyPr>
          <a:lstStyle/>
          <a:p>
            <a:r>
              <a:rPr lang="en-US" sz="3200" b="1" dirty="0"/>
              <a:t>Reading</a:t>
            </a:r>
            <a:r>
              <a:rPr lang="en-US" sz="3200" dirty="0"/>
              <a:t>: W. Gerstner, W.M. </a:t>
            </a:r>
            <a:r>
              <a:rPr lang="en-US" sz="3200" dirty="0" err="1"/>
              <a:t>Kistler</a:t>
            </a:r>
            <a:r>
              <a:rPr lang="en-US" sz="3200" dirty="0"/>
              <a:t>, R. </a:t>
            </a:r>
            <a:r>
              <a:rPr lang="en-US" sz="3200" dirty="0" err="1"/>
              <a:t>Naud</a:t>
            </a:r>
            <a:r>
              <a:rPr lang="en-US" sz="3200" dirty="0"/>
              <a:t> and L. </a:t>
            </a:r>
            <a:r>
              <a:rPr lang="en-US" sz="3200" dirty="0" err="1"/>
              <a:t>Paninski</a:t>
            </a:r>
            <a:r>
              <a:rPr lang="en-US" sz="3200" dirty="0"/>
              <a:t>,</a:t>
            </a:r>
          </a:p>
          <a:p>
            <a:r>
              <a:rPr lang="en-US" sz="3200" i="1" dirty="0"/>
              <a:t>Neuronal Dynamics: from single neurons to networks and  models of cognition.</a:t>
            </a:r>
            <a:r>
              <a:rPr lang="en-US" sz="3200" dirty="0"/>
              <a:t> Ch. 7,8</a:t>
            </a:r>
            <a:r>
              <a:rPr lang="en-US" sz="3200" i="1" dirty="0"/>
              <a:t>:  </a:t>
            </a:r>
            <a:r>
              <a:rPr lang="en-US" sz="3200" dirty="0"/>
              <a:t>Cambridge, 2014</a:t>
            </a:r>
          </a:p>
          <a:p>
            <a:r>
              <a:rPr lang="en-US" sz="3200" b="1" dirty="0"/>
              <a:t>OR</a:t>
            </a:r>
            <a:r>
              <a:rPr lang="en-US" sz="3200" dirty="0"/>
              <a:t>  W. Gerstner and W. M. </a:t>
            </a:r>
            <a:r>
              <a:rPr lang="en-US" sz="3200" dirty="0" err="1"/>
              <a:t>Kistler</a:t>
            </a:r>
            <a:r>
              <a:rPr lang="en-US" sz="3200" dirty="0"/>
              <a:t>, Spiking Neuron Models, Chapter 5, Cambridge, 2002</a:t>
            </a:r>
          </a:p>
        </p:txBody>
      </p:sp>
      <p:sp>
        <p:nvSpPr>
          <p:cNvPr id="5" name="TextBox 4"/>
          <p:cNvSpPr txBox="1"/>
          <p:nvPr/>
        </p:nvSpPr>
        <p:spPr>
          <a:xfrm>
            <a:off x="0" y="2876570"/>
            <a:ext cx="21174442" cy="4585871"/>
          </a:xfrm>
          <a:prstGeom prst="rect">
            <a:avLst/>
          </a:prstGeom>
          <a:noFill/>
        </p:spPr>
        <p:txBody>
          <a:bodyPr wrap="square" rtlCol="0">
            <a:spAutoFit/>
          </a:bodyPr>
          <a:lstStyle/>
          <a:p>
            <a:r>
              <a:rPr lang="fr-FR" sz="4000" dirty="0"/>
              <a:t>-</a:t>
            </a:r>
            <a:r>
              <a:rPr lang="en-US" sz="2800" dirty="0" err="1"/>
              <a:t>Rieke</a:t>
            </a:r>
            <a:r>
              <a:rPr lang="en-US" sz="2800" dirty="0"/>
              <a:t>, F., </a:t>
            </a:r>
            <a:r>
              <a:rPr lang="en-US" sz="2800" dirty="0" err="1"/>
              <a:t>Warland</a:t>
            </a:r>
            <a:r>
              <a:rPr lang="en-US" sz="2800" dirty="0"/>
              <a:t>, D., de </a:t>
            </a:r>
            <a:r>
              <a:rPr lang="en-US" sz="2800" dirty="0" err="1"/>
              <a:t>Ruyter</a:t>
            </a:r>
            <a:r>
              <a:rPr lang="en-US" sz="2800" dirty="0"/>
              <a:t> van </a:t>
            </a:r>
            <a:r>
              <a:rPr lang="en-US" sz="2800" dirty="0" err="1"/>
              <a:t>Steveninck</a:t>
            </a:r>
            <a:r>
              <a:rPr lang="en-US" sz="2800" dirty="0"/>
              <a:t>, R., and </a:t>
            </a:r>
            <a:r>
              <a:rPr lang="en-US" sz="2800" dirty="0" err="1"/>
              <a:t>Bialek</a:t>
            </a:r>
            <a:r>
              <a:rPr lang="en-US" sz="2800" dirty="0"/>
              <a:t>, W. (1996). </a:t>
            </a:r>
            <a:r>
              <a:rPr lang="en-US" sz="2800" i="1" dirty="0"/>
              <a:t>Spikes - Exploring the neural code</a:t>
            </a:r>
            <a:r>
              <a:rPr lang="en-US" sz="2800" dirty="0"/>
              <a:t>.  MIT Press.</a:t>
            </a:r>
          </a:p>
          <a:p>
            <a:r>
              <a:rPr lang="en-US" sz="2800" dirty="0"/>
              <a:t>-Faisal, A., </a:t>
            </a:r>
            <a:r>
              <a:rPr lang="en-US" sz="2800" dirty="0" err="1"/>
              <a:t>Selen</a:t>
            </a:r>
            <a:r>
              <a:rPr lang="en-US" sz="2800" dirty="0"/>
              <a:t>, L., and </a:t>
            </a:r>
            <a:r>
              <a:rPr lang="en-US" sz="2800" dirty="0" err="1"/>
              <a:t>Wolpert</a:t>
            </a:r>
            <a:r>
              <a:rPr lang="en-US" sz="2800" dirty="0"/>
              <a:t>, D. (2008). Noise in the nervous system. </a:t>
            </a:r>
            <a:r>
              <a:rPr lang="en-US" sz="2800" i="1" dirty="0"/>
              <a:t>Nat. Rev. </a:t>
            </a:r>
            <a:r>
              <a:rPr lang="en-US" sz="2800" i="1" dirty="0" err="1"/>
              <a:t>Neurosci</a:t>
            </a:r>
            <a:r>
              <a:rPr lang="en-US" sz="2800" dirty="0"/>
              <a:t>., 9:202</a:t>
            </a:r>
          </a:p>
          <a:p>
            <a:r>
              <a:rPr lang="en-US" sz="2800" dirty="0"/>
              <a:t>-</a:t>
            </a:r>
            <a:r>
              <a:rPr lang="en-US" sz="2800" dirty="0" err="1"/>
              <a:t>Gabbiani</a:t>
            </a:r>
            <a:r>
              <a:rPr lang="en-US" sz="2800" dirty="0"/>
              <a:t>, F. and Koch, C. (1998). Principles of spike train analysis. In Koch, C. and </a:t>
            </a:r>
            <a:r>
              <a:rPr lang="en-US" sz="2800" dirty="0" err="1"/>
              <a:t>Segev</a:t>
            </a:r>
            <a:r>
              <a:rPr lang="en-US" sz="2800" dirty="0"/>
              <a:t>, I., editors,</a:t>
            </a:r>
          </a:p>
          <a:p>
            <a:r>
              <a:rPr lang="en-US" sz="2800" dirty="0"/>
              <a:t>Methods in Neuronal Modeling, chapter 9, pages 312-360. MIT press, 2nd edition.</a:t>
            </a:r>
            <a:endParaRPr lang="fr-FR" sz="2800" dirty="0"/>
          </a:p>
          <a:p>
            <a:pPr>
              <a:buFontTx/>
              <a:buChar char="-"/>
            </a:pPr>
            <a:r>
              <a:rPr lang="en-US" sz="2800" dirty="0" err="1"/>
              <a:t>Softky</a:t>
            </a:r>
            <a:r>
              <a:rPr lang="en-US" sz="2800" dirty="0"/>
              <a:t>, W. and Koch, C. (1993). The highly irregular firing pattern of cortical cells is inconsistent with temporal integration of random </a:t>
            </a:r>
            <a:r>
              <a:rPr lang="en-US" sz="2800" dirty="0" err="1"/>
              <a:t>epsps</a:t>
            </a:r>
            <a:r>
              <a:rPr lang="en-US" sz="2800" dirty="0"/>
              <a:t>.  </a:t>
            </a:r>
            <a:r>
              <a:rPr lang="en-US" sz="2800" i="1" dirty="0"/>
              <a:t>J . </a:t>
            </a:r>
            <a:r>
              <a:rPr lang="en-US" sz="2800" i="1" dirty="0" err="1"/>
              <a:t>Neurosci</a:t>
            </a:r>
            <a:r>
              <a:rPr lang="en-US" sz="2800" i="1" dirty="0"/>
              <a:t>.</a:t>
            </a:r>
            <a:r>
              <a:rPr lang="en-US" sz="2800" dirty="0"/>
              <a:t>, 13:334-350. </a:t>
            </a:r>
          </a:p>
          <a:p>
            <a:pPr>
              <a:buFontTx/>
              <a:buChar char="-"/>
            </a:pPr>
            <a:r>
              <a:rPr lang="en-US" sz="2800" dirty="0"/>
              <a:t>Stein, R. B. (1967). Some models of neuronal variability. </a:t>
            </a:r>
            <a:r>
              <a:rPr lang="en-US" sz="2800" i="1" dirty="0" err="1"/>
              <a:t>Biophys</a:t>
            </a:r>
            <a:r>
              <a:rPr lang="en-US" sz="2800" i="1" dirty="0"/>
              <a:t>. J</a:t>
            </a:r>
            <a:r>
              <a:rPr lang="en-US" sz="2800" dirty="0"/>
              <a:t>., 7:37-68. </a:t>
            </a:r>
          </a:p>
          <a:p>
            <a:pPr>
              <a:buFontTx/>
              <a:buChar char="-"/>
            </a:pPr>
            <a:r>
              <a:rPr lang="en-US" sz="2800" dirty="0" err="1"/>
              <a:t>Siegert</a:t>
            </a:r>
            <a:r>
              <a:rPr lang="en-US" sz="2800" dirty="0"/>
              <a:t>, A. (1951). On the first passage time probability problem. Phys. Rev., 81:617{623.</a:t>
            </a:r>
          </a:p>
          <a:p>
            <a:pPr>
              <a:buFontTx/>
              <a:buChar char="-"/>
            </a:pPr>
            <a:r>
              <a:rPr lang="en-US" sz="2800" dirty="0" err="1"/>
              <a:t>Konig</a:t>
            </a:r>
            <a:r>
              <a:rPr lang="en-US" sz="2800" dirty="0"/>
              <a:t>, P., et al.  (1996). Integrator or coincidence detector? the role of the cortical </a:t>
            </a:r>
            <a:r>
              <a:rPr lang="fr-FR" sz="2800" dirty="0" err="1"/>
              <a:t>neuron</a:t>
            </a:r>
            <a:r>
              <a:rPr lang="fr-FR" sz="2800" dirty="0"/>
              <a:t> </a:t>
            </a:r>
            <a:r>
              <a:rPr lang="fr-FR" sz="2800" dirty="0" err="1"/>
              <a:t>revisited</a:t>
            </a:r>
            <a:r>
              <a:rPr lang="fr-FR" sz="2800" dirty="0"/>
              <a:t>. </a:t>
            </a:r>
            <a:r>
              <a:rPr lang="fr-FR" sz="2800" i="1" dirty="0"/>
              <a:t>Trends </a:t>
            </a:r>
            <a:r>
              <a:rPr lang="fr-FR" sz="2800" i="1" dirty="0" err="1"/>
              <a:t>Neurosci</a:t>
            </a:r>
            <a:r>
              <a:rPr lang="fr-FR" sz="2800" i="1" dirty="0"/>
              <a:t>,</a:t>
            </a:r>
            <a:r>
              <a:rPr lang="fr-FR" sz="2800" dirty="0"/>
              <a:t> 19(4):130-137. </a:t>
            </a:r>
          </a:p>
          <a:p>
            <a:endParaRPr lang="en-US" sz="2800" dirty="0"/>
          </a:p>
        </p:txBody>
      </p:sp>
      <p:cxnSp>
        <p:nvCxnSpPr>
          <p:cNvPr id="6" name="Straight Connector 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5313" y="2788860"/>
            <a:ext cx="22103763" cy="0"/>
          </a:xfrm>
          <a:prstGeom prst="line">
            <a:avLst/>
          </a:prstGeom>
          <a:ln>
            <a:solidFill>
              <a:srgbClr val="3550FE"/>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179095" y="8013032"/>
            <a:ext cx="19995347" cy="346509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400" b="1" dirty="0">
                <a:solidFill>
                  <a:srgbClr val="FF0000"/>
                </a:solidFill>
              </a:rPr>
              <a:t>THE END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and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742825"/>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code</a:t>
            </a:r>
          </a:p>
          <a:p>
            <a:pPr marL="1079500" lvl="0" indent="-568325" eaLnBrk="0" hangingPunct="0">
              <a:buClr>
                <a:srgbClr val="FF0000"/>
              </a:buClr>
              <a:buSzPct val="150000"/>
              <a:defRPr/>
            </a:pPr>
            <a:r>
              <a:rPr lang="fr-CH" sz="4400" dirty="0">
                <a:latin typeface="Arial Narrow" pitchFamily="34" charset="0"/>
              </a:rPr>
              <a:t>         - Poisson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mean</a:t>
            </a:r>
            <a:r>
              <a:rPr lang="fr-CH" sz="4400" dirty="0">
                <a:latin typeface="Arial Narrow" pitchFamily="34" charset="0"/>
                <a:cs typeface="ＭＳ Ｐゴシック" charset="0"/>
              </a:rPr>
              <a:t> value</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6600" b="1" dirty="0">
                <a:latin typeface="Arial Narrow" pitchFamily="34" charset="0"/>
                <a:cs typeface="ＭＳ Ｐゴシック" charset="0"/>
              </a:rPr>
              <a:t>7.6 </a:t>
            </a:r>
            <a:r>
              <a:rPr lang="fr-CH" sz="6000" b="1" dirty="0" err="1">
                <a:latin typeface="Arial Narrow" pitchFamily="34" charset="0"/>
                <a:cs typeface="ＭＳ Ｐゴシック" charset="0"/>
              </a:rPr>
              <a:t>Subthreshold</a:t>
            </a:r>
            <a:r>
              <a:rPr lang="fr-CH" sz="6000" b="1" dirty="0">
                <a:latin typeface="Arial Narrow" pitchFamily="34" charset="0"/>
                <a:cs typeface="ＭＳ Ｐゴシック" charset="0"/>
              </a:rPr>
              <a:t> and </a:t>
            </a:r>
            <a:r>
              <a:rPr lang="fr-CH" sz="6000" b="1" dirty="0" err="1">
                <a:latin typeface="Arial Narrow" pitchFamily="34" charset="0"/>
                <a:cs typeface="ＭＳ Ｐゴシック" charset="0"/>
              </a:rPr>
              <a:t>superth</a:t>
            </a:r>
            <a:r>
              <a:rPr lang="fr-CH" sz="6000" b="1" dirty="0">
                <a:latin typeface="Arial Narrow" pitchFamily="34" charset="0"/>
                <a:cs typeface="ＭＳ Ｐゴシック" charset="0"/>
              </a:rPr>
              <a:t>.</a:t>
            </a:r>
          </a:p>
          <a:p>
            <a:pPr marL="1079500" lvl="0" indent="-568325" eaLnBrk="0" hangingPunct="0">
              <a:buClr>
                <a:srgbClr val="FF0000"/>
              </a:buClr>
              <a:buSzPct val="150000"/>
              <a:defRPr/>
            </a:pPr>
            <a:r>
              <a:rPr lang="fr-CH" sz="6000" b="1" dirty="0">
                <a:latin typeface="Arial Narrow" pitchFamily="34" charset="0"/>
                <a:cs typeface="ＭＳ Ｐゴシック" charset="0"/>
              </a:rPr>
              <a:t>7.7. </a:t>
            </a:r>
            <a:r>
              <a:rPr lang="fr-CH" sz="6000" b="1" dirty="0" err="1">
                <a:latin typeface="Arial Narrow" pitchFamily="34" charset="0"/>
                <a:cs typeface="ＭＳ Ｐゴシック" charset="0"/>
              </a:rPr>
              <a:t>Calculate</a:t>
            </a:r>
            <a:r>
              <a:rPr lang="fr-CH" sz="6000" b="1" dirty="0">
                <a:latin typeface="Arial Narrow" pitchFamily="34" charset="0"/>
                <a:cs typeface="ＭＳ Ｐゴシック" charset="0"/>
              </a:rPr>
              <a:t> fluctuations</a:t>
            </a:r>
            <a:endParaRPr lang="fr-CH" sz="5400" b="1" dirty="0">
              <a:latin typeface="Arial Narrow" pitchFamily="34" charset="0"/>
              <a:cs typeface="ＭＳ Ｐゴシック" charset="0"/>
            </a:endParaRPr>
          </a:p>
          <a:p>
            <a:pPr marL="1079500" lvl="0" indent="-568325" eaLnBrk="0" hangingPunct="0">
              <a:buClr>
                <a:srgbClr val="FF0000"/>
              </a:buClr>
              <a:buSzPct val="150000"/>
              <a:defRPr/>
            </a:pPr>
            <a:r>
              <a:rPr lang="fr-CH" sz="5400" b="1" dirty="0">
                <a:latin typeface="Arial Narrow" pitchFamily="34" charset="0"/>
                <a:cs typeface="ＭＳ Ｐゴシック" charset="0"/>
              </a:rPr>
              <a:t>        </a:t>
            </a:r>
            <a:endParaRPr lang="fr-CH" sz="6600" dirty="0">
              <a:latin typeface="Arial Narrow" pitchFamily="34" charset="0"/>
              <a:cs typeface="ＭＳ Ｐゴシック" charset="0"/>
            </a:endParaRPr>
          </a:p>
          <a:p>
            <a:pPr marL="1079500" lvl="0" indent="-568325" eaLnBrk="0" hangingPunct="0">
              <a:buClr>
                <a:srgbClr val="FF0000"/>
              </a:buClr>
              <a:buSzPct val="150000"/>
              <a:defRPr/>
            </a:pP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120782"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5</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Stochastic spike firing in integrate-and-fire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185357" y="272300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185357" y="8590547"/>
            <a:ext cx="10422106" cy="208386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265568" y="4246991"/>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6"/>
          <p:cNvGrpSpPr/>
          <p:nvPr/>
        </p:nvGrpSpPr>
        <p:grpSpPr>
          <a:xfrm>
            <a:off x="11341768" y="564456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6" name="Group 19"/>
          <p:cNvGrpSpPr/>
          <p:nvPr/>
        </p:nvGrpSpPr>
        <p:grpSpPr>
          <a:xfrm>
            <a:off x="11325727" y="7216683"/>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2"/>
          <p:cNvGrpSpPr/>
          <p:nvPr/>
        </p:nvGrpSpPr>
        <p:grpSpPr>
          <a:xfrm>
            <a:off x="11169316" y="1443791"/>
            <a:ext cx="312822" cy="659981"/>
            <a:chOff x="11381873" y="2275724"/>
            <a:chExt cx="312822" cy="659981"/>
          </a:xfrm>
        </p:grpSpPr>
        <p:cxnSp>
          <p:nvCxnSpPr>
            <p:cNvPr id="23" name="Straight Connector 22"/>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7" name="Straight Connector 1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3355053" y="1612237"/>
            <a:ext cx="7710765" cy="2723823"/>
          </a:xfrm>
          <a:prstGeom prst="rect">
            <a:avLst/>
          </a:prstGeom>
          <a:noFill/>
        </p:spPr>
        <p:txBody>
          <a:bodyPr wrap="none" rtlCol="0">
            <a:spAutoFit/>
          </a:bodyPr>
          <a:lstStyle/>
          <a:p>
            <a:r>
              <a:rPr lang="en-US" b="1" dirty="0"/>
              <a:t>Fluctuations</a:t>
            </a:r>
          </a:p>
          <a:p>
            <a:pPr>
              <a:buFontTx/>
              <a:buChar char="-"/>
            </a:pPr>
            <a:r>
              <a:rPr lang="en-US" dirty="0"/>
              <a:t>of membrane potential</a:t>
            </a:r>
          </a:p>
          <a:p>
            <a:pPr>
              <a:buFontTx/>
              <a:buChar char="-"/>
            </a:pPr>
            <a:r>
              <a:rPr lang="en-US" dirty="0"/>
              <a:t>of spike times</a:t>
            </a:r>
          </a:p>
        </p:txBody>
      </p:sp>
      <p:sp>
        <p:nvSpPr>
          <p:cNvPr id="6" name="TextBox 5"/>
          <p:cNvSpPr txBox="1"/>
          <p:nvPr/>
        </p:nvSpPr>
        <p:spPr>
          <a:xfrm>
            <a:off x="13740064" y="4336060"/>
            <a:ext cx="6672019" cy="969496"/>
          </a:xfrm>
          <a:prstGeom prst="rect">
            <a:avLst/>
          </a:prstGeom>
          <a:solidFill>
            <a:srgbClr val="FFFF00"/>
          </a:solidFill>
        </p:spPr>
        <p:txBody>
          <a:bodyPr wrap="none" rtlCol="0">
            <a:spAutoFit/>
          </a:bodyPr>
          <a:lstStyle/>
          <a:p>
            <a:r>
              <a:rPr lang="en-US" dirty="0">
                <a:solidFill>
                  <a:srgbClr val="FF0000"/>
                </a:solidFill>
              </a:rPr>
              <a:t> fluctuations=noise?</a:t>
            </a:r>
          </a:p>
        </p:txBody>
      </p:sp>
      <p:sp>
        <p:nvSpPr>
          <p:cNvPr id="7" name="TextBox 6"/>
          <p:cNvSpPr txBox="1"/>
          <p:nvPr/>
        </p:nvSpPr>
        <p:spPr>
          <a:xfrm>
            <a:off x="13740064" y="9274770"/>
            <a:ext cx="7507183" cy="969496"/>
          </a:xfrm>
          <a:prstGeom prst="rect">
            <a:avLst/>
          </a:prstGeom>
          <a:solidFill>
            <a:srgbClr val="FFFF00"/>
          </a:solidFill>
        </p:spPr>
        <p:txBody>
          <a:bodyPr wrap="none" rtlCol="0">
            <a:spAutoFit/>
          </a:bodyPr>
          <a:lstStyle/>
          <a:p>
            <a:r>
              <a:rPr lang="en-US" dirty="0">
                <a:solidFill>
                  <a:srgbClr val="FF0000"/>
                </a:solidFill>
              </a:rPr>
              <a:t> model of fluctuations?</a:t>
            </a:r>
          </a:p>
        </p:txBody>
      </p:sp>
      <p:sp>
        <p:nvSpPr>
          <p:cNvPr id="8" name="TextBox 7"/>
          <p:cNvSpPr txBox="1"/>
          <p:nvPr/>
        </p:nvSpPr>
        <p:spPr>
          <a:xfrm>
            <a:off x="13740064" y="5847347"/>
            <a:ext cx="7385355" cy="969496"/>
          </a:xfrm>
          <a:prstGeom prst="rect">
            <a:avLst/>
          </a:prstGeom>
          <a:solidFill>
            <a:srgbClr val="FFFF00"/>
          </a:solidFill>
        </p:spPr>
        <p:txBody>
          <a:bodyPr wrap="none" rtlCol="0">
            <a:spAutoFit/>
          </a:bodyPr>
          <a:lstStyle/>
          <a:p>
            <a:r>
              <a:rPr lang="en-US" dirty="0">
                <a:solidFill>
                  <a:srgbClr val="FF0000"/>
                </a:solidFill>
              </a:rPr>
              <a:t> relevance for coding?</a:t>
            </a:r>
          </a:p>
        </p:txBody>
      </p:sp>
      <p:sp>
        <p:nvSpPr>
          <p:cNvPr id="9" name="TextBox 8"/>
          <p:cNvSpPr txBox="1"/>
          <p:nvPr/>
        </p:nvSpPr>
        <p:spPr>
          <a:xfrm>
            <a:off x="13740064" y="7820526"/>
            <a:ext cx="7710765" cy="969496"/>
          </a:xfrm>
          <a:prstGeom prst="rect">
            <a:avLst/>
          </a:prstGeom>
          <a:solidFill>
            <a:srgbClr val="FFFF00"/>
          </a:solidFill>
        </p:spPr>
        <p:txBody>
          <a:bodyPr wrap="none" rtlCol="0">
            <a:spAutoFit/>
          </a:bodyPr>
          <a:lstStyle/>
          <a:p>
            <a:r>
              <a:rPr lang="en-US" dirty="0">
                <a:solidFill>
                  <a:srgbClr val="FF0000"/>
                </a:solidFill>
              </a:rPr>
              <a:t> source of fluctuations?</a:t>
            </a:r>
          </a:p>
        </p:txBody>
      </p:sp>
      <p:sp>
        <p:nvSpPr>
          <p:cNvPr id="10" name="TextBox 9"/>
          <p:cNvSpPr txBox="1"/>
          <p:nvPr/>
        </p:nvSpPr>
        <p:spPr>
          <a:xfrm>
            <a:off x="1491916" y="3898232"/>
            <a:ext cx="5877058" cy="5355312"/>
          </a:xfrm>
          <a:prstGeom prst="rect">
            <a:avLst/>
          </a:prstGeom>
          <a:noFill/>
        </p:spPr>
        <p:txBody>
          <a:bodyPr wrap="none" rtlCol="0">
            <a:spAutoFit/>
          </a:bodyPr>
          <a:lstStyle/>
          <a:p>
            <a:r>
              <a:rPr lang="en-US" dirty="0"/>
              <a:t>In vivo data</a:t>
            </a:r>
          </a:p>
          <a:p>
            <a:r>
              <a:rPr lang="en-US" dirty="0"/>
              <a:t>   </a:t>
            </a:r>
            <a:r>
              <a:rPr lang="en-US" dirty="0">
                <a:sym typeface="Wingdings" pitchFamily="2" charset="2"/>
              </a:rPr>
              <a:t> looks ‘noisy’</a:t>
            </a:r>
          </a:p>
          <a:p>
            <a:endParaRPr lang="en-US" dirty="0">
              <a:sym typeface="Wingdings" pitchFamily="2" charset="2"/>
            </a:endParaRPr>
          </a:p>
          <a:p>
            <a:r>
              <a:rPr lang="en-US" dirty="0">
                <a:sym typeface="Wingdings" pitchFamily="2" charset="2"/>
              </a:rPr>
              <a:t>In vitro data</a:t>
            </a:r>
          </a:p>
          <a:p>
            <a:r>
              <a:rPr lang="en-US" dirty="0">
                <a:sym typeface="Wingdings" pitchFamily="2" charset="2"/>
              </a:rPr>
              <a:t>    fluctuations</a:t>
            </a:r>
          </a:p>
          <a:p>
            <a:r>
              <a:rPr lang="en-US" dirty="0">
                <a:sym typeface="Wingdings" pitchFamily="2" charset="2"/>
              </a:rPr>
              <a:t>        </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2"/>
          <p:cNvGrpSpPr/>
          <p:nvPr/>
        </p:nvGrpSpPr>
        <p:grpSpPr>
          <a:xfrm>
            <a:off x="7098632" y="1849235"/>
            <a:ext cx="5761884" cy="3121162"/>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7</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600" dirty="0">
                <a:solidFill>
                  <a:srgbClr val="FF0000"/>
                </a:solidFill>
                <a:latin typeface="Impact" charset="0"/>
                <a:ea typeface="ＭＳ Ｐゴシック" charset="0"/>
                <a:cs typeface="Impact" charset="0"/>
              </a:rPr>
              <a:t>. Fluctuation of current/potential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 name="Group 133"/>
          <p:cNvGrpSpPr/>
          <p:nvPr/>
        </p:nvGrpSpPr>
        <p:grpSpPr>
          <a:xfrm>
            <a:off x="12357585" y="5211027"/>
            <a:ext cx="5480646" cy="1881898"/>
            <a:chOff x="3565587" y="3856038"/>
            <a:chExt cx="3252726" cy="1019745"/>
          </a:xfrm>
        </p:grpSpPr>
        <p:sp>
          <p:nvSpPr>
            <p:cNvPr id="135" name="Text Box 13"/>
            <p:cNvSpPr txBox="1">
              <a:spLocks noChangeArrowheads="1"/>
            </p:cNvSpPr>
            <p:nvPr/>
          </p:nvSpPr>
          <p:spPr bwMode="auto">
            <a:xfrm>
              <a:off x="4119563" y="3856038"/>
              <a:ext cx="184150" cy="457200"/>
            </a:xfrm>
            <a:prstGeom prst="rect">
              <a:avLst/>
            </a:prstGeom>
            <a:noFill/>
            <a:ln w="9525">
              <a:noFill/>
              <a:miter lim="800000"/>
              <a:headEnd/>
              <a:tailEnd/>
            </a:ln>
          </p:spPr>
          <p:txBody>
            <a:bodyPr wrap="none">
              <a:spAutoFit/>
            </a:bodyPr>
            <a:lstStyle/>
            <a:p>
              <a:endParaRPr lang="fr-FR" sz="2400"/>
            </a:p>
          </p:txBody>
        </p:sp>
        <p:sp>
          <p:nvSpPr>
            <p:cNvPr id="136" name="Freeform 14"/>
            <p:cNvSpPr>
              <a:spLocks/>
            </p:cNvSpPr>
            <p:nvPr/>
          </p:nvSpPr>
          <p:spPr bwMode="auto">
            <a:xfrm>
              <a:off x="4196173" y="4356671"/>
              <a:ext cx="1370012" cy="519112"/>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137" name="Text Box 15"/>
            <p:cNvSpPr txBox="1">
              <a:spLocks noChangeArrowheads="1"/>
            </p:cNvSpPr>
            <p:nvPr/>
          </p:nvSpPr>
          <p:spPr bwMode="auto">
            <a:xfrm>
              <a:off x="4395788" y="4086225"/>
              <a:ext cx="406426" cy="316872"/>
            </a:xfrm>
            <a:prstGeom prst="rect">
              <a:avLst/>
            </a:prstGeom>
            <a:noFill/>
            <a:ln w="9525">
              <a:noFill/>
              <a:miter lim="800000"/>
              <a:headEnd/>
              <a:tailEnd/>
            </a:ln>
          </p:spPr>
          <p:txBody>
            <a:bodyPr wrap="none">
              <a:spAutoFit/>
            </a:bodyPr>
            <a:lstStyle/>
            <a:p>
              <a:r>
                <a:rPr lang="en-US" sz="3200" i="1" dirty="0">
                  <a:solidFill>
                    <a:srgbClr val="FF0000"/>
                  </a:solidFill>
                </a:rPr>
                <a:t>I(t)</a:t>
              </a:r>
            </a:p>
          </p:txBody>
        </p:sp>
        <p:sp>
          <p:nvSpPr>
            <p:cNvPr id="138" name="Line 16"/>
            <p:cNvSpPr>
              <a:spLocks noChangeShapeType="1"/>
            </p:cNvSpPr>
            <p:nvPr/>
          </p:nvSpPr>
          <p:spPr bwMode="auto">
            <a:xfrm>
              <a:off x="4160838" y="4630738"/>
              <a:ext cx="1527175" cy="0"/>
            </a:xfrm>
            <a:prstGeom prst="line">
              <a:avLst/>
            </a:prstGeom>
            <a:noFill/>
            <a:ln w="9525">
              <a:solidFill>
                <a:schemeClr val="tx1"/>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39" name="Object 19"/>
                <p:cNvSpPr txBox="1"/>
                <p:nvPr/>
              </p:nvSpPr>
              <p:spPr bwMode="auto">
                <a:xfrm>
                  <a:off x="3565587" y="4369370"/>
                  <a:ext cx="339725" cy="50641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oMath>
                    </m:oMathPara>
                  </a14:m>
                  <a:endParaRPr lang="zh-CN" altLang="en-US"/>
                </a:p>
              </p:txBody>
            </p:sp>
          </mc:Choice>
          <mc:Fallback>
            <p:sp>
              <p:nvSpPr>
                <p:cNvPr id="139" name="Object 19"/>
                <p:cNvSpPr txBox="1">
                  <a:spLocks noRot="1" noChangeAspect="1" noMove="1" noResize="1" noEditPoints="1" noAdjustHandles="1" noChangeArrowheads="1" noChangeShapeType="1" noTextEdit="1"/>
                </p:cNvSpPr>
                <p:nvPr/>
              </p:nvSpPr>
              <p:spPr bwMode="auto">
                <a:xfrm>
                  <a:off x="3565587" y="4369370"/>
                  <a:ext cx="339725" cy="506412"/>
                </a:xfrm>
                <a:prstGeom prst="rect">
                  <a:avLst/>
                </a:prstGeom>
                <a:blipFill>
                  <a:blip r:embed="rId3"/>
                  <a:stretch>
                    <a:fillRect/>
                  </a:stretch>
                </a:blipFill>
                <a:ln>
                  <a:noFill/>
                </a:ln>
              </p:spPr>
              <p:txBody>
                <a:bodyPr/>
                <a:lstStyle/>
                <a:p>
                  <a:r>
                    <a:rPr lang="zh-CN" altLang="en-US">
                      <a:noFill/>
                    </a:rPr>
                    <a:t> </a:t>
                  </a:r>
                </a:p>
              </p:txBody>
            </p:sp>
          </mc:Fallback>
        </mc:AlternateContent>
        <p:sp>
          <p:nvSpPr>
            <p:cNvPr id="140" name="Oval 80"/>
            <p:cNvSpPr>
              <a:spLocks noChangeArrowheads="1"/>
            </p:cNvSpPr>
            <p:nvPr/>
          </p:nvSpPr>
          <p:spPr bwMode="auto">
            <a:xfrm>
              <a:off x="6457950" y="4483100"/>
              <a:ext cx="360363" cy="360363"/>
            </a:xfrm>
            <a:prstGeom prst="ellipse">
              <a:avLst/>
            </a:prstGeom>
            <a:solidFill>
              <a:srgbClr val="FFFF00"/>
            </a:solidFill>
            <a:ln w="9525">
              <a:solidFill>
                <a:schemeClr val="tx1"/>
              </a:solidFill>
              <a:round/>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41" name="Object 81"/>
                <p:cNvSpPr txBox="1"/>
                <p:nvPr/>
              </p:nvSpPr>
              <p:spPr bwMode="auto">
                <a:xfrm>
                  <a:off x="5757863" y="4270375"/>
                  <a:ext cx="339725" cy="42862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𝜎</m:t>
                        </m:r>
                      </m:oMath>
                    </m:oMathPara>
                  </a14:m>
                  <a:endParaRPr lang="zh-CN" altLang="en-US"/>
                </a:p>
              </p:txBody>
            </p:sp>
          </mc:Choice>
          <mc:Fallback>
            <p:sp>
              <p:nvSpPr>
                <p:cNvPr id="141" name="Object 81"/>
                <p:cNvSpPr txBox="1">
                  <a:spLocks noRot="1" noChangeAspect="1" noMove="1" noResize="1" noEditPoints="1" noAdjustHandles="1" noChangeArrowheads="1" noChangeShapeType="1" noTextEdit="1"/>
                </p:cNvSpPr>
                <p:nvPr/>
              </p:nvSpPr>
              <p:spPr bwMode="auto">
                <a:xfrm>
                  <a:off x="5757863" y="4270375"/>
                  <a:ext cx="339725" cy="428625"/>
                </a:xfrm>
                <a:prstGeom prst="rect">
                  <a:avLst/>
                </a:prstGeom>
                <a:blipFill>
                  <a:blip r:embed="rId4"/>
                  <a:stretch>
                    <a:fillRect/>
                  </a:stretch>
                </a:blipFill>
                <a:ln>
                  <a:noFill/>
                </a:ln>
              </p:spPr>
              <p:txBody>
                <a:bodyPr/>
                <a:lstStyle/>
                <a:p>
                  <a:r>
                    <a:rPr lang="zh-CN" altLang="en-US">
                      <a:noFill/>
                    </a:rPr>
                    <a:t> </a:t>
                  </a:r>
                </a:p>
              </p:txBody>
            </p:sp>
          </mc:Fallback>
        </mc:AlternateContent>
        <p:sp>
          <p:nvSpPr>
            <p:cNvPr id="142" name="Line 82"/>
            <p:cNvSpPr>
              <a:spLocks noChangeShapeType="1"/>
            </p:cNvSpPr>
            <p:nvPr/>
          </p:nvSpPr>
          <p:spPr bwMode="auto">
            <a:xfrm flipV="1">
              <a:off x="5665788" y="4384675"/>
              <a:ext cx="0" cy="242888"/>
            </a:xfrm>
            <a:prstGeom prst="line">
              <a:avLst/>
            </a:prstGeom>
            <a:noFill/>
            <a:ln w="9525">
              <a:solidFill>
                <a:schemeClr val="accent2"/>
              </a:solidFill>
              <a:round/>
              <a:headEnd/>
              <a:tailEnd type="triangle" w="med" len="med"/>
            </a:ln>
          </p:spPr>
          <p:txBody>
            <a:bodyPr/>
            <a:lstStyle/>
            <a:p>
              <a:endParaRPr lang="en-US"/>
            </a:p>
          </p:txBody>
        </p:sp>
        <p:sp>
          <p:nvSpPr>
            <p:cNvPr id="143" name="Line 83"/>
            <p:cNvSpPr>
              <a:spLocks noChangeShapeType="1"/>
            </p:cNvSpPr>
            <p:nvPr/>
          </p:nvSpPr>
          <p:spPr bwMode="auto">
            <a:xfrm>
              <a:off x="5810250" y="3979863"/>
              <a:ext cx="647700" cy="503237"/>
            </a:xfrm>
            <a:prstGeom prst="line">
              <a:avLst/>
            </a:prstGeom>
            <a:noFill/>
            <a:ln w="57150">
              <a:solidFill>
                <a:schemeClr val="accent2"/>
              </a:solidFill>
              <a:round/>
              <a:headEnd/>
              <a:tailEnd type="triangle" w="med" len="med"/>
            </a:ln>
          </p:spPr>
          <p:txBody>
            <a:bodyPr/>
            <a:lstStyle/>
            <a:p>
              <a:endParaRPr lang="en-US"/>
            </a:p>
          </p:txBody>
        </p:sp>
      </p:grpSp>
      <p:sp>
        <p:nvSpPr>
          <p:cNvPr id="125" name="TextBox 124"/>
          <p:cNvSpPr txBox="1"/>
          <p:nvPr/>
        </p:nvSpPr>
        <p:spPr>
          <a:xfrm>
            <a:off x="12304073" y="4427621"/>
            <a:ext cx="7792518" cy="969496"/>
          </a:xfrm>
          <a:prstGeom prst="rect">
            <a:avLst/>
          </a:prstGeom>
          <a:noFill/>
        </p:spPr>
        <p:txBody>
          <a:bodyPr wrap="none" rtlCol="0">
            <a:spAutoFit/>
          </a:bodyPr>
          <a:lstStyle/>
          <a:p>
            <a:r>
              <a:rPr lang="en-US" dirty="0"/>
              <a:t>fluctuating input current</a:t>
            </a:r>
          </a:p>
        </p:txBody>
      </p:sp>
      <p:sp>
        <p:nvSpPr>
          <p:cNvPr id="128" name="TextBox 127"/>
          <p:cNvSpPr txBox="1"/>
          <p:nvPr/>
        </p:nvSpPr>
        <p:spPr>
          <a:xfrm>
            <a:off x="12243447" y="8222630"/>
            <a:ext cx="6490879" cy="969496"/>
          </a:xfrm>
          <a:prstGeom prst="rect">
            <a:avLst/>
          </a:prstGeom>
          <a:noFill/>
        </p:spPr>
        <p:txBody>
          <a:bodyPr wrap="none" rtlCol="0">
            <a:spAutoFit/>
          </a:bodyPr>
          <a:lstStyle/>
          <a:p>
            <a:r>
              <a:rPr lang="en-US" dirty="0"/>
              <a:t>fluctuating potential</a:t>
            </a:r>
          </a:p>
        </p:txBody>
      </p:sp>
      <p:sp>
        <p:nvSpPr>
          <p:cNvPr id="65" name="TextBox 64"/>
          <p:cNvSpPr txBox="1"/>
          <p:nvPr/>
        </p:nvSpPr>
        <p:spPr>
          <a:xfrm>
            <a:off x="1876925" y="6634845"/>
            <a:ext cx="7055136" cy="969496"/>
          </a:xfrm>
          <a:prstGeom prst="rect">
            <a:avLst/>
          </a:prstGeom>
          <a:noFill/>
        </p:spPr>
        <p:txBody>
          <a:bodyPr wrap="none" rtlCol="0">
            <a:spAutoFit/>
          </a:bodyPr>
          <a:lstStyle/>
          <a:p>
            <a:r>
              <a:rPr lang="en-US" dirty="0"/>
              <a:t>Random spike arrival</a:t>
            </a:r>
          </a:p>
        </p:txBody>
      </p:sp>
      <p:cxnSp>
        <p:nvCxnSpPr>
          <p:cNvPr id="67" name="Straight Arrow Connector 66"/>
          <p:cNvCxnSpPr/>
          <p:nvPr/>
        </p:nvCxnSpPr>
        <p:spPr>
          <a:xfrm flipV="1">
            <a:off x="9300490" y="5397060"/>
            <a:ext cx="2549488" cy="1157217"/>
          </a:xfrm>
          <a:prstGeom prst="straightConnector1">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9378062" y="7635362"/>
            <a:ext cx="2549488" cy="1174535"/>
          </a:xfrm>
          <a:prstGeom prst="straightConnector1">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2"/>
          <p:cNvGrpSpPr/>
          <p:nvPr/>
        </p:nvGrpSpPr>
        <p:grpSpPr>
          <a:xfrm>
            <a:off x="12304073" y="1434427"/>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5.4b</a:t>
            </a:r>
            <a:r>
              <a:rPr lang="en-US" sz="6600" dirty="0">
                <a:solidFill>
                  <a:srgbClr val="FF0000"/>
                </a:solidFill>
                <a:latin typeface="Impact" charset="0"/>
                <a:ea typeface="ＭＳ Ｐゴシック" charset="0"/>
                <a:cs typeface="Impact" charset="0"/>
              </a:rPr>
              <a:t>. Fluctuation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2243447" y="7737882"/>
            <a:ext cx="6490879" cy="969496"/>
          </a:xfrm>
          <a:prstGeom prst="rect">
            <a:avLst/>
          </a:prstGeom>
          <a:noFill/>
        </p:spPr>
        <p:txBody>
          <a:bodyPr wrap="none" rtlCol="0">
            <a:spAutoFit/>
          </a:bodyPr>
          <a:lstStyle/>
          <a:p>
            <a:r>
              <a:rPr lang="en-US" dirty="0"/>
              <a:t>fluctuating potential</a:t>
            </a:r>
          </a:p>
        </p:txBody>
      </p:sp>
      <mc:AlternateContent xmlns:mc="http://schemas.openxmlformats.org/markup-compatibility/2006">
        <mc:Choice xmlns:a14="http://schemas.microsoft.com/office/drawing/2010/main" Requires="a14">
          <p:sp>
            <p:nvSpPr>
              <p:cNvPr id="304137" name="Object 30"/>
              <p:cNvSpPr txBox="1"/>
              <p:nvPr/>
            </p:nvSpPr>
            <p:spPr bwMode="auto">
              <a:xfrm>
                <a:off x="12830175" y="8923338"/>
                <a:ext cx="7454900" cy="1152525"/>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oMath>
                  </m:oMathPara>
                </a14:m>
                <a:endParaRPr lang="zh-CN" altLang="en-US"/>
              </a:p>
            </p:txBody>
          </p:sp>
        </mc:Choice>
        <mc:Fallback>
          <p:sp>
            <p:nvSpPr>
              <p:cNvPr id="304137" name="Object 30"/>
              <p:cNvSpPr txBox="1">
                <a:spLocks noRot="1" noChangeAspect="1" noMove="1" noResize="1" noEditPoints="1" noAdjustHandles="1" noChangeArrowheads="1" noChangeShapeType="1" noTextEdit="1"/>
              </p:cNvSpPr>
              <p:nvPr/>
            </p:nvSpPr>
            <p:spPr bwMode="auto">
              <a:xfrm>
                <a:off x="12830175" y="8923338"/>
                <a:ext cx="7454900" cy="1152525"/>
              </a:xfrm>
              <a:prstGeom prst="rect">
                <a:avLst/>
              </a:prstGeom>
              <a:blipFill>
                <a:blip r:embed="rId3"/>
                <a:stretch>
                  <a:fillRect/>
                </a:stretch>
              </a:blipFill>
              <a:ln>
                <a:noFill/>
              </a:ln>
            </p:spPr>
            <p:txBody>
              <a:bodyPr/>
              <a:lstStyle/>
              <a:p>
                <a:r>
                  <a:rPr lang="zh-CN" altLang="en-US">
                    <a:noFill/>
                  </a:rPr>
                  <a:t> </a:t>
                </a:r>
              </a:p>
            </p:txBody>
          </p:sp>
        </mc:Fallback>
      </mc:AlternateContent>
      <p:sp>
        <p:nvSpPr>
          <p:cNvPr id="66" name="TextBox 65"/>
          <p:cNvSpPr txBox="1"/>
          <p:nvPr/>
        </p:nvSpPr>
        <p:spPr>
          <a:xfrm>
            <a:off x="12288331" y="4039126"/>
            <a:ext cx="6445995" cy="969496"/>
          </a:xfrm>
          <a:prstGeom prst="rect">
            <a:avLst/>
          </a:prstGeom>
          <a:noFill/>
        </p:spPr>
        <p:txBody>
          <a:bodyPr wrap="none" rtlCol="0">
            <a:spAutoFit/>
          </a:bodyPr>
          <a:lstStyle/>
          <a:p>
            <a:r>
              <a:rPr lang="en-US" dirty="0"/>
              <a:t>Passive membrane</a:t>
            </a:r>
          </a:p>
        </p:txBody>
      </p:sp>
      <mc:AlternateContent xmlns:mc="http://schemas.openxmlformats.org/markup-compatibility/2006">
        <mc:Choice xmlns:a14="http://schemas.microsoft.com/office/drawing/2010/main" Requires="a14">
          <p:sp>
            <p:nvSpPr>
              <p:cNvPr id="378952" name="Object 10"/>
              <p:cNvSpPr txBox="1"/>
              <p:nvPr/>
            </p:nvSpPr>
            <p:spPr bwMode="auto">
              <a:xfrm>
                <a:off x="12655550" y="4984750"/>
                <a:ext cx="6616700" cy="2851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e>
                      </m:nary>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𝑓</m:t>
                          </m:r>
                        </m:sub>
                        <m:sup/>
                        <m:e/>
                      </m:nary>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𝑓</m:t>
                          </m:r>
                        </m:sup>
                      </m:sSub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𝑘</m:t>
                              </m:r>
                            </m:sub>
                          </m:sSub>
                        </m:e>
                      </m:nary>
                      <m:nary>
                        <m:naryPr>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78952" name="Object 10"/>
              <p:cNvSpPr txBox="1">
                <a:spLocks noRot="1" noChangeAspect="1" noMove="1" noResize="1" noEditPoints="1" noAdjustHandles="1" noChangeArrowheads="1" noChangeShapeType="1" noTextEdit="1"/>
              </p:cNvSpPr>
              <p:nvPr/>
            </p:nvSpPr>
            <p:spPr bwMode="auto">
              <a:xfrm>
                <a:off x="12655550" y="4984750"/>
                <a:ext cx="6616700" cy="2851150"/>
              </a:xfrm>
              <a:prstGeom prst="rect">
                <a:avLst/>
              </a:prstGeom>
              <a:blipFill>
                <a:blip r:embed="rId4"/>
                <a:stretch>
                  <a:fillRect/>
                </a:stretch>
              </a:blipFill>
              <a:ln>
                <a:noFill/>
              </a:ln>
            </p:spPr>
            <p:txBody>
              <a:bodyPr/>
              <a:lstStyle/>
              <a:p>
                <a:r>
                  <a:rPr lang="zh-CN" altLang="en-US">
                    <a:noFill/>
                  </a:rPr>
                  <a:t> </a:t>
                </a:r>
              </a:p>
            </p:txBody>
          </p:sp>
        </mc:Fallback>
      </mc:AlternateContent>
      <p:sp>
        <p:nvSpPr>
          <p:cNvPr id="68" name="TextBox 67"/>
          <p:cNvSpPr txBox="1"/>
          <p:nvPr/>
        </p:nvSpPr>
        <p:spPr>
          <a:xfrm>
            <a:off x="697827" y="2601838"/>
            <a:ext cx="10371221" cy="3600986"/>
          </a:xfrm>
          <a:prstGeom prst="rect">
            <a:avLst/>
          </a:prstGeom>
          <a:noFill/>
        </p:spPr>
        <p:txBody>
          <a:bodyPr wrap="square" rtlCol="0">
            <a:spAutoFit/>
          </a:bodyPr>
          <a:lstStyle/>
          <a:p>
            <a:r>
              <a:rPr lang="en-US" dirty="0"/>
              <a:t>for a passive membrane, we can analytically  predict the amplitude of membrane potential fluctuations</a:t>
            </a:r>
          </a:p>
        </p:txBody>
      </p:sp>
      <p:sp>
        <p:nvSpPr>
          <p:cNvPr id="69" name="TextBox 68"/>
          <p:cNvSpPr txBox="1"/>
          <p:nvPr/>
        </p:nvSpPr>
        <p:spPr>
          <a:xfrm>
            <a:off x="2045368" y="7835900"/>
            <a:ext cx="7914346" cy="1846659"/>
          </a:xfrm>
          <a:prstGeom prst="rect">
            <a:avLst/>
          </a:prstGeom>
          <a:noFill/>
        </p:spPr>
        <p:txBody>
          <a:bodyPr wrap="none" rtlCol="0">
            <a:spAutoFit/>
          </a:bodyPr>
          <a:lstStyle/>
          <a:p>
            <a:r>
              <a:rPr lang="en-US" i="1" dirty="0">
                <a:solidFill>
                  <a:srgbClr val="FF0000"/>
                </a:solidFill>
              </a:rPr>
              <a:t>Leaky integrate-and-fire</a:t>
            </a:r>
          </a:p>
          <a:p>
            <a:r>
              <a:rPr lang="en-US" i="1" dirty="0">
                <a:solidFill>
                  <a:srgbClr val="FF0000"/>
                </a:solidFill>
              </a:rPr>
              <a:t>in </a:t>
            </a:r>
            <a:r>
              <a:rPr lang="en-US" i="1" dirty="0" err="1">
                <a:solidFill>
                  <a:srgbClr val="FF0000"/>
                </a:solidFill>
              </a:rPr>
              <a:t>subthreshold</a:t>
            </a:r>
            <a:r>
              <a:rPr lang="en-US" i="1" dirty="0">
                <a:solidFill>
                  <a:srgbClr val="FF0000"/>
                </a:solidFill>
              </a:rPr>
              <a:t> regime</a:t>
            </a:r>
          </a:p>
        </p:txBody>
      </p:sp>
      <p:sp>
        <p:nvSpPr>
          <p:cNvPr id="59" name="TextBox 58"/>
          <p:cNvSpPr txBox="1"/>
          <p:nvPr/>
        </p:nvSpPr>
        <p:spPr>
          <a:xfrm>
            <a:off x="649701" y="1556991"/>
            <a:ext cx="8605241" cy="969496"/>
          </a:xfrm>
          <a:prstGeom prst="rect">
            <a:avLst/>
          </a:prstGeom>
          <a:noFill/>
        </p:spPr>
        <p:txBody>
          <a:bodyPr wrap="none" rtlCol="0">
            <a:spAutoFit/>
          </a:bodyPr>
          <a:lstStyle/>
          <a:p>
            <a:r>
              <a:rPr lang="en-US" b="1" dirty="0">
                <a:solidFill>
                  <a:srgbClr val="FF0000"/>
                </a:solidFill>
              </a:rPr>
              <a:t>Stochastic spike arrival: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8262722" y="4281768"/>
            <a:ext cx="6107109" cy="2874922"/>
            <a:chOff x="3012" y="3134"/>
            <a:chExt cx="2181" cy="1022"/>
          </a:xfrm>
        </p:grpSpPr>
        <p:sp>
          <p:nvSpPr>
            <p:cNvPr id="17429" name="Text Box 54"/>
            <p:cNvSpPr txBox="1">
              <a:spLocks noChangeArrowheads="1"/>
            </p:cNvSpPr>
            <p:nvPr/>
          </p:nvSpPr>
          <p:spPr bwMode="auto">
            <a:xfrm>
              <a:off x="3014" y="3134"/>
              <a:ext cx="131" cy="312"/>
            </a:xfrm>
            <a:prstGeom prst="rect">
              <a:avLst/>
            </a:prstGeom>
            <a:noFill/>
            <a:ln w="9525">
              <a:noFill/>
              <a:miter lim="800000"/>
              <a:headEnd/>
              <a:tailEnd/>
            </a:ln>
          </p:spPr>
          <p:txBody>
            <a:bodyPr wrap="none">
              <a:spAutoFit/>
            </a:bodyPr>
            <a:lstStyle/>
            <a:p>
              <a:r>
                <a:rPr lang="fr-CH" sz="5100" i="1" dirty="0"/>
                <a:t>I</a:t>
              </a:r>
              <a:endParaRPr lang="fr-FR" sz="5100" i="1" dirty="0"/>
            </a:p>
          </p:txBody>
        </p:sp>
        <p:sp>
          <p:nvSpPr>
            <p:cNvPr id="17430" name="Line 55"/>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17431" name="Line 56"/>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17432" name="Freeform 57"/>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17433" name="Line 58"/>
            <p:cNvSpPr>
              <a:spLocks noChangeShapeType="1"/>
            </p:cNvSpPr>
            <p:nvPr/>
          </p:nvSpPr>
          <p:spPr bwMode="auto">
            <a:xfrm>
              <a:off x="3242" y="3657"/>
              <a:ext cx="1860" cy="0"/>
            </a:xfrm>
            <a:prstGeom prst="line">
              <a:avLst/>
            </a:prstGeom>
            <a:noFill/>
            <a:ln w="952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7415" name="Object 59"/>
                <p:cNvSpPr txBox="1"/>
                <p:nvPr/>
              </p:nvSpPr>
              <p:spPr bwMode="auto">
                <a:xfrm>
                  <a:off x="3012" y="3475"/>
                  <a:ext cx="178" cy="268"/>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17415" name="Object 59"/>
                <p:cNvSpPr txBox="1">
                  <a:spLocks noRot="1" noChangeAspect="1" noMove="1" noResize="1" noEditPoints="1" noAdjustHandles="1" noChangeArrowheads="1" noChangeShapeType="1" noTextEdit="1"/>
                </p:cNvSpPr>
                <p:nvPr/>
              </p:nvSpPr>
              <p:spPr bwMode="auto">
                <a:xfrm>
                  <a:off x="3012" y="3475"/>
                  <a:ext cx="178" cy="268"/>
                </a:xfrm>
                <a:prstGeom prst="rect">
                  <a:avLst/>
                </a:prstGeom>
                <a:blipFill>
                  <a:blip r:embed="rId3"/>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83042" name="Object 66"/>
              <p:cNvSpPr txBox="1"/>
              <p:nvPr/>
            </p:nvSpPr>
            <p:spPr bwMode="auto">
              <a:xfrm>
                <a:off x="12482930" y="4872504"/>
                <a:ext cx="1733099" cy="75108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2" name="Object 66"/>
              <p:cNvSpPr txBox="1">
                <a:spLocks noRot="1" noChangeAspect="1" noMove="1" noResize="1" noEditPoints="1" noAdjustHandles="1" noChangeArrowheads="1" noChangeShapeType="1" noTextEdit="1"/>
              </p:cNvSpPr>
              <p:nvPr/>
            </p:nvSpPr>
            <p:spPr bwMode="auto">
              <a:xfrm>
                <a:off x="12482930" y="4872504"/>
                <a:ext cx="1733099" cy="751080"/>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3" name="Group 124"/>
          <p:cNvGrpSpPr/>
          <p:nvPr/>
        </p:nvGrpSpPr>
        <p:grpSpPr>
          <a:xfrm>
            <a:off x="936625" y="4551096"/>
            <a:ext cx="6094211" cy="2556312"/>
            <a:chOff x="936625" y="6081439"/>
            <a:chExt cx="6094211" cy="2556312"/>
          </a:xfrm>
        </p:grpSpPr>
        <mc:AlternateContent xmlns:mc="http://schemas.openxmlformats.org/markup-compatibility/2006">
          <mc:Choice xmlns:a14="http://schemas.microsoft.com/office/drawing/2010/main" Requires="a14">
            <p:sp>
              <p:nvSpPr>
                <p:cNvPr id="17411" name="Object 68"/>
                <p:cNvSpPr txBox="1"/>
                <p:nvPr/>
              </p:nvSpPr>
              <p:spPr bwMode="auto">
                <a:xfrm>
                  <a:off x="936625" y="7083588"/>
                  <a:ext cx="5930900" cy="155416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7411" name="Object 68"/>
                <p:cNvSpPr txBox="1">
                  <a:spLocks noRot="1" noChangeAspect="1" noMove="1" noResize="1" noEditPoints="1" noAdjustHandles="1" noChangeArrowheads="1" noChangeShapeType="1" noTextEdit="1"/>
                </p:cNvSpPr>
                <p:nvPr/>
              </p:nvSpPr>
              <p:spPr bwMode="auto">
                <a:xfrm>
                  <a:off x="936625" y="7083588"/>
                  <a:ext cx="5930900" cy="1554163"/>
                </a:xfrm>
                <a:prstGeom prst="rect">
                  <a:avLst/>
                </a:prstGeom>
                <a:blipFill>
                  <a:blip r:embed="rId5"/>
                  <a:stretch>
                    <a:fillRect/>
                  </a:stretch>
                </a:blipFill>
                <a:ln>
                  <a:noFill/>
                </a:ln>
              </p:spPr>
              <p:txBody>
                <a:bodyPr/>
                <a:lstStyle/>
                <a:p>
                  <a:r>
                    <a:rPr lang="zh-CN" altLang="en-US">
                      <a:noFill/>
                    </a:rPr>
                    <a:t> </a:t>
                  </a:r>
                </a:p>
              </p:txBody>
            </p:sp>
          </mc:Fallback>
        </mc:AlternateContent>
        <p:sp>
          <p:nvSpPr>
            <p:cNvPr id="17424" name="Text Box 70"/>
            <p:cNvSpPr txBox="1">
              <a:spLocks noChangeArrowheads="1"/>
            </p:cNvSpPr>
            <p:nvPr/>
          </p:nvSpPr>
          <p:spPr bwMode="auto">
            <a:xfrm>
              <a:off x="1041956" y="6081439"/>
              <a:ext cx="5988880" cy="979624"/>
            </a:xfrm>
            <a:prstGeom prst="rect">
              <a:avLst/>
            </a:prstGeom>
            <a:noFill/>
            <a:ln w="9525">
              <a:noFill/>
              <a:miter lim="800000"/>
              <a:headEnd/>
              <a:tailEnd/>
            </a:ln>
          </p:spPr>
          <p:txBody>
            <a:bodyPr wrap="none" lIns="192911" tIns="96455" rIns="192911" bIns="96455">
              <a:spAutoFit/>
            </a:bodyPr>
            <a:lstStyle/>
            <a:p>
              <a:r>
                <a:rPr lang="fr-CH" sz="5100" i="1" dirty="0">
                  <a:solidFill>
                    <a:srgbClr val="FF0000"/>
                  </a:solidFill>
                </a:rPr>
                <a:t>Passive membrane</a:t>
              </a:r>
              <a:endParaRPr lang="fr-FR" sz="5100" i="1" dirty="0">
                <a:solidFill>
                  <a:srgbClr val="FF0000"/>
                </a:solidFill>
              </a:endParaRPr>
            </a:p>
          </p:txBody>
        </p:sp>
      </p:grpSp>
      <mc:AlternateContent xmlns:mc="http://schemas.openxmlformats.org/markup-compatibility/2006">
        <mc:Choice xmlns:a14="http://schemas.microsoft.com/office/drawing/2010/main" Requires="a14">
          <p:sp>
            <p:nvSpPr>
              <p:cNvPr id="383049" name="Object 73"/>
              <p:cNvSpPr txBox="1"/>
              <p:nvPr/>
            </p:nvSpPr>
            <p:spPr bwMode="auto">
              <a:xfrm>
                <a:off x="16153080" y="5797617"/>
                <a:ext cx="4125940" cy="852349"/>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𝑓𝑙𝑢𝑐𝑡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83049" name="Object 73"/>
              <p:cNvSpPr txBox="1">
                <a:spLocks noRot="1" noChangeAspect="1" noMove="1" noResize="1" noEditPoints="1" noAdjustHandles="1" noChangeArrowheads="1" noChangeShapeType="1" noTextEdit="1"/>
              </p:cNvSpPr>
              <p:nvPr/>
            </p:nvSpPr>
            <p:spPr bwMode="auto">
              <a:xfrm>
                <a:off x="16153080" y="5797617"/>
                <a:ext cx="4125940" cy="852349"/>
              </a:xfrm>
              <a:prstGeom prst="rect">
                <a:avLst/>
              </a:prstGeom>
              <a:blipFill>
                <a:blip r:embed="rId6"/>
                <a:stretch>
                  <a:fillRect/>
                </a:stretch>
              </a:blipFill>
              <a:ln>
                <a:noFill/>
              </a:ln>
            </p:spPr>
            <p:txBody>
              <a:bodyPr/>
              <a:lstStyle/>
              <a:p>
                <a:r>
                  <a:rPr lang="zh-CN" altLang="en-US">
                    <a:noFill/>
                  </a:rPr>
                  <a:t> </a:t>
                </a:r>
              </a:p>
            </p:txBody>
          </p:sp>
        </mc:Fallback>
      </mc:AlternateContent>
      <p:grpSp>
        <p:nvGrpSpPr>
          <p:cNvPr id="4" name="Group 92"/>
          <p:cNvGrpSpPr/>
          <p:nvPr/>
        </p:nvGrpSpPr>
        <p:grpSpPr>
          <a:xfrm>
            <a:off x="786641" y="1878622"/>
            <a:ext cx="4820416" cy="2447341"/>
            <a:chOff x="2295793" y="6416535"/>
            <a:chExt cx="5784499" cy="2447341"/>
          </a:xfrm>
        </p:grpSpPr>
        <p:sp>
          <p:nvSpPr>
            <p:cNvPr id="75"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6"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7"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78"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79"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0"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1"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2"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3"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4"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5"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6"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87"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8"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89"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90"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91"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92"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93"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94"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95"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96"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97"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98"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99"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100"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101"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102"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103"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104"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105"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106"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107"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108"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109"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110"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111"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112"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113"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114"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115"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116"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117"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118"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119"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120"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121"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122"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1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review: Fluctuations of potential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4" name="Straight Connector 1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5" name="Group 132"/>
          <p:cNvGrpSpPr/>
          <p:nvPr/>
        </p:nvGrpSpPr>
        <p:grpSpPr>
          <a:xfrm>
            <a:off x="697827" y="7493336"/>
            <a:ext cx="13453593" cy="2021308"/>
            <a:chOff x="697827" y="8398041"/>
            <a:chExt cx="13453593" cy="2021308"/>
          </a:xfrm>
        </p:grpSpPr>
        <p:cxnSp>
          <p:nvCxnSpPr>
            <p:cNvPr id="126" name="Straight Arrow Connector 125"/>
            <p:cNvCxnSpPr/>
            <p:nvPr/>
          </p:nvCxnSpPr>
          <p:spPr>
            <a:xfrm flipV="1">
              <a:off x="8906755" y="10419347"/>
              <a:ext cx="524466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8906755" y="8398041"/>
              <a:ext cx="0" cy="2021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697827" y="9188641"/>
              <a:ext cx="7654660" cy="969496"/>
            </a:xfrm>
            <a:prstGeom prst="rect">
              <a:avLst/>
            </a:prstGeom>
            <a:noFill/>
          </p:spPr>
          <p:txBody>
            <a:bodyPr wrap="none" rtlCol="0">
              <a:spAutoFit/>
            </a:bodyPr>
            <a:lstStyle/>
            <a:p>
              <a:r>
                <a:rPr lang="en-US" dirty="0">
                  <a:sym typeface="Wingdings" pitchFamily="2" charset="2"/>
                </a:rPr>
                <a:t> Fluctuating potential</a:t>
              </a:r>
              <a:endParaRPr lang="en-US" dirty="0"/>
            </a:p>
          </p:txBody>
        </p:sp>
      </p:grpSp>
      <p:grpSp>
        <p:nvGrpSpPr>
          <p:cNvPr id="6" name="Group 133"/>
          <p:cNvGrpSpPr/>
          <p:nvPr/>
        </p:nvGrpSpPr>
        <p:grpSpPr>
          <a:xfrm>
            <a:off x="13778336" y="1679421"/>
            <a:ext cx="6256421" cy="2941385"/>
            <a:chOff x="3665556" y="3856038"/>
            <a:chExt cx="3713144" cy="1593850"/>
          </a:xfrm>
        </p:grpSpPr>
        <p:sp>
          <p:nvSpPr>
            <p:cNvPr id="135" name="Text Box 13"/>
            <p:cNvSpPr txBox="1">
              <a:spLocks noChangeArrowheads="1"/>
            </p:cNvSpPr>
            <p:nvPr/>
          </p:nvSpPr>
          <p:spPr bwMode="auto">
            <a:xfrm>
              <a:off x="4119563" y="3856038"/>
              <a:ext cx="184150" cy="457200"/>
            </a:xfrm>
            <a:prstGeom prst="rect">
              <a:avLst/>
            </a:prstGeom>
            <a:noFill/>
            <a:ln w="9525">
              <a:noFill/>
              <a:miter lim="800000"/>
              <a:headEnd/>
              <a:tailEnd/>
            </a:ln>
          </p:spPr>
          <p:txBody>
            <a:bodyPr wrap="none">
              <a:spAutoFit/>
            </a:bodyPr>
            <a:lstStyle/>
            <a:p>
              <a:endParaRPr lang="fr-FR" sz="2400"/>
            </a:p>
          </p:txBody>
        </p:sp>
        <p:sp>
          <p:nvSpPr>
            <p:cNvPr id="136" name="Freeform 14"/>
            <p:cNvSpPr>
              <a:spLocks/>
            </p:cNvSpPr>
            <p:nvPr/>
          </p:nvSpPr>
          <p:spPr bwMode="auto">
            <a:xfrm>
              <a:off x="4217988" y="4338638"/>
              <a:ext cx="1370012" cy="519112"/>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a:p>
          </p:txBody>
        </p:sp>
        <p:sp>
          <p:nvSpPr>
            <p:cNvPr id="137" name="Text Box 15"/>
            <p:cNvSpPr txBox="1">
              <a:spLocks noChangeArrowheads="1"/>
            </p:cNvSpPr>
            <p:nvPr/>
          </p:nvSpPr>
          <p:spPr bwMode="auto">
            <a:xfrm>
              <a:off x="4395788" y="4086225"/>
              <a:ext cx="406426" cy="316872"/>
            </a:xfrm>
            <a:prstGeom prst="rect">
              <a:avLst/>
            </a:prstGeom>
            <a:noFill/>
            <a:ln w="9525">
              <a:noFill/>
              <a:miter lim="800000"/>
              <a:headEnd/>
              <a:tailEnd/>
            </a:ln>
          </p:spPr>
          <p:txBody>
            <a:bodyPr wrap="none">
              <a:spAutoFit/>
            </a:bodyPr>
            <a:lstStyle/>
            <a:p>
              <a:r>
                <a:rPr lang="en-US" sz="3200" i="1" dirty="0">
                  <a:solidFill>
                    <a:srgbClr val="FF0000"/>
                  </a:solidFill>
                </a:rPr>
                <a:t>I(t)</a:t>
              </a:r>
            </a:p>
          </p:txBody>
        </p:sp>
        <p:sp>
          <p:nvSpPr>
            <p:cNvPr id="138" name="Line 16"/>
            <p:cNvSpPr>
              <a:spLocks noChangeShapeType="1"/>
            </p:cNvSpPr>
            <p:nvPr/>
          </p:nvSpPr>
          <p:spPr bwMode="auto">
            <a:xfrm>
              <a:off x="4160838" y="4630738"/>
              <a:ext cx="1527175" cy="0"/>
            </a:xfrm>
            <a:prstGeom prst="line">
              <a:avLst/>
            </a:prstGeom>
            <a:noFill/>
            <a:ln w="9525">
              <a:solidFill>
                <a:schemeClr val="tx1"/>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139" name="Object 19"/>
                <p:cNvSpPr txBox="1"/>
                <p:nvPr/>
              </p:nvSpPr>
              <p:spPr bwMode="auto">
                <a:xfrm>
                  <a:off x="3665556" y="4369371"/>
                  <a:ext cx="339725" cy="50641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oMath>
                    </m:oMathPara>
                  </a14:m>
                  <a:endParaRPr lang="zh-CN" altLang="en-US"/>
                </a:p>
              </p:txBody>
            </p:sp>
          </mc:Choice>
          <mc:Fallback>
            <p:sp>
              <p:nvSpPr>
                <p:cNvPr id="139" name="Object 19"/>
                <p:cNvSpPr txBox="1">
                  <a:spLocks noRot="1" noChangeAspect="1" noMove="1" noResize="1" noEditPoints="1" noAdjustHandles="1" noChangeArrowheads="1" noChangeShapeType="1" noTextEdit="1"/>
                </p:cNvSpPr>
                <p:nvPr/>
              </p:nvSpPr>
              <p:spPr bwMode="auto">
                <a:xfrm>
                  <a:off x="3665556" y="4369371"/>
                  <a:ext cx="339725" cy="506412"/>
                </a:xfrm>
                <a:prstGeom prst="rect">
                  <a:avLst/>
                </a:prstGeom>
                <a:blipFill>
                  <a:blip r:embed="rId7"/>
                  <a:stretch>
                    <a:fillRect/>
                  </a:stretch>
                </a:blipFill>
                <a:ln>
                  <a:noFill/>
                </a:ln>
              </p:spPr>
              <p:txBody>
                <a:bodyPr/>
                <a:lstStyle/>
                <a:p>
                  <a:r>
                    <a:rPr lang="zh-CN" altLang="en-US">
                      <a:noFill/>
                    </a:rPr>
                    <a:t> </a:t>
                  </a:r>
                </a:p>
              </p:txBody>
            </p:sp>
          </mc:Fallback>
        </mc:AlternateContent>
        <p:sp>
          <p:nvSpPr>
            <p:cNvPr id="140" name="Oval 80"/>
            <p:cNvSpPr>
              <a:spLocks noChangeArrowheads="1"/>
            </p:cNvSpPr>
            <p:nvPr/>
          </p:nvSpPr>
          <p:spPr bwMode="auto">
            <a:xfrm>
              <a:off x="6457950" y="4483100"/>
              <a:ext cx="360363" cy="360363"/>
            </a:xfrm>
            <a:prstGeom prst="ellipse">
              <a:avLst/>
            </a:prstGeom>
            <a:solidFill>
              <a:srgbClr val="FFFF00"/>
            </a:solidFill>
            <a:ln w="9525">
              <a:solidFill>
                <a:schemeClr val="tx1"/>
              </a:solidFill>
              <a:round/>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41" name="Object 81"/>
                <p:cNvSpPr txBox="1"/>
                <p:nvPr/>
              </p:nvSpPr>
              <p:spPr bwMode="auto">
                <a:xfrm>
                  <a:off x="5757863" y="4270375"/>
                  <a:ext cx="339725" cy="42862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𝜎</m:t>
                        </m:r>
                      </m:oMath>
                    </m:oMathPara>
                  </a14:m>
                  <a:endParaRPr lang="zh-CN" altLang="en-US"/>
                </a:p>
              </p:txBody>
            </p:sp>
          </mc:Choice>
          <mc:Fallback>
            <p:sp>
              <p:nvSpPr>
                <p:cNvPr id="141" name="Object 81"/>
                <p:cNvSpPr txBox="1">
                  <a:spLocks noRot="1" noChangeAspect="1" noMove="1" noResize="1" noEditPoints="1" noAdjustHandles="1" noChangeArrowheads="1" noChangeShapeType="1" noTextEdit="1"/>
                </p:cNvSpPr>
                <p:nvPr/>
              </p:nvSpPr>
              <p:spPr bwMode="auto">
                <a:xfrm>
                  <a:off x="5757863" y="4270375"/>
                  <a:ext cx="339725" cy="428625"/>
                </a:xfrm>
                <a:prstGeom prst="rect">
                  <a:avLst/>
                </a:prstGeom>
                <a:blipFill>
                  <a:blip r:embed="rId8"/>
                  <a:stretch>
                    <a:fillRect/>
                  </a:stretch>
                </a:blipFill>
                <a:ln>
                  <a:noFill/>
                </a:ln>
              </p:spPr>
              <p:txBody>
                <a:bodyPr/>
                <a:lstStyle/>
                <a:p>
                  <a:r>
                    <a:rPr lang="zh-CN" altLang="en-US">
                      <a:noFill/>
                    </a:rPr>
                    <a:t> </a:t>
                  </a:r>
                </a:p>
              </p:txBody>
            </p:sp>
          </mc:Fallback>
        </mc:AlternateContent>
        <p:sp>
          <p:nvSpPr>
            <p:cNvPr id="142" name="Line 82"/>
            <p:cNvSpPr>
              <a:spLocks noChangeShapeType="1"/>
            </p:cNvSpPr>
            <p:nvPr/>
          </p:nvSpPr>
          <p:spPr bwMode="auto">
            <a:xfrm flipV="1">
              <a:off x="5665788" y="4384675"/>
              <a:ext cx="0" cy="242888"/>
            </a:xfrm>
            <a:prstGeom prst="line">
              <a:avLst/>
            </a:prstGeom>
            <a:noFill/>
            <a:ln w="9525">
              <a:solidFill>
                <a:schemeClr val="accent2"/>
              </a:solidFill>
              <a:round/>
              <a:headEnd/>
              <a:tailEnd type="triangle" w="med" len="med"/>
            </a:ln>
          </p:spPr>
          <p:txBody>
            <a:bodyPr/>
            <a:lstStyle/>
            <a:p>
              <a:endParaRPr lang="en-US"/>
            </a:p>
          </p:txBody>
        </p:sp>
        <p:sp>
          <p:nvSpPr>
            <p:cNvPr id="143" name="Line 83"/>
            <p:cNvSpPr>
              <a:spLocks noChangeShapeType="1"/>
            </p:cNvSpPr>
            <p:nvPr/>
          </p:nvSpPr>
          <p:spPr bwMode="auto">
            <a:xfrm>
              <a:off x="5810250" y="3979863"/>
              <a:ext cx="647700" cy="503237"/>
            </a:xfrm>
            <a:prstGeom prst="line">
              <a:avLst/>
            </a:prstGeom>
            <a:noFill/>
            <a:ln w="57150">
              <a:solidFill>
                <a:schemeClr val="accent2"/>
              </a:solidFill>
              <a:round/>
              <a:headEnd/>
              <a:tailEnd type="triangle" w="med" len="med"/>
            </a:ln>
          </p:spPr>
          <p:txBody>
            <a:bodyPr/>
            <a:lstStyle/>
            <a:p>
              <a:endParaRPr lang="en-US"/>
            </a:p>
          </p:txBody>
        </p:sp>
        <p:sp>
          <p:nvSpPr>
            <p:cNvPr id="144" name="Text Box 84"/>
            <p:cNvSpPr txBox="1">
              <a:spLocks noChangeArrowheads="1"/>
            </p:cNvSpPr>
            <p:nvPr/>
          </p:nvSpPr>
          <p:spPr bwMode="auto">
            <a:xfrm>
              <a:off x="4081463" y="4987925"/>
              <a:ext cx="3297237" cy="461963"/>
            </a:xfrm>
            <a:prstGeom prst="rect">
              <a:avLst/>
            </a:prstGeom>
            <a:noFill/>
            <a:ln w="9525">
              <a:noFill/>
              <a:miter lim="800000"/>
              <a:headEnd/>
              <a:tailEnd/>
            </a:ln>
          </p:spPr>
          <p:txBody>
            <a:bodyPr wrap="none">
              <a:spAutoFit/>
            </a:bodyPr>
            <a:lstStyle/>
            <a:p>
              <a:r>
                <a:rPr lang="fr-CH" sz="2400" i="1">
                  <a:solidFill>
                    <a:schemeClr val="accent2"/>
                  </a:solidFill>
                </a:rPr>
                <a:t>Fluctuating input current</a:t>
              </a:r>
              <a:endParaRPr lang="fr-FR" sz="2400" i="1">
                <a:solidFill>
                  <a:schemeClr val="accent2"/>
                </a:solidFill>
              </a:endParaRPr>
            </a:p>
          </p:txBody>
        </p:sp>
      </p:grpSp>
      <p:sp>
        <p:nvSpPr>
          <p:cNvPr id="128" name="Freeform 127"/>
          <p:cNvSpPr/>
          <p:nvPr/>
        </p:nvSpPr>
        <p:spPr>
          <a:xfrm>
            <a:off x="8903368" y="7641726"/>
            <a:ext cx="5342021" cy="1034717"/>
          </a:xfrm>
          <a:custGeom>
            <a:avLst/>
            <a:gdLst>
              <a:gd name="connsiteX0" fmla="*/ 0 w 5342021"/>
              <a:gd name="connsiteY0" fmla="*/ 621632 h 1034717"/>
              <a:gd name="connsiteX1" fmla="*/ 312821 w 5342021"/>
              <a:gd name="connsiteY1" fmla="*/ 645695 h 1034717"/>
              <a:gd name="connsiteX2" fmla="*/ 481264 w 5342021"/>
              <a:gd name="connsiteY2" fmla="*/ 862264 h 1034717"/>
              <a:gd name="connsiteX3" fmla="*/ 794085 w 5342021"/>
              <a:gd name="connsiteY3" fmla="*/ 790074 h 1034717"/>
              <a:gd name="connsiteX4" fmla="*/ 1010653 w 5342021"/>
              <a:gd name="connsiteY4" fmla="*/ 1030706 h 1034717"/>
              <a:gd name="connsiteX5" fmla="*/ 1588169 w 5342021"/>
              <a:gd name="connsiteY5" fmla="*/ 814137 h 1034717"/>
              <a:gd name="connsiteX6" fmla="*/ 1997243 w 5342021"/>
              <a:gd name="connsiteY6" fmla="*/ 934453 h 1034717"/>
              <a:gd name="connsiteX7" fmla="*/ 2237874 w 5342021"/>
              <a:gd name="connsiteY7" fmla="*/ 669758 h 1034717"/>
              <a:gd name="connsiteX8" fmla="*/ 2574758 w 5342021"/>
              <a:gd name="connsiteY8" fmla="*/ 501316 h 1034717"/>
              <a:gd name="connsiteX9" fmla="*/ 2839453 w 5342021"/>
              <a:gd name="connsiteY9" fmla="*/ 212558 h 1034717"/>
              <a:gd name="connsiteX10" fmla="*/ 3152274 w 5342021"/>
              <a:gd name="connsiteY10" fmla="*/ 44116 h 1034717"/>
              <a:gd name="connsiteX11" fmla="*/ 3489158 w 5342021"/>
              <a:gd name="connsiteY11" fmla="*/ 477253 h 1034717"/>
              <a:gd name="connsiteX12" fmla="*/ 3729790 w 5342021"/>
              <a:gd name="connsiteY12" fmla="*/ 429127 h 1034717"/>
              <a:gd name="connsiteX13" fmla="*/ 3970421 w 5342021"/>
              <a:gd name="connsiteY13" fmla="*/ 501316 h 1034717"/>
              <a:gd name="connsiteX14" fmla="*/ 4307306 w 5342021"/>
              <a:gd name="connsiteY14" fmla="*/ 308811 h 1034717"/>
              <a:gd name="connsiteX15" fmla="*/ 4644190 w 5342021"/>
              <a:gd name="connsiteY15" fmla="*/ 501316 h 1034717"/>
              <a:gd name="connsiteX16" fmla="*/ 4908885 w 5342021"/>
              <a:gd name="connsiteY16" fmla="*/ 790074 h 1034717"/>
              <a:gd name="connsiteX17" fmla="*/ 5342021 w 5342021"/>
              <a:gd name="connsiteY17" fmla="*/ 886327 h 10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42021" h="1034717">
                <a:moveTo>
                  <a:pt x="0" y="621632"/>
                </a:moveTo>
                <a:lnTo>
                  <a:pt x="312821" y="645695"/>
                </a:lnTo>
                <a:cubicBezTo>
                  <a:pt x="393032" y="685800"/>
                  <a:pt x="401053" y="838201"/>
                  <a:pt x="481264" y="862264"/>
                </a:cubicBezTo>
                <a:cubicBezTo>
                  <a:pt x="561475" y="886327"/>
                  <a:pt x="705854" y="762000"/>
                  <a:pt x="794085" y="790074"/>
                </a:cubicBezTo>
                <a:cubicBezTo>
                  <a:pt x="882316" y="818148"/>
                  <a:pt x="878306" y="1026696"/>
                  <a:pt x="1010653" y="1030706"/>
                </a:cubicBezTo>
                <a:cubicBezTo>
                  <a:pt x="1143000" y="1034717"/>
                  <a:pt x="1423737" y="830179"/>
                  <a:pt x="1588169" y="814137"/>
                </a:cubicBezTo>
                <a:cubicBezTo>
                  <a:pt x="1752601" y="798095"/>
                  <a:pt x="1888959" y="958516"/>
                  <a:pt x="1997243" y="934453"/>
                </a:cubicBezTo>
                <a:cubicBezTo>
                  <a:pt x="2105527" y="910390"/>
                  <a:pt x="2141622" y="741948"/>
                  <a:pt x="2237874" y="669758"/>
                </a:cubicBezTo>
                <a:cubicBezTo>
                  <a:pt x="2334127" y="597569"/>
                  <a:pt x="2474495" y="577516"/>
                  <a:pt x="2574758" y="501316"/>
                </a:cubicBezTo>
                <a:cubicBezTo>
                  <a:pt x="2675021" y="425116"/>
                  <a:pt x="2743201" y="288758"/>
                  <a:pt x="2839453" y="212558"/>
                </a:cubicBezTo>
                <a:cubicBezTo>
                  <a:pt x="2935705" y="136358"/>
                  <a:pt x="3043990" y="0"/>
                  <a:pt x="3152274" y="44116"/>
                </a:cubicBezTo>
                <a:cubicBezTo>
                  <a:pt x="3260558" y="88232"/>
                  <a:pt x="3392905" y="413085"/>
                  <a:pt x="3489158" y="477253"/>
                </a:cubicBezTo>
                <a:cubicBezTo>
                  <a:pt x="3585411" y="541421"/>
                  <a:pt x="3649579" y="425116"/>
                  <a:pt x="3729790" y="429127"/>
                </a:cubicBezTo>
                <a:cubicBezTo>
                  <a:pt x="3810001" y="433138"/>
                  <a:pt x="3874169" y="521369"/>
                  <a:pt x="3970421" y="501316"/>
                </a:cubicBezTo>
                <a:cubicBezTo>
                  <a:pt x="4066673" y="481263"/>
                  <a:pt x="4195011" y="308811"/>
                  <a:pt x="4307306" y="308811"/>
                </a:cubicBezTo>
                <a:cubicBezTo>
                  <a:pt x="4419601" y="308811"/>
                  <a:pt x="4543927" y="421106"/>
                  <a:pt x="4644190" y="501316"/>
                </a:cubicBezTo>
                <a:cubicBezTo>
                  <a:pt x="4744453" y="581526"/>
                  <a:pt x="4792580" y="725906"/>
                  <a:pt x="4908885" y="790074"/>
                </a:cubicBezTo>
                <a:cubicBezTo>
                  <a:pt x="5025190" y="854243"/>
                  <a:pt x="5183605" y="870285"/>
                  <a:pt x="5342021" y="88632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0" name="Straight Arrow Connector 129"/>
          <p:cNvCxnSpPr/>
          <p:nvPr/>
        </p:nvCxnSpPr>
        <p:spPr>
          <a:xfrm>
            <a:off x="7579895" y="2836638"/>
            <a:ext cx="4903035" cy="6856"/>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p:cNvSpPr>
            <a:spLocks noChangeArrowheads="1"/>
          </p:cNvSpPr>
          <p:nvPr/>
        </p:nvSpPr>
        <p:spPr bwMode="auto">
          <a:xfrm>
            <a:off x="82529" y="-47822"/>
            <a:ext cx="21607463" cy="12152315"/>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53"/>
          <p:cNvGrpSpPr>
            <a:grpSpLocks/>
          </p:cNvGrpSpPr>
          <p:nvPr/>
        </p:nvGrpSpPr>
        <p:grpSpPr bwMode="auto">
          <a:xfrm>
            <a:off x="1275441" y="2886175"/>
            <a:ext cx="6107109" cy="2874922"/>
            <a:chOff x="3012" y="3134"/>
            <a:chExt cx="2181" cy="1022"/>
          </a:xfrm>
        </p:grpSpPr>
        <p:sp>
          <p:nvSpPr>
            <p:cNvPr id="22546" name="Text Box 54"/>
            <p:cNvSpPr txBox="1">
              <a:spLocks noChangeArrowheads="1"/>
            </p:cNvSpPr>
            <p:nvPr/>
          </p:nvSpPr>
          <p:spPr bwMode="auto">
            <a:xfrm>
              <a:off x="3014" y="3134"/>
              <a:ext cx="131" cy="312"/>
            </a:xfrm>
            <a:prstGeom prst="rect">
              <a:avLst/>
            </a:prstGeom>
            <a:noFill/>
            <a:ln w="9525">
              <a:noFill/>
              <a:miter lim="800000"/>
              <a:headEnd/>
              <a:tailEnd/>
            </a:ln>
          </p:spPr>
          <p:txBody>
            <a:bodyPr wrap="none">
              <a:spAutoFit/>
            </a:bodyPr>
            <a:lstStyle/>
            <a:p>
              <a:r>
                <a:rPr lang="fr-CH" sz="5100" i="1" dirty="0"/>
                <a:t>I</a:t>
              </a:r>
              <a:endParaRPr lang="fr-FR" sz="5100" i="1" dirty="0"/>
            </a:p>
          </p:txBody>
        </p:sp>
        <p:sp>
          <p:nvSpPr>
            <p:cNvPr id="22547" name="Line 55"/>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22548" name="Line 56"/>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22549" name="Freeform 57"/>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22550" name="Line 58"/>
            <p:cNvSpPr>
              <a:spLocks noChangeShapeType="1"/>
            </p:cNvSpPr>
            <p:nvPr/>
          </p:nvSpPr>
          <p:spPr bwMode="auto">
            <a:xfrm>
              <a:off x="3242" y="3657"/>
              <a:ext cx="1860" cy="0"/>
            </a:xfrm>
            <a:prstGeom prst="line">
              <a:avLst/>
            </a:prstGeom>
            <a:noFill/>
            <a:ln w="952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22533" name="Object 59"/>
                <p:cNvSpPr txBox="1"/>
                <p:nvPr/>
              </p:nvSpPr>
              <p:spPr bwMode="auto">
                <a:xfrm>
                  <a:off x="3012" y="3475"/>
                  <a:ext cx="178" cy="268"/>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22533" name="Object 59"/>
                <p:cNvSpPr txBox="1">
                  <a:spLocks noRot="1" noChangeAspect="1" noMove="1" noResize="1" noEditPoints="1" noAdjustHandles="1" noChangeArrowheads="1" noChangeShapeType="1" noTextEdit="1"/>
                </p:cNvSpPr>
                <p:nvPr/>
              </p:nvSpPr>
              <p:spPr bwMode="auto">
                <a:xfrm>
                  <a:off x="3012" y="3475"/>
                  <a:ext cx="178" cy="268"/>
                </a:xfrm>
                <a:prstGeom prst="rect">
                  <a:avLst/>
                </a:prstGeom>
                <a:blipFill>
                  <a:blip r:embed="rId3"/>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2530" name="Object 61"/>
              <p:cNvSpPr txBox="1"/>
              <p:nvPr/>
            </p:nvSpPr>
            <p:spPr bwMode="auto">
              <a:xfrm>
                <a:off x="5716976" y="3476913"/>
                <a:ext cx="1286696" cy="751081"/>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22530" name="Object 61"/>
              <p:cNvSpPr txBox="1">
                <a:spLocks noRot="1" noChangeAspect="1" noMove="1" noResize="1" noEditPoints="1" noAdjustHandles="1" noChangeArrowheads="1" noChangeShapeType="1" noTextEdit="1"/>
              </p:cNvSpPr>
              <p:nvPr/>
            </p:nvSpPr>
            <p:spPr bwMode="auto">
              <a:xfrm>
                <a:off x="5716976" y="3476913"/>
                <a:ext cx="1286696" cy="75108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531" name="Object 64"/>
              <p:cNvSpPr txBox="1"/>
              <p:nvPr/>
            </p:nvSpPr>
            <p:spPr bwMode="auto">
              <a:xfrm>
                <a:off x="4831669" y="6332143"/>
                <a:ext cx="5461888" cy="1403704"/>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𝜏</m:t>
                          </m:r>
                        </m:e>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22531" name="Object 64"/>
              <p:cNvSpPr txBox="1">
                <a:spLocks noRot="1" noChangeAspect="1" noMove="1" noResize="1" noEditPoints="1" noAdjustHandles="1" noChangeArrowheads="1" noChangeShapeType="1" noTextEdit="1"/>
              </p:cNvSpPr>
              <p:nvPr/>
            </p:nvSpPr>
            <p:spPr bwMode="auto">
              <a:xfrm>
                <a:off x="4831669" y="6332143"/>
                <a:ext cx="5461888" cy="1403704"/>
              </a:xfrm>
              <a:prstGeom prst="rect">
                <a:avLst/>
              </a:prstGeom>
              <a:blipFill>
                <a:blip r:embed="rId5"/>
                <a:stretch>
                  <a:fillRect/>
                </a:stretch>
              </a:blipFill>
              <a:ln>
                <a:noFill/>
              </a:ln>
            </p:spPr>
            <p:txBody>
              <a:bodyPr/>
              <a:lstStyle/>
              <a:p>
                <a:r>
                  <a:rPr lang="zh-CN" altLang="en-US">
                    <a:noFill/>
                  </a:rPr>
                  <a:t> </a:t>
                </a:r>
              </a:p>
            </p:txBody>
          </p:sp>
        </mc:Fallback>
      </mc:AlternateContent>
      <p:sp>
        <p:nvSpPr>
          <p:cNvPr id="22536" name="Line 65"/>
          <p:cNvSpPr>
            <a:spLocks noChangeShapeType="1"/>
          </p:cNvSpPr>
          <p:nvPr/>
        </p:nvSpPr>
        <p:spPr bwMode="auto">
          <a:xfrm flipH="1" flipV="1">
            <a:off x="9783380" y="7339210"/>
            <a:ext cx="172560" cy="638558"/>
          </a:xfrm>
          <a:prstGeom prst="line">
            <a:avLst/>
          </a:prstGeom>
          <a:noFill/>
          <a:ln w="9525">
            <a:solidFill>
              <a:srgbClr val="FF0000"/>
            </a:solidFill>
            <a:round/>
            <a:headEnd/>
            <a:tailEnd type="triangle" w="med" len="med"/>
          </a:ln>
        </p:spPr>
        <p:txBody>
          <a:bodyPr lIns="192911" tIns="96455" rIns="192911" bIns="96455"/>
          <a:lstStyle/>
          <a:p>
            <a:endParaRPr lang="en-US"/>
          </a:p>
        </p:txBody>
      </p:sp>
      <mc:AlternateContent xmlns:mc="http://schemas.openxmlformats.org/markup-compatibility/2006">
        <mc:Choice xmlns:a14="http://schemas.microsoft.com/office/drawing/2010/main" Requires="a14">
          <p:sp>
            <p:nvSpPr>
              <p:cNvPr id="260164" name="Object 68"/>
              <p:cNvSpPr txBox="1"/>
              <p:nvPr/>
            </p:nvSpPr>
            <p:spPr bwMode="auto">
              <a:xfrm>
                <a:off x="9273204" y="8118421"/>
                <a:ext cx="3023070" cy="751081"/>
              </a:xfrm>
              <a:prstGeom prst="rect">
                <a:avLst/>
              </a:prstGeom>
              <a:no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𝑛𝑜𝑖𝑠𝑒</m:t>
                              </m:r>
                            </m:sub>
                          </m:sSub>
                        </m:e>
                      </m:d>
                    </m:oMath>
                  </m:oMathPara>
                </a14:m>
                <a:endParaRPr lang="zh-CN" altLang="en-US"/>
              </a:p>
            </p:txBody>
          </p:sp>
        </mc:Choice>
        <mc:Fallback>
          <p:sp>
            <p:nvSpPr>
              <p:cNvPr id="260164" name="Object 68"/>
              <p:cNvSpPr txBox="1">
                <a:spLocks noRot="1" noChangeAspect="1" noMove="1" noResize="1" noEditPoints="1" noAdjustHandles="1" noChangeArrowheads="1" noChangeShapeType="1" noTextEdit="1"/>
              </p:cNvSpPr>
              <p:nvPr/>
            </p:nvSpPr>
            <p:spPr bwMode="auto">
              <a:xfrm>
                <a:off x="9273204" y="8118421"/>
                <a:ext cx="3023070" cy="751081"/>
              </a:xfrm>
              <a:prstGeom prst="rect">
                <a:avLst/>
              </a:prstGeom>
              <a:blipFill>
                <a:blip r:embed="rId6"/>
                <a:stretch>
                  <a:fillRect/>
                </a:stretch>
              </a:blipFill>
              <a:ln>
                <a:noFill/>
              </a:ln>
            </p:spPr>
            <p:txBody>
              <a:bodyPr/>
              <a:lstStyle/>
              <a:p>
                <a:r>
                  <a:rPr lang="zh-CN" altLang="en-US">
                    <a:noFill/>
                  </a:rPr>
                  <a:t> </a:t>
                </a:r>
              </a:p>
            </p:txBody>
          </p:sp>
        </mc:Fallback>
      </mc:AlternateContent>
      <p:sp>
        <p:nvSpPr>
          <p:cNvPr id="22537" name="Oval 70"/>
          <p:cNvSpPr>
            <a:spLocks noChangeArrowheads="1"/>
          </p:cNvSpPr>
          <p:nvPr/>
        </p:nvSpPr>
        <p:spPr bwMode="auto">
          <a:xfrm>
            <a:off x="10293557" y="3524734"/>
            <a:ext cx="851545" cy="638558"/>
          </a:xfrm>
          <a:prstGeom prst="ellipse">
            <a:avLst/>
          </a:prstGeom>
          <a:solidFill>
            <a:srgbClr val="FFFF00"/>
          </a:solidFill>
          <a:ln w="38100">
            <a:solidFill>
              <a:srgbClr val="FF0000"/>
            </a:solidFill>
            <a:round/>
            <a:headEnd/>
            <a:tailEnd/>
          </a:ln>
        </p:spPr>
        <p:txBody>
          <a:bodyPr wrap="none" lIns="192911" tIns="96455" rIns="192911" bIns="96455" anchor="ctr"/>
          <a:lstStyle/>
          <a:p>
            <a:endParaRPr lang="en-US"/>
          </a:p>
        </p:txBody>
      </p:sp>
      <p:sp>
        <p:nvSpPr>
          <p:cNvPr id="22538" name="Line 71"/>
          <p:cNvSpPr>
            <a:spLocks noChangeShapeType="1"/>
          </p:cNvSpPr>
          <p:nvPr/>
        </p:nvSpPr>
        <p:spPr bwMode="auto">
          <a:xfrm>
            <a:off x="7228749" y="3651321"/>
            <a:ext cx="3233617" cy="129400"/>
          </a:xfrm>
          <a:prstGeom prst="line">
            <a:avLst/>
          </a:prstGeom>
          <a:noFill/>
          <a:ln w="57150">
            <a:solidFill>
              <a:schemeClr val="tx1"/>
            </a:solidFill>
            <a:round/>
            <a:headEnd/>
            <a:tailEnd type="triangle" w="med" len="med"/>
          </a:ln>
        </p:spPr>
        <p:txBody>
          <a:bodyPr lIns="192911" tIns="96455" rIns="192911" bIns="96455"/>
          <a:lstStyle/>
          <a:p>
            <a:endParaRPr lang="en-US"/>
          </a:p>
        </p:txBody>
      </p:sp>
      <p:sp>
        <p:nvSpPr>
          <p:cNvPr id="22539" name="Text Box 72"/>
          <p:cNvSpPr txBox="1">
            <a:spLocks noChangeArrowheads="1"/>
          </p:cNvSpPr>
          <p:nvPr/>
        </p:nvSpPr>
        <p:spPr bwMode="auto">
          <a:xfrm>
            <a:off x="2974778" y="2092899"/>
            <a:ext cx="7535392" cy="1071957"/>
          </a:xfrm>
          <a:prstGeom prst="rect">
            <a:avLst/>
          </a:prstGeom>
          <a:noFill/>
          <a:ln w="9525">
            <a:noFill/>
            <a:miter lim="800000"/>
            <a:headEnd/>
            <a:tailEnd/>
          </a:ln>
        </p:spPr>
        <p:txBody>
          <a:bodyPr wrap="none" lIns="192911" tIns="96455" rIns="192911" bIns="96455">
            <a:spAutoFit/>
          </a:bodyPr>
          <a:lstStyle/>
          <a:p>
            <a:r>
              <a:rPr lang="fr-CH"/>
              <a:t>effective noise current</a:t>
            </a:r>
            <a:endParaRPr lang="fr-FR"/>
          </a:p>
        </p:txBody>
      </p:sp>
      <p:sp>
        <p:nvSpPr>
          <p:cNvPr id="22541" name="Line 87"/>
          <p:cNvSpPr>
            <a:spLocks noChangeShapeType="1"/>
          </p:cNvSpPr>
          <p:nvPr/>
        </p:nvSpPr>
        <p:spPr bwMode="auto">
          <a:xfrm>
            <a:off x="13695981" y="5566998"/>
            <a:ext cx="6467234"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2542" name="Line 88"/>
          <p:cNvSpPr>
            <a:spLocks noChangeShapeType="1"/>
          </p:cNvSpPr>
          <p:nvPr/>
        </p:nvSpPr>
        <p:spPr bwMode="auto">
          <a:xfrm flipV="1">
            <a:off x="13695982" y="2759590"/>
            <a:ext cx="0" cy="2807409"/>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0185" name="Freeform 89"/>
          <p:cNvSpPr>
            <a:spLocks/>
          </p:cNvSpPr>
          <p:nvPr/>
        </p:nvSpPr>
        <p:spPr bwMode="auto">
          <a:xfrm>
            <a:off x="13695981" y="3676638"/>
            <a:ext cx="4321493" cy="1890360"/>
          </a:xfrm>
          <a:custGeom>
            <a:avLst/>
            <a:gdLst>
              <a:gd name="T0" fmla="*/ 0 w 960"/>
              <a:gd name="T1" fmla="*/ 2147483647 h 672"/>
              <a:gd name="T2" fmla="*/ 2147483647 w 960"/>
              <a:gd name="T3" fmla="*/ 2147483647 h 672"/>
              <a:gd name="T4" fmla="*/ 2147483647 w 960"/>
              <a:gd name="T5" fmla="*/ 2147483647 h 672"/>
              <a:gd name="T6" fmla="*/ 2147483647 w 960"/>
              <a:gd name="T7" fmla="*/ 2147483647 h 672"/>
              <a:gd name="T8" fmla="*/ 2147483647 w 960"/>
              <a:gd name="T9" fmla="*/ 2147483647 h 672"/>
              <a:gd name="T10" fmla="*/ 2147483647 w 960"/>
              <a:gd name="T11" fmla="*/ 2147483647 h 672"/>
              <a:gd name="T12" fmla="*/ 2147483647 w 960"/>
              <a:gd name="T13" fmla="*/ 2147483647 h 672"/>
              <a:gd name="T14" fmla="*/ 2147483647 w 960"/>
              <a:gd name="T15" fmla="*/ 2147483647 h 672"/>
              <a:gd name="T16" fmla="*/ 2147483647 w 960"/>
              <a:gd name="T17" fmla="*/ 2147483647 h 672"/>
              <a:gd name="T18" fmla="*/ 2147483647 w 960"/>
              <a:gd name="T19" fmla="*/ 2147483647 h 672"/>
              <a:gd name="T20" fmla="*/ 2147483647 w 96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672"/>
              <a:gd name="T35" fmla="*/ 960 w 96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672">
                <a:moveTo>
                  <a:pt x="0" y="672"/>
                </a:moveTo>
                <a:cubicBezTo>
                  <a:pt x="36" y="644"/>
                  <a:pt x="72" y="616"/>
                  <a:pt x="96" y="576"/>
                </a:cubicBezTo>
                <a:cubicBezTo>
                  <a:pt x="120" y="536"/>
                  <a:pt x="120" y="456"/>
                  <a:pt x="144" y="432"/>
                </a:cubicBezTo>
                <a:cubicBezTo>
                  <a:pt x="168" y="408"/>
                  <a:pt x="200" y="448"/>
                  <a:pt x="240" y="432"/>
                </a:cubicBezTo>
                <a:cubicBezTo>
                  <a:pt x="280" y="416"/>
                  <a:pt x="352" y="376"/>
                  <a:pt x="384" y="336"/>
                </a:cubicBezTo>
                <a:cubicBezTo>
                  <a:pt x="416" y="296"/>
                  <a:pt x="400" y="208"/>
                  <a:pt x="432" y="192"/>
                </a:cubicBezTo>
                <a:cubicBezTo>
                  <a:pt x="464" y="176"/>
                  <a:pt x="544" y="240"/>
                  <a:pt x="576" y="240"/>
                </a:cubicBezTo>
                <a:cubicBezTo>
                  <a:pt x="608" y="240"/>
                  <a:pt x="600" y="200"/>
                  <a:pt x="624" y="192"/>
                </a:cubicBezTo>
                <a:cubicBezTo>
                  <a:pt x="648" y="184"/>
                  <a:pt x="688" y="208"/>
                  <a:pt x="720" y="192"/>
                </a:cubicBezTo>
                <a:cubicBezTo>
                  <a:pt x="752" y="176"/>
                  <a:pt x="776" y="128"/>
                  <a:pt x="816" y="96"/>
                </a:cubicBezTo>
                <a:cubicBezTo>
                  <a:pt x="856" y="64"/>
                  <a:pt x="936" y="16"/>
                  <a:pt x="960" y="0"/>
                </a:cubicBezTo>
              </a:path>
            </a:pathLst>
          </a:custGeom>
          <a:noFill/>
          <a:ln w="9525">
            <a:solidFill>
              <a:schemeClr val="accent2"/>
            </a:solidFill>
            <a:round/>
            <a:headEnd/>
            <a:tailEnd/>
          </a:ln>
        </p:spPr>
        <p:txBody>
          <a:bodyPr wrap="none" lIns="192911" tIns="96455" rIns="192911" bIns="96455" anchor="ctr"/>
          <a:lstStyle/>
          <a:p>
            <a:endParaRPr lang="en-US"/>
          </a:p>
        </p:txBody>
      </p:sp>
      <p:sp>
        <p:nvSpPr>
          <p:cNvPr id="22544" name="Line 90"/>
          <p:cNvSpPr>
            <a:spLocks noChangeShapeType="1"/>
          </p:cNvSpPr>
          <p:nvPr/>
        </p:nvSpPr>
        <p:spPr bwMode="auto">
          <a:xfrm>
            <a:off x="13527174" y="3651320"/>
            <a:ext cx="5953307" cy="0"/>
          </a:xfrm>
          <a:prstGeom prst="line">
            <a:avLst/>
          </a:prstGeom>
          <a:noFill/>
          <a:ln w="38100">
            <a:solidFill>
              <a:schemeClr val="tx1"/>
            </a:solidFill>
            <a:prstDash val="dash"/>
            <a:round/>
            <a:headEnd/>
            <a:tailEnd/>
          </a:ln>
        </p:spPr>
        <p:txBody>
          <a:bodyPr lIns="192911" tIns="96455" rIns="192911" bIns="96455"/>
          <a:lstStyle/>
          <a:p>
            <a:endParaRPr lang="en-US"/>
          </a:p>
        </p:txBody>
      </p:sp>
      <p:sp>
        <p:nvSpPr>
          <p:cNvPr id="22545" name="Text Box 91"/>
          <p:cNvSpPr txBox="1">
            <a:spLocks noChangeArrowheads="1"/>
          </p:cNvSpPr>
          <p:nvPr/>
        </p:nvSpPr>
        <p:spPr bwMode="auto">
          <a:xfrm>
            <a:off x="15226511" y="4500857"/>
            <a:ext cx="1370628" cy="979624"/>
          </a:xfrm>
          <a:prstGeom prst="rect">
            <a:avLst/>
          </a:prstGeom>
          <a:noFill/>
          <a:ln w="9525">
            <a:noFill/>
            <a:miter lim="800000"/>
            <a:headEnd/>
            <a:tailEnd/>
          </a:ln>
        </p:spPr>
        <p:txBody>
          <a:bodyPr wrap="none" lIns="192911" tIns="96455" rIns="192911" bIns="96455">
            <a:spAutoFit/>
          </a:bodyPr>
          <a:lstStyle/>
          <a:p>
            <a:r>
              <a:rPr lang="fr-CH" sz="5100" i="1" dirty="0">
                <a:solidFill>
                  <a:schemeClr val="accent2"/>
                </a:solidFill>
              </a:rPr>
              <a:t>u(t)</a:t>
            </a:r>
            <a:endParaRPr lang="fr-FR" sz="5100" i="1" dirty="0">
              <a:solidFill>
                <a:schemeClr val="accent2"/>
              </a:solidFill>
            </a:endParaRPr>
          </a:p>
        </p:txBody>
      </p:sp>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4800" dirty="0">
                <a:solidFill>
                  <a:srgbClr val="FF0000"/>
                </a:solidFill>
                <a:latin typeface="Impact" charset="0"/>
                <a:ea typeface="ＭＳ Ｐゴシック" charset="0"/>
                <a:cs typeface="Impact" charset="0"/>
              </a:rPr>
              <a:t>7</a:t>
            </a:r>
            <a:r>
              <a:rPr kumimoji="0" lang="en-US" sz="48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lang="en-US" sz="4800" dirty="0">
                <a:solidFill>
                  <a:srgbClr val="FF0000"/>
                </a:solidFill>
                <a:latin typeface="Impact" charset="0"/>
                <a:ea typeface="ＭＳ Ｐゴシック" charset="0"/>
                <a:cs typeface="Impact" charset="0"/>
              </a:rPr>
              <a:t>. Stochastic leaky integrate-and-fire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4" name="Straight Connector 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3350" name="Object 64"/>
              <p:cNvSpPr txBox="1"/>
              <p:nvPr/>
            </p:nvSpPr>
            <p:spPr bwMode="auto">
              <a:xfrm>
                <a:off x="4734897" y="9780428"/>
                <a:ext cx="6353175" cy="903287"/>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𝐼𝐹𝑢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𝜗</m:t>
                      </m:r>
                      <m:r>
                        <a:rPr lang="zh-CN" altLang="en-US" i="1">
                          <a:solidFill>
                            <a:srgbClr val="000000"/>
                          </a:solidFill>
                          <a:latin typeface="Cambria Math" panose="02040503050406030204" pitchFamily="18" charset="0"/>
                        </a:rPr>
                        <m:t>𝑇𝐻𝐸𝑁𝑢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oMath>
                  </m:oMathPara>
                </a14:m>
                <a:endParaRPr lang="zh-CN" altLang="en-US"/>
              </a:p>
            </p:txBody>
          </p:sp>
        </mc:Choice>
        <mc:Fallback>
          <p:sp>
            <p:nvSpPr>
              <p:cNvPr id="313350" name="Object 64"/>
              <p:cNvSpPr txBox="1">
                <a:spLocks noRot="1" noChangeAspect="1" noMove="1" noResize="1" noEditPoints="1" noAdjustHandles="1" noChangeArrowheads="1" noChangeShapeType="1" noTextEdit="1"/>
              </p:cNvSpPr>
              <p:nvPr/>
            </p:nvSpPr>
            <p:spPr bwMode="auto">
              <a:xfrm>
                <a:off x="4734897" y="9780428"/>
                <a:ext cx="6353175" cy="903287"/>
              </a:xfrm>
              <a:prstGeom prst="rect">
                <a:avLst/>
              </a:prstGeom>
              <a:blipFill>
                <a:blip r:embed="rId7"/>
                <a:stretch>
                  <a:fillRect/>
                </a:stretch>
              </a:blipFill>
              <a:ln>
                <a:noFill/>
              </a:ln>
            </p:spPr>
            <p:txBody>
              <a:bodyPr/>
              <a:lstStyle/>
              <a:p>
                <a:r>
                  <a:rPr lang="zh-CN" altLang="en-US">
                    <a:noFill/>
                  </a:rPr>
                  <a:t> </a:t>
                </a:r>
              </a:p>
            </p:txBody>
          </p:sp>
        </mc:Fallback>
      </mc:AlternateContent>
      <p:sp>
        <p:nvSpPr>
          <p:cNvPr id="27" name="TextBox 26"/>
          <p:cNvSpPr txBox="1"/>
          <p:nvPr/>
        </p:nvSpPr>
        <p:spPr>
          <a:xfrm>
            <a:off x="14132542" y="7339210"/>
            <a:ext cx="5347939" cy="3600986"/>
          </a:xfrm>
          <a:prstGeom prst="rect">
            <a:avLst/>
          </a:prstGeom>
          <a:noFill/>
        </p:spPr>
        <p:txBody>
          <a:bodyPr wrap="none" rtlCol="0">
            <a:spAutoFit/>
          </a:bodyPr>
          <a:lstStyle/>
          <a:p>
            <a:r>
              <a:rPr lang="en-US" dirty="0"/>
              <a:t>noisy input/</a:t>
            </a:r>
          </a:p>
          <a:p>
            <a:r>
              <a:rPr lang="en-US" dirty="0"/>
              <a:t>diffusive noise/</a:t>
            </a:r>
          </a:p>
          <a:p>
            <a:r>
              <a:rPr lang="en-US" dirty="0"/>
              <a:t>stochastic spike</a:t>
            </a:r>
          </a:p>
          <a:p>
            <a:r>
              <a:rPr lang="en-US" dirty="0"/>
              <a:t>arrival</a:t>
            </a:r>
          </a:p>
        </p:txBody>
      </p:sp>
      <p:sp>
        <p:nvSpPr>
          <p:cNvPr id="28" name="TextBox 27"/>
          <p:cNvSpPr txBox="1"/>
          <p:nvPr/>
        </p:nvSpPr>
        <p:spPr>
          <a:xfrm>
            <a:off x="1025523" y="6369714"/>
            <a:ext cx="1242648" cy="969496"/>
          </a:xfrm>
          <a:prstGeom prst="rect">
            <a:avLst/>
          </a:prstGeom>
          <a:noFill/>
        </p:spPr>
        <p:txBody>
          <a:bodyPr wrap="none" rtlCol="0">
            <a:spAutoFit/>
          </a:bodyPr>
          <a:lstStyle/>
          <a:p>
            <a:r>
              <a:rPr lang="en-US" dirty="0"/>
              <a:t>LIF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8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1" name="Line 87"/>
          <p:cNvSpPr>
            <a:spLocks noChangeShapeType="1"/>
          </p:cNvSpPr>
          <p:nvPr/>
        </p:nvSpPr>
        <p:spPr bwMode="auto">
          <a:xfrm>
            <a:off x="13511565" y="5959643"/>
            <a:ext cx="6467234"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2544" name="Line 90"/>
          <p:cNvSpPr>
            <a:spLocks noChangeShapeType="1"/>
          </p:cNvSpPr>
          <p:nvPr/>
        </p:nvSpPr>
        <p:spPr bwMode="auto">
          <a:xfrm>
            <a:off x="13342758" y="4043965"/>
            <a:ext cx="5953307" cy="0"/>
          </a:xfrm>
          <a:prstGeom prst="line">
            <a:avLst/>
          </a:prstGeom>
          <a:noFill/>
          <a:ln w="38100">
            <a:solidFill>
              <a:schemeClr val="tx1"/>
            </a:solidFill>
            <a:prstDash val="dash"/>
            <a:round/>
            <a:headEnd/>
            <a:tailEnd/>
          </a:ln>
        </p:spPr>
        <p:txBody>
          <a:bodyPr lIns="192911" tIns="96455" rIns="192911" bIns="96455"/>
          <a:lstStyle/>
          <a:p>
            <a:endParaRPr lang="en-US"/>
          </a:p>
        </p:txBody>
      </p:sp>
      <p:sp>
        <p:nvSpPr>
          <p:cNvPr id="22545" name="Text Box 91"/>
          <p:cNvSpPr txBox="1">
            <a:spLocks noChangeArrowheads="1"/>
          </p:cNvSpPr>
          <p:nvPr/>
        </p:nvSpPr>
        <p:spPr bwMode="auto">
          <a:xfrm>
            <a:off x="15042095" y="4893502"/>
            <a:ext cx="1370628" cy="979624"/>
          </a:xfrm>
          <a:prstGeom prst="rect">
            <a:avLst/>
          </a:prstGeom>
          <a:noFill/>
          <a:ln w="9525">
            <a:noFill/>
            <a:miter lim="800000"/>
            <a:headEnd/>
            <a:tailEnd/>
          </a:ln>
        </p:spPr>
        <p:txBody>
          <a:bodyPr wrap="none" lIns="192911" tIns="96455" rIns="192911" bIns="96455">
            <a:spAutoFit/>
          </a:bodyPr>
          <a:lstStyle/>
          <a:p>
            <a:r>
              <a:rPr lang="fr-CH" sz="5100" i="1" dirty="0">
                <a:solidFill>
                  <a:schemeClr val="accent2"/>
                </a:solidFill>
              </a:rPr>
              <a:t>u(t)</a:t>
            </a:r>
            <a:endParaRPr lang="fr-FR" sz="5100" i="1" dirty="0">
              <a:solidFill>
                <a:schemeClr val="accent2"/>
              </a:solidFill>
            </a:endParaRPr>
          </a:p>
        </p:txBody>
      </p:sp>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4800" dirty="0">
                <a:solidFill>
                  <a:srgbClr val="FF0000"/>
                </a:solidFill>
                <a:latin typeface="Impact" charset="0"/>
                <a:ea typeface="ＭＳ Ｐゴシック" charset="0"/>
                <a:cs typeface="Impact" charset="0"/>
              </a:rPr>
              <a:t>7</a:t>
            </a:r>
            <a:r>
              <a:rPr kumimoji="0" lang="en-US" sz="48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lang="en-US" sz="4800" dirty="0">
                <a:solidFill>
                  <a:srgbClr val="FF0000"/>
                </a:solidFill>
                <a:latin typeface="Impact" charset="0"/>
                <a:ea typeface="ＭＳ Ｐゴシック" charset="0"/>
                <a:cs typeface="Impact" charset="0"/>
              </a:rPr>
              <a:t>. Stochastic leaky integrate-and-fire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4" name="Straight Connector 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990920" y="1434427"/>
            <a:ext cx="8915839" cy="1846659"/>
          </a:xfrm>
          <a:prstGeom prst="rect">
            <a:avLst/>
          </a:prstGeom>
          <a:noFill/>
        </p:spPr>
        <p:txBody>
          <a:bodyPr wrap="none" rtlCol="0">
            <a:spAutoFit/>
          </a:bodyPr>
          <a:lstStyle/>
          <a:p>
            <a:r>
              <a:rPr lang="en-US" dirty="0"/>
              <a:t>noisy input/ diffusive noise/</a:t>
            </a:r>
          </a:p>
          <a:p>
            <a:r>
              <a:rPr lang="en-US" dirty="0"/>
              <a:t>stochastic spike arrival</a:t>
            </a:r>
          </a:p>
        </p:txBody>
      </p:sp>
      <p:sp>
        <p:nvSpPr>
          <p:cNvPr id="29" name="Freeform 28"/>
          <p:cNvSpPr/>
          <p:nvPr/>
        </p:nvSpPr>
        <p:spPr>
          <a:xfrm>
            <a:off x="13603773" y="4427235"/>
            <a:ext cx="5534527" cy="1451810"/>
          </a:xfrm>
          <a:custGeom>
            <a:avLst/>
            <a:gdLst>
              <a:gd name="connsiteX0" fmla="*/ 0 w 5534527"/>
              <a:gd name="connsiteY0" fmla="*/ 1451810 h 1451810"/>
              <a:gd name="connsiteX1" fmla="*/ 216569 w 5534527"/>
              <a:gd name="connsiteY1" fmla="*/ 922421 h 1451810"/>
              <a:gd name="connsiteX2" fmla="*/ 673769 w 5534527"/>
              <a:gd name="connsiteY2" fmla="*/ 970547 h 1451810"/>
              <a:gd name="connsiteX3" fmla="*/ 721895 w 5534527"/>
              <a:gd name="connsiteY3" fmla="*/ 753978 h 1451810"/>
              <a:gd name="connsiteX4" fmla="*/ 818148 w 5534527"/>
              <a:gd name="connsiteY4" fmla="*/ 561473 h 1451810"/>
              <a:gd name="connsiteX5" fmla="*/ 1179095 w 5534527"/>
              <a:gd name="connsiteY5" fmla="*/ 753978 h 1451810"/>
              <a:gd name="connsiteX6" fmla="*/ 1299411 w 5534527"/>
              <a:gd name="connsiteY6" fmla="*/ 393031 h 1451810"/>
              <a:gd name="connsiteX7" fmla="*/ 1684422 w 5534527"/>
              <a:gd name="connsiteY7" fmla="*/ 489284 h 1451810"/>
              <a:gd name="connsiteX8" fmla="*/ 1780674 w 5534527"/>
              <a:gd name="connsiteY8" fmla="*/ 248652 h 1451810"/>
              <a:gd name="connsiteX9" fmla="*/ 2021306 w 5534527"/>
              <a:gd name="connsiteY9" fmla="*/ 537410 h 1451810"/>
              <a:gd name="connsiteX10" fmla="*/ 2189748 w 5534527"/>
              <a:gd name="connsiteY10" fmla="*/ 248652 h 1451810"/>
              <a:gd name="connsiteX11" fmla="*/ 2502569 w 5534527"/>
              <a:gd name="connsiteY11" fmla="*/ 537410 h 1451810"/>
              <a:gd name="connsiteX12" fmla="*/ 2695074 w 5534527"/>
              <a:gd name="connsiteY12" fmla="*/ 56147 h 1451810"/>
              <a:gd name="connsiteX13" fmla="*/ 2887579 w 5534527"/>
              <a:gd name="connsiteY13" fmla="*/ 224589 h 1451810"/>
              <a:gd name="connsiteX14" fmla="*/ 2983832 w 5534527"/>
              <a:gd name="connsiteY14" fmla="*/ 80210 h 1451810"/>
              <a:gd name="connsiteX15" fmla="*/ 3320716 w 5534527"/>
              <a:gd name="connsiteY15" fmla="*/ 417094 h 1451810"/>
              <a:gd name="connsiteX16" fmla="*/ 3392906 w 5534527"/>
              <a:gd name="connsiteY16" fmla="*/ 224589 h 1451810"/>
              <a:gd name="connsiteX17" fmla="*/ 3826043 w 5534527"/>
              <a:gd name="connsiteY17" fmla="*/ 513347 h 1451810"/>
              <a:gd name="connsiteX18" fmla="*/ 3850106 w 5534527"/>
              <a:gd name="connsiteY18" fmla="*/ 104273 h 1451810"/>
              <a:gd name="connsiteX19" fmla="*/ 4066674 w 5534527"/>
              <a:gd name="connsiteY19" fmla="*/ 344905 h 1451810"/>
              <a:gd name="connsiteX20" fmla="*/ 4355432 w 5534527"/>
              <a:gd name="connsiteY20" fmla="*/ 224589 h 1451810"/>
              <a:gd name="connsiteX21" fmla="*/ 4668253 w 5534527"/>
              <a:gd name="connsiteY21" fmla="*/ 465221 h 1451810"/>
              <a:gd name="connsiteX22" fmla="*/ 4908885 w 5534527"/>
              <a:gd name="connsiteY22" fmla="*/ 128336 h 1451810"/>
              <a:gd name="connsiteX23" fmla="*/ 5125453 w 5534527"/>
              <a:gd name="connsiteY23" fmla="*/ 272715 h 1451810"/>
              <a:gd name="connsiteX24" fmla="*/ 5269832 w 5534527"/>
              <a:gd name="connsiteY24" fmla="*/ 8021 h 1451810"/>
              <a:gd name="connsiteX25" fmla="*/ 5534527 w 5534527"/>
              <a:gd name="connsiteY25" fmla="*/ 320842 h 14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34527" h="1451810">
                <a:moveTo>
                  <a:pt x="0" y="1451810"/>
                </a:moveTo>
                <a:cubicBezTo>
                  <a:pt x="52137" y="1227220"/>
                  <a:pt x="104274" y="1002631"/>
                  <a:pt x="216569" y="922421"/>
                </a:cubicBezTo>
                <a:cubicBezTo>
                  <a:pt x="328864" y="842211"/>
                  <a:pt x="589548" y="998621"/>
                  <a:pt x="673769" y="970547"/>
                </a:cubicBezTo>
                <a:cubicBezTo>
                  <a:pt x="757990" y="942473"/>
                  <a:pt x="697832" y="822157"/>
                  <a:pt x="721895" y="753978"/>
                </a:cubicBezTo>
                <a:cubicBezTo>
                  <a:pt x="745958" y="685799"/>
                  <a:pt x="741948" y="561473"/>
                  <a:pt x="818148" y="561473"/>
                </a:cubicBezTo>
                <a:cubicBezTo>
                  <a:pt x="894348" y="561473"/>
                  <a:pt x="1098885" y="782052"/>
                  <a:pt x="1179095" y="753978"/>
                </a:cubicBezTo>
                <a:cubicBezTo>
                  <a:pt x="1259305" y="725904"/>
                  <a:pt x="1215190" y="437147"/>
                  <a:pt x="1299411" y="393031"/>
                </a:cubicBezTo>
                <a:cubicBezTo>
                  <a:pt x="1383632" y="348915"/>
                  <a:pt x="1604212" y="513347"/>
                  <a:pt x="1684422" y="489284"/>
                </a:cubicBezTo>
                <a:cubicBezTo>
                  <a:pt x="1764633" y="465221"/>
                  <a:pt x="1724527" y="240631"/>
                  <a:pt x="1780674" y="248652"/>
                </a:cubicBezTo>
                <a:cubicBezTo>
                  <a:pt x="1836821" y="256673"/>
                  <a:pt x="1953127" y="537410"/>
                  <a:pt x="2021306" y="537410"/>
                </a:cubicBezTo>
                <a:cubicBezTo>
                  <a:pt x="2089485" y="537410"/>
                  <a:pt x="2109538" y="248652"/>
                  <a:pt x="2189748" y="248652"/>
                </a:cubicBezTo>
                <a:cubicBezTo>
                  <a:pt x="2269958" y="248652"/>
                  <a:pt x="2418348" y="569494"/>
                  <a:pt x="2502569" y="537410"/>
                </a:cubicBezTo>
                <a:cubicBezTo>
                  <a:pt x="2586790" y="505326"/>
                  <a:pt x="2630906" y="108284"/>
                  <a:pt x="2695074" y="56147"/>
                </a:cubicBezTo>
                <a:cubicBezTo>
                  <a:pt x="2759242" y="4010"/>
                  <a:pt x="2839453" y="220579"/>
                  <a:pt x="2887579" y="224589"/>
                </a:cubicBezTo>
                <a:cubicBezTo>
                  <a:pt x="2935705" y="228599"/>
                  <a:pt x="2911643" y="48126"/>
                  <a:pt x="2983832" y="80210"/>
                </a:cubicBezTo>
                <a:cubicBezTo>
                  <a:pt x="3056021" y="112294"/>
                  <a:pt x="3252537" y="393031"/>
                  <a:pt x="3320716" y="417094"/>
                </a:cubicBezTo>
                <a:cubicBezTo>
                  <a:pt x="3388895" y="441157"/>
                  <a:pt x="3308685" y="208547"/>
                  <a:pt x="3392906" y="224589"/>
                </a:cubicBezTo>
                <a:cubicBezTo>
                  <a:pt x="3477127" y="240631"/>
                  <a:pt x="3749843" y="533400"/>
                  <a:pt x="3826043" y="513347"/>
                </a:cubicBezTo>
                <a:cubicBezTo>
                  <a:pt x="3902243" y="493294"/>
                  <a:pt x="3810001" y="132347"/>
                  <a:pt x="3850106" y="104273"/>
                </a:cubicBezTo>
                <a:cubicBezTo>
                  <a:pt x="3890211" y="76199"/>
                  <a:pt x="3982453" y="324852"/>
                  <a:pt x="4066674" y="344905"/>
                </a:cubicBezTo>
                <a:cubicBezTo>
                  <a:pt x="4150895" y="364958"/>
                  <a:pt x="4255169" y="204536"/>
                  <a:pt x="4355432" y="224589"/>
                </a:cubicBezTo>
                <a:cubicBezTo>
                  <a:pt x="4455695" y="244642"/>
                  <a:pt x="4576011" y="481263"/>
                  <a:pt x="4668253" y="465221"/>
                </a:cubicBezTo>
                <a:cubicBezTo>
                  <a:pt x="4760495" y="449179"/>
                  <a:pt x="4832685" y="160420"/>
                  <a:pt x="4908885" y="128336"/>
                </a:cubicBezTo>
                <a:cubicBezTo>
                  <a:pt x="4985085" y="96252"/>
                  <a:pt x="5065295" y="292767"/>
                  <a:pt x="5125453" y="272715"/>
                </a:cubicBezTo>
                <a:cubicBezTo>
                  <a:pt x="5185611" y="252663"/>
                  <a:pt x="5201653" y="0"/>
                  <a:pt x="5269832" y="8021"/>
                </a:cubicBezTo>
                <a:cubicBezTo>
                  <a:pt x="5338011" y="16042"/>
                  <a:pt x="5436269" y="168442"/>
                  <a:pt x="5534527" y="32084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12512842" y="6584375"/>
            <a:ext cx="8201284" cy="4062651"/>
          </a:xfrm>
          <a:prstGeom prst="rect">
            <a:avLst/>
          </a:prstGeom>
          <a:noFill/>
        </p:spPr>
        <p:txBody>
          <a:bodyPr wrap="none" rtlCol="0">
            <a:spAutoFit/>
          </a:bodyPr>
          <a:lstStyle/>
          <a:p>
            <a:r>
              <a:rPr lang="en-US" dirty="0" err="1"/>
              <a:t>subthreshold</a:t>
            </a:r>
            <a:r>
              <a:rPr lang="en-US" dirty="0"/>
              <a:t> regime:</a:t>
            </a:r>
          </a:p>
          <a:p>
            <a:r>
              <a:rPr lang="en-US" sz="4800" dirty="0"/>
              <a:t>  - firing driven by fluctuations</a:t>
            </a:r>
          </a:p>
          <a:p>
            <a:r>
              <a:rPr lang="en-US" sz="4800" dirty="0"/>
              <a:t>  - broad ISI distribution</a:t>
            </a:r>
          </a:p>
          <a:p>
            <a:r>
              <a:rPr lang="en-US" sz="4800" dirty="0"/>
              <a:t>  - </a:t>
            </a:r>
            <a:r>
              <a:rPr lang="en-US" sz="4800" i="1" dirty="0"/>
              <a:t>in vivo </a:t>
            </a:r>
            <a:r>
              <a:rPr lang="en-US" sz="4800" dirty="0"/>
              <a:t>like</a:t>
            </a:r>
          </a:p>
          <a:p>
            <a:r>
              <a:rPr lang="en-US" dirty="0"/>
              <a:t>  </a:t>
            </a:r>
          </a:p>
        </p:txBody>
      </p:sp>
      <p:pic>
        <p:nvPicPr>
          <p:cNvPr id="10" name="Picture 6" descr="PSTH2"/>
          <p:cNvPicPr>
            <a:picLocks noChangeAspect="1" noChangeArrowheads="1"/>
          </p:cNvPicPr>
          <p:nvPr/>
        </p:nvPicPr>
        <p:blipFill>
          <a:blip r:embed="rId3"/>
          <a:srcRect/>
          <a:stretch>
            <a:fillRect/>
          </a:stretch>
        </p:blipFill>
        <p:spPr bwMode="auto">
          <a:xfrm>
            <a:off x="2507786" y="6790185"/>
            <a:ext cx="7543854" cy="4346139"/>
          </a:xfrm>
          <a:prstGeom prst="rect">
            <a:avLst/>
          </a:prstGeom>
          <a:noFill/>
          <a:ln w="9525">
            <a:noFill/>
            <a:miter lim="800000"/>
            <a:headEnd/>
            <a:tailEnd/>
          </a:ln>
        </p:spPr>
      </p:pic>
      <p:pic>
        <p:nvPicPr>
          <p:cNvPr id="11" name="Picture 7" descr="u-subthresh"/>
          <p:cNvPicPr>
            <a:picLocks noChangeAspect="1" noChangeArrowheads="1"/>
          </p:cNvPicPr>
          <p:nvPr/>
        </p:nvPicPr>
        <p:blipFill>
          <a:blip r:embed="rId4"/>
          <a:srcRect/>
          <a:stretch>
            <a:fillRect/>
          </a:stretch>
        </p:blipFill>
        <p:spPr bwMode="auto">
          <a:xfrm>
            <a:off x="1828800" y="2075537"/>
            <a:ext cx="8166572" cy="4703395"/>
          </a:xfrm>
          <a:prstGeom prst="rect">
            <a:avLst/>
          </a:prstGeom>
          <a:noFill/>
          <a:ln w="9525">
            <a:noFill/>
            <a:miter lim="800000"/>
            <a:headEnd/>
            <a:tailEnd/>
          </a:ln>
        </p:spPr>
      </p:pic>
      <p:sp>
        <p:nvSpPr>
          <p:cNvPr id="12" name="Line 9"/>
          <p:cNvSpPr>
            <a:spLocks noChangeShapeType="1"/>
          </p:cNvSpPr>
          <p:nvPr/>
        </p:nvSpPr>
        <p:spPr bwMode="auto">
          <a:xfrm>
            <a:off x="6079019" y="2970082"/>
            <a:ext cx="1361719"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13" name="Line 10"/>
          <p:cNvSpPr>
            <a:spLocks noChangeShapeType="1"/>
          </p:cNvSpPr>
          <p:nvPr/>
        </p:nvSpPr>
        <p:spPr bwMode="auto">
          <a:xfrm>
            <a:off x="7782107" y="2970082"/>
            <a:ext cx="1020352" cy="0"/>
          </a:xfrm>
          <a:prstGeom prst="line">
            <a:avLst/>
          </a:prstGeom>
          <a:noFill/>
          <a:ln w="9525">
            <a:solidFill>
              <a:schemeClr val="accent2"/>
            </a:solidFill>
            <a:round/>
            <a:headEnd type="triangle" w="med" len="med"/>
            <a:tailEnd type="triangle" w="med" len="med"/>
          </a:ln>
        </p:spPr>
        <p:txBody>
          <a:bodyPr lIns="192911" tIns="96455" rIns="192911" bIns="96455"/>
          <a:lstStyle/>
          <a:p>
            <a:endParaRPr lang="en-US"/>
          </a:p>
        </p:txBody>
      </p:sp>
      <p:sp>
        <p:nvSpPr>
          <p:cNvPr id="14" name="Text Box 28"/>
          <p:cNvSpPr txBox="1">
            <a:spLocks noChangeArrowheads="1"/>
          </p:cNvSpPr>
          <p:nvPr/>
        </p:nvSpPr>
        <p:spPr bwMode="auto">
          <a:xfrm>
            <a:off x="4162107" y="7344352"/>
            <a:ext cx="4533353" cy="979624"/>
          </a:xfrm>
          <a:prstGeom prst="rect">
            <a:avLst/>
          </a:prstGeom>
          <a:noFill/>
          <a:ln w="9525">
            <a:noFill/>
            <a:miter lim="800000"/>
            <a:headEnd/>
            <a:tailEnd/>
          </a:ln>
        </p:spPr>
        <p:txBody>
          <a:bodyPr wrap="none" lIns="192911" tIns="96455" rIns="192911" bIns="96455">
            <a:spAutoFit/>
          </a:bodyPr>
          <a:lstStyle/>
          <a:p>
            <a:r>
              <a:rPr lang="fr-CH" sz="5100" dirty="0">
                <a:solidFill>
                  <a:schemeClr val="accent2"/>
                </a:solidFill>
              </a:rPr>
              <a:t>ISI distribution</a:t>
            </a:r>
            <a:endParaRPr lang="fr-FR" sz="51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2"/>
          <p:cNvPicPr>
            <a:picLocks noChangeAspect="1" noChangeArrowheads="1"/>
          </p:cNvPicPr>
          <p:nvPr/>
        </p:nvPicPr>
        <p:blipFill>
          <a:blip r:embed="rId2" cstate="print"/>
          <a:srcRect/>
          <a:stretch>
            <a:fillRect/>
          </a:stretch>
        </p:blipFill>
        <p:spPr bwMode="auto">
          <a:xfrm>
            <a:off x="8693629" y="5566999"/>
            <a:ext cx="13593264" cy="4388335"/>
          </a:xfrm>
          <a:prstGeom prst="rect">
            <a:avLst/>
          </a:prstGeom>
          <a:noFill/>
          <a:ln w="9525">
            <a:noFill/>
            <a:miter lim="800000"/>
            <a:headEnd/>
            <a:tailEnd/>
          </a:ln>
        </p:spPr>
      </p:pic>
      <p:sp>
        <p:nvSpPr>
          <p:cNvPr id="38922" name="TextBox 109"/>
          <p:cNvSpPr txBox="1">
            <a:spLocks noChangeArrowheads="1"/>
          </p:cNvSpPr>
          <p:nvPr/>
        </p:nvSpPr>
        <p:spPr bwMode="auto">
          <a:xfrm>
            <a:off x="14568841" y="9495310"/>
            <a:ext cx="5725135" cy="933450"/>
          </a:xfrm>
          <a:prstGeom prst="rect">
            <a:avLst/>
          </a:prstGeom>
          <a:noFill/>
          <a:ln w="9525">
            <a:noFill/>
            <a:miter lim="800000"/>
            <a:headEnd/>
            <a:tailEnd/>
          </a:ln>
        </p:spPr>
        <p:txBody>
          <a:bodyPr wrap="none" lIns="192902" tIns="96451" rIns="192902" bIns="96451">
            <a:spAutoFit/>
          </a:bodyPr>
          <a:lstStyle/>
          <a:p>
            <a:r>
              <a:rPr lang="en-US" sz="4800" i="1" dirty="0"/>
              <a:t>Crochet et al., 2011</a:t>
            </a:r>
          </a:p>
        </p:txBody>
      </p:sp>
      <p:sp>
        <p:nvSpPr>
          <p:cNvPr id="38923" name="TextBox 110"/>
          <p:cNvSpPr txBox="1">
            <a:spLocks noChangeArrowheads="1"/>
          </p:cNvSpPr>
          <p:nvPr/>
        </p:nvSpPr>
        <p:spPr bwMode="auto">
          <a:xfrm>
            <a:off x="10803534" y="4924028"/>
            <a:ext cx="9991559" cy="1071949"/>
          </a:xfrm>
          <a:prstGeom prst="rect">
            <a:avLst/>
          </a:prstGeom>
          <a:noFill/>
          <a:ln w="9525">
            <a:noFill/>
            <a:miter lim="800000"/>
            <a:headEnd/>
            <a:tailEnd/>
          </a:ln>
        </p:spPr>
        <p:txBody>
          <a:bodyPr wrap="none" lIns="192902" tIns="96451" rIns="192902" bIns="96451">
            <a:spAutoFit/>
          </a:bodyPr>
          <a:lstStyle/>
          <a:p>
            <a:r>
              <a:rPr lang="en-US" sz="5400" dirty="0"/>
              <a:t>awake mouse, freely whisking</a:t>
            </a:r>
            <a:r>
              <a:rPr lang="en-US" dirty="0"/>
              <a:t>, </a:t>
            </a:r>
          </a:p>
        </p:txBody>
      </p:sp>
      <p:pic>
        <p:nvPicPr>
          <p:cNvPr id="38924" name="Picture 3"/>
          <p:cNvPicPr>
            <a:picLocks noChangeAspect="1" noChangeArrowheads="1"/>
          </p:cNvPicPr>
          <p:nvPr/>
        </p:nvPicPr>
        <p:blipFill>
          <a:blip r:embed="rId3" cstate="print"/>
          <a:srcRect/>
          <a:stretch>
            <a:fillRect/>
          </a:stretch>
        </p:blipFill>
        <p:spPr bwMode="auto">
          <a:xfrm>
            <a:off x="6008879" y="12232450"/>
            <a:ext cx="15308793" cy="2582367"/>
          </a:xfrm>
          <a:prstGeom prst="rect">
            <a:avLst/>
          </a:prstGeom>
          <a:noFill/>
          <a:ln w="9525">
            <a:noFill/>
            <a:miter lim="800000"/>
            <a:headEnd/>
            <a:tailEnd/>
          </a:ln>
        </p:spPr>
      </p:pic>
      <p:sp>
        <p:nvSpPr>
          <p:cNvPr id="13" name="TextBox 12"/>
          <p:cNvSpPr txBox="1"/>
          <p:nvPr/>
        </p:nvSpPr>
        <p:spPr>
          <a:xfrm>
            <a:off x="10783802" y="1434427"/>
            <a:ext cx="9212778" cy="969496"/>
          </a:xfrm>
          <a:prstGeom prst="rect">
            <a:avLst/>
          </a:prstGeom>
          <a:noFill/>
        </p:spPr>
        <p:txBody>
          <a:bodyPr wrap="none" rtlCol="0">
            <a:spAutoFit/>
          </a:bodyPr>
          <a:lstStyle/>
          <a:p>
            <a:r>
              <a:rPr lang="en-US" dirty="0"/>
              <a:t>Spontaneous activity </a:t>
            </a:r>
            <a:r>
              <a:rPr lang="en-US" i="1" dirty="0"/>
              <a:t>in vivo</a:t>
            </a:r>
          </a:p>
        </p:txBody>
      </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7.5</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Variability in vivo</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5" name="Text Box 46"/>
          <p:cNvSpPr txBox="1">
            <a:spLocks noChangeArrowheads="1"/>
          </p:cNvSpPr>
          <p:nvPr/>
        </p:nvSpPr>
        <p:spPr bwMode="auto">
          <a:xfrm>
            <a:off x="697827" y="2636362"/>
            <a:ext cx="12077066" cy="228766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membrane potential</a:t>
            </a:r>
          </a:p>
          <a:p>
            <a:r>
              <a:rPr lang="en-US" sz="6800" dirty="0">
                <a:solidFill>
                  <a:srgbClr val="FF0000"/>
                </a:solidFill>
              </a:rPr>
              <a:t>most of the time </a:t>
            </a:r>
            <a:r>
              <a:rPr lang="en-US" sz="6800" dirty="0" err="1">
                <a:solidFill>
                  <a:srgbClr val="FF0000"/>
                </a:solidFill>
              </a:rPr>
              <a:t>subthreshold</a:t>
            </a:r>
            <a:r>
              <a:rPr lang="en-US" sz="6800" dirty="0">
                <a:solidFill>
                  <a:srgbClr val="FF0000"/>
                </a:solidFill>
              </a:rPr>
              <a:t> </a:t>
            </a: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Text Box 46"/>
          <p:cNvSpPr txBox="1">
            <a:spLocks noChangeArrowheads="1"/>
          </p:cNvSpPr>
          <p:nvPr/>
        </p:nvSpPr>
        <p:spPr bwMode="auto">
          <a:xfrm>
            <a:off x="697827" y="9284927"/>
            <a:ext cx="8973653" cy="124122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spikes are rare events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7 – Variability and Noise:</a:t>
            </a:r>
          </a:p>
          <a:p>
            <a:r>
              <a:rPr lang="en-US" sz="5400" dirty="0">
                <a:latin typeface="Arial Narrow" pitchFamily="34" charset="0"/>
                <a:ea typeface="ＭＳ Ｐゴシック" pitchFamily="34" charset="-128"/>
              </a:rPr>
              <a:t>The question of </a:t>
            </a:r>
            <a:r>
              <a:rPr lang="en-US" dirty="0">
                <a:latin typeface="Arial Narrow" pitchFamily="34" charset="0"/>
                <a:ea typeface="ＭＳ Ｐゴシック" pitchFamily="34" charset="-128"/>
              </a:rPr>
              <a:t> </a:t>
            </a:r>
            <a:r>
              <a:rPr lang="en-US" sz="5400" dirty="0">
                <a:latin typeface="Arial Narrow" pitchFamily="34" charset="0"/>
                <a:ea typeface="ＭＳ Ｐゴシック" pitchFamily="34" charset="-128"/>
              </a:rPr>
              <a:t>the neural code</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Variability</a:t>
            </a:r>
            <a:r>
              <a:rPr lang="fr-CH" sz="5400" b="1" dirty="0">
                <a:latin typeface="Arial Narrow" pitchFamily="34" charset="0"/>
                <a:cs typeface="ＭＳ Ｐゴシック" charset="0"/>
              </a:rPr>
              <a:t> of </a:t>
            </a:r>
            <a:r>
              <a:rPr lang="fr-CH" sz="5400" b="1" dirty="0" err="1">
                <a:latin typeface="Arial Narrow" pitchFamily="34" charset="0"/>
                <a:cs typeface="ＭＳ Ｐゴシック" charset="0"/>
              </a:rPr>
              <a:t>spike</a:t>
            </a:r>
            <a:r>
              <a:rPr lang="fr-CH" sz="5400" b="1" dirty="0">
                <a:latin typeface="Arial Narrow" pitchFamily="34" charset="0"/>
                <a:cs typeface="ＭＳ Ｐゴシック" charset="0"/>
              </a:rPr>
              <a:t> trains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5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experiments</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Sources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Variability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noProof="0" dirty="0">
                <a:latin typeface="Arial Narrow" pitchFamily="34" charset="0"/>
              </a:rPr>
              <a:t>Is </a:t>
            </a:r>
            <a:r>
              <a:rPr lang="fr-CH" sz="4400" noProof="0" dirty="0" err="1">
                <a:latin typeface="Arial Narrow" pitchFamily="34" charset="0"/>
              </a:rPr>
              <a:t>variability</a:t>
            </a:r>
            <a:r>
              <a:rPr lang="fr-CH" sz="4400" noProof="0" dirty="0">
                <a:latin typeface="Arial Narrow" pitchFamily="34" charset="0"/>
              </a:rPr>
              <a:t> </a:t>
            </a:r>
            <a:r>
              <a:rPr lang="fr-CH" sz="4400" noProof="0" dirty="0" err="1">
                <a:latin typeface="Arial Narrow" pitchFamily="34" charset="0"/>
              </a:rPr>
              <a:t>equal</a:t>
            </a:r>
            <a:r>
              <a:rPr lang="fr-CH" sz="4400" noProof="0" dirty="0">
                <a:latin typeface="Arial Narrow" pitchFamily="34" charset="0"/>
              </a:rPr>
              <a:t> to noise?</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Three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definitions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Rate code</a:t>
            </a:r>
          </a:p>
          <a:p>
            <a:pPr marL="1079500" lvl="0" indent="-568325" eaLnBrk="0" hangingPunct="0">
              <a:buClr>
                <a:srgbClr val="FF0000"/>
              </a:buClr>
              <a:buSzPct val="150000"/>
              <a:defRPr/>
            </a:pPr>
            <a:r>
              <a:rPr lang="fr-CH" sz="4400" dirty="0">
                <a:latin typeface="Arial Narrow" pitchFamily="34" charset="0"/>
              </a:rPr>
              <a:t>         - Poisson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arrival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Membrane </a:t>
            </a:r>
            <a:r>
              <a:rPr lang="fr-CH" sz="4400" dirty="0" err="1">
                <a:latin typeface="Arial Narrow" pitchFamily="34" charset="0"/>
                <a:cs typeface="ＭＳ Ｐゴシック" charset="0"/>
              </a:rPr>
              <a:t>potential</a:t>
            </a:r>
            <a:r>
              <a:rPr lang="fr-CH" sz="4400" dirty="0">
                <a:latin typeface="Arial Narrow" pitchFamily="34" charset="0"/>
                <a:cs typeface="ＭＳ Ｐゴシック" charset="0"/>
              </a:rPr>
              <a:t> fluctuations</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7</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spike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err="1">
                <a:latin typeface="Arial Narrow" pitchFamily="34" charset="0"/>
                <a:cs typeface="ＭＳ Ｐゴシック" charset="0"/>
              </a:rPr>
              <a:t>firing</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stochastic</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integrate</a:t>
            </a:r>
            <a:r>
              <a:rPr lang="fr-CH" sz="4400" dirty="0">
                <a:latin typeface="Arial Narrow" pitchFamily="34" charset="0"/>
                <a:cs typeface="ＭＳ Ｐゴシック" charset="0"/>
              </a:rPr>
              <a:t>-and-</a:t>
            </a:r>
            <a:r>
              <a:rPr lang="fr-CH" sz="4400" dirty="0" err="1">
                <a:latin typeface="Arial Narrow" pitchFamily="34" charset="0"/>
                <a:cs typeface="ＭＳ Ｐゴシック" charset="0"/>
              </a:rPr>
              <a:t>fire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7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2</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 Sources of Variability</a:t>
            </a:r>
          </a:p>
        </p:txBody>
      </p:sp>
      <p:grpSp>
        <p:nvGrpSpPr>
          <p:cNvPr id="3" name="Group 12"/>
          <p:cNvGrpSpPr/>
          <p:nvPr/>
        </p:nvGrpSpPr>
        <p:grpSpPr>
          <a:xfrm>
            <a:off x="11028947" y="272300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4052543"/>
            <a:ext cx="9316453" cy="172261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952340" y="3382981"/>
            <a:ext cx="9250439" cy="2921566"/>
          </a:xfrm>
          <a:prstGeom prst="rect">
            <a:avLst/>
          </a:prstGeom>
        </p:spPr>
        <p:txBody>
          <a:bodyPr vert="horz" wrap="square" lIns="91440" tIns="45720" rIns="91440" bIns="45720"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ct val="0"/>
              </a:spcAft>
              <a:buClrTx/>
              <a:buSzTx/>
              <a:buFontTx/>
              <a:buNone/>
              <a:tabLst/>
              <a:defRPr/>
            </a:pPr>
            <a:r>
              <a:rPr kumimoji="0" lang="en-US" sz="6600" b="0" i="0" u="none" strike="noStrike" kern="1200" cap="none" spc="236" normalizeH="0" baseline="0" noProof="0" dirty="0">
                <a:ln>
                  <a:noFill/>
                </a:ln>
                <a:solidFill>
                  <a:srgbClr val="000000"/>
                </a:solidFill>
                <a:effectLst/>
                <a:uLnTx/>
                <a:uFillTx/>
                <a:latin typeface="Impact" charset="0"/>
                <a:ea typeface="ＭＳ Ｐゴシック" charset="0"/>
                <a:cs typeface="Impact" charset="0"/>
              </a:rPr>
              <a:t>Biological Modeling of Neural Networks</a:t>
            </a:r>
            <a:br>
              <a:rPr kumimoji="0" lang="en-US" sz="6600" b="0" i="0" u="none" strike="noStrike" kern="1200" cap="none" spc="236" normalizeH="0" baseline="0" noProof="0" dirty="0">
                <a:ln>
                  <a:noFill/>
                </a:ln>
                <a:solidFill>
                  <a:srgbClr val="000000"/>
                </a:solidFill>
                <a:effectLst/>
                <a:uLnTx/>
                <a:uFillTx/>
                <a:latin typeface="Impact" charset="0"/>
                <a:ea typeface="ＭＳ Ｐゴシック" charset="0"/>
                <a:cs typeface="Impact" charset="0"/>
              </a:rPr>
            </a:br>
            <a:endParaRPr kumimoji="0" lang="en-US" sz="6600" b="0" i="0" u="none" strike="noStrike" kern="1200" cap="none" spc="236" normalizeH="0" baseline="0" noProof="0" dirty="0">
              <a:ln>
                <a:noFill/>
              </a:ln>
              <a:solidFill>
                <a:srgbClr val="000000"/>
              </a:solidFill>
              <a:effectLst/>
              <a:uLnTx/>
              <a:uFillTx/>
              <a:latin typeface="Impact" charset="0"/>
              <a:ea typeface="ＭＳ Ｐゴシック" charset="0"/>
              <a:cs typeface="Impact" charset="0"/>
            </a:endParaRPr>
          </a:p>
        </p:txBody>
      </p:sp>
    </p:spTree>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68262</TotalTime>
  <Words>5493</Words>
  <Application>Microsoft Office PowerPoint</Application>
  <PresentationFormat>自定义</PresentationFormat>
  <Paragraphs>951</Paragraphs>
  <Slides>85</Slides>
  <Notes>75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85</vt:i4>
      </vt:variant>
    </vt:vector>
  </HeadingPairs>
  <TitlesOfParts>
    <vt:vector size="94" baseType="lpstr">
      <vt:lpstr>HelveticaNeueLT Pro 55 Roman</vt:lpstr>
      <vt:lpstr>Arial</vt:lpstr>
      <vt:lpstr>Arial Narrow</vt:lpstr>
      <vt:lpstr>Calibri</vt:lpstr>
      <vt:lpstr>Cambria Math</vt:lpstr>
      <vt:lpstr>Impact</vt:lpstr>
      <vt:lpstr>Symbol</vt:lpstr>
      <vt:lpstr>Verdana</vt:lpstr>
      <vt:lpstr>Thème Office</vt:lpstr>
      <vt:lpstr>Biological Modeling of Neural Networks </vt:lpstr>
      <vt:lpstr>Neuronal Dynamics – 7.1. Variability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REVIEW from  1.5:  How good are integrate-and-fire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Computational Neuroscience of Single Neurons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and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and Neural Networks </vt:lpstr>
      <vt:lpstr>PowerPoint 演示文稿</vt:lpstr>
      <vt:lpstr>PowerPoint 演示文稿</vt:lpstr>
      <vt:lpstr>PowerPoint 演示文稿</vt:lpstr>
      <vt:lpstr>PowerPoint 演示文稿</vt:lpstr>
      <vt:lpstr>PowerPoint 演示文稿</vt:lpstr>
      <vt:lpstr>Neuronal Dynamics week 5– References and Suggested Reading</vt:lpstr>
      <vt:lpstr>Biological Modeling and Neural Networks </vt:lpstr>
      <vt:lpstr>PowerPoint 演示文稿</vt:lpstr>
      <vt:lpstr>PowerPoint 演示文稿</vt:lpstr>
      <vt:lpstr>PowerPoint 演示文稿</vt:lpstr>
      <vt:lpstr>PowerPoint 演示文稿</vt:lpstr>
      <vt:lpstr>PowerPoint 演示文稿</vt:lpstr>
      <vt:lpstr>PowerPoint 演示文稿</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Didier Bonvin</dc:creator>
  <cp:lastModifiedBy>marQuis Saki</cp:lastModifiedBy>
  <cp:revision>1179</cp:revision>
  <cp:lastPrinted>2013-05-07T08:05:56Z</cp:lastPrinted>
  <dcterms:created xsi:type="dcterms:W3CDTF">2011-05-09T14:50:50Z</dcterms:created>
  <dcterms:modified xsi:type="dcterms:W3CDTF">2019-10-17T12:01:15Z</dcterms:modified>
</cp:coreProperties>
</file>